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6"/>
  </p:notesMasterIdLst>
  <p:handoutMasterIdLst>
    <p:handoutMasterId r:id="rId127"/>
  </p:handoutMasterIdLst>
  <p:sldIdLst>
    <p:sldId id="2203" r:id="rId5"/>
    <p:sldId id="2055" r:id="rId6"/>
    <p:sldId id="2232" r:id="rId7"/>
    <p:sldId id="672" r:id="rId8"/>
    <p:sldId id="2157" r:id="rId9"/>
    <p:sldId id="1922" r:id="rId10"/>
    <p:sldId id="2057" r:id="rId11"/>
    <p:sldId id="2054" r:id="rId12"/>
    <p:sldId id="2000" r:id="rId13"/>
    <p:sldId id="2233" r:id="rId14"/>
    <p:sldId id="2001" r:id="rId15"/>
    <p:sldId id="2213" r:id="rId16"/>
    <p:sldId id="2214" r:id="rId17"/>
    <p:sldId id="2219" r:id="rId18"/>
    <p:sldId id="2215" r:id="rId19"/>
    <p:sldId id="2218" r:id="rId20"/>
    <p:sldId id="2217" r:id="rId21"/>
    <p:sldId id="2220" r:id="rId22"/>
    <p:sldId id="2228" r:id="rId23"/>
    <p:sldId id="2224" r:id="rId24"/>
    <p:sldId id="2227" r:id="rId25"/>
    <p:sldId id="2226" r:id="rId26"/>
    <p:sldId id="2225" r:id="rId27"/>
    <p:sldId id="2229" r:id="rId28"/>
    <p:sldId id="2231" r:id="rId29"/>
    <p:sldId id="2230" r:id="rId30"/>
    <p:sldId id="736" r:id="rId31"/>
    <p:sldId id="2091" r:id="rId32"/>
    <p:sldId id="2209" r:id="rId33"/>
    <p:sldId id="2208" r:id="rId34"/>
    <p:sldId id="2212" r:id="rId35"/>
    <p:sldId id="2007" r:id="rId36"/>
    <p:sldId id="2250" r:id="rId37"/>
    <p:sldId id="2179" r:id="rId38"/>
    <p:sldId id="2251" r:id="rId39"/>
    <p:sldId id="2252" r:id="rId40"/>
    <p:sldId id="2253" r:id="rId41"/>
    <p:sldId id="2254" r:id="rId42"/>
    <p:sldId id="2255" r:id="rId43"/>
    <p:sldId id="2256" r:id="rId44"/>
    <p:sldId id="2257" r:id="rId45"/>
    <p:sldId id="2258" r:id="rId46"/>
    <p:sldId id="2259" r:id="rId47"/>
    <p:sldId id="2084" r:id="rId48"/>
    <p:sldId id="2260" r:id="rId49"/>
    <p:sldId id="2056" r:id="rId50"/>
    <p:sldId id="2082" r:id="rId51"/>
    <p:sldId id="2058" r:id="rId52"/>
    <p:sldId id="2059" r:id="rId53"/>
    <p:sldId id="2079" r:id="rId54"/>
    <p:sldId id="2060" r:id="rId55"/>
    <p:sldId id="2085" r:id="rId56"/>
    <p:sldId id="2061" r:id="rId57"/>
    <p:sldId id="2070" r:id="rId58"/>
    <p:sldId id="2205" r:id="rId59"/>
    <p:sldId id="2180" r:id="rId60"/>
    <p:sldId id="2181" r:id="rId61"/>
    <p:sldId id="2200" r:id="rId62"/>
    <p:sldId id="2182" r:id="rId63"/>
    <p:sldId id="2183" r:id="rId64"/>
    <p:sldId id="2287" r:id="rId65"/>
    <p:sldId id="2288" r:id="rId66"/>
    <p:sldId id="2289" r:id="rId67"/>
    <p:sldId id="2290" r:id="rId68"/>
    <p:sldId id="2297" r:id="rId69"/>
    <p:sldId id="2291" r:id="rId70"/>
    <p:sldId id="2293" r:id="rId71"/>
    <p:sldId id="2292" r:id="rId72"/>
    <p:sldId id="2295" r:id="rId73"/>
    <p:sldId id="2294" r:id="rId74"/>
    <p:sldId id="2276" r:id="rId75"/>
    <p:sldId id="2185" r:id="rId76"/>
    <p:sldId id="2234" r:id="rId77"/>
    <p:sldId id="2246" r:id="rId78"/>
    <p:sldId id="2236" r:id="rId79"/>
    <p:sldId id="2235" r:id="rId80"/>
    <p:sldId id="2261" r:id="rId81"/>
    <p:sldId id="2262" r:id="rId82"/>
    <p:sldId id="2263" r:id="rId83"/>
    <p:sldId id="2237" r:id="rId84"/>
    <p:sldId id="2238" r:id="rId85"/>
    <p:sldId id="2277" r:id="rId86"/>
    <p:sldId id="2188" r:id="rId87"/>
    <p:sldId id="2240" r:id="rId88"/>
    <p:sldId id="2248" r:id="rId89"/>
    <p:sldId id="2241" r:id="rId90"/>
    <p:sldId id="2239" r:id="rId91"/>
    <p:sldId id="2265" r:id="rId92"/>
    <p:sldId id="2266" r:id="rId93"/>
    <p:sldId id="2267" r:id="rId94"/>
    <p:sldId id="2242" r:id="rId95"/>
    <p:sldId id="2243" r:id="rId96"/>
    <p:sldId id="2269" r:id="rId97"/>
    <p:sldId id="2278" r:id="rId98"/>
    <p:sldId id="2187" r:id="rId99"/>
    <p:sldId id="2247" r:id="rId100"/>
    <p:sldId id="2249" r:id="rId101"/>
    <p:sldId id="2279" r:id="rId102"/>
    <p:sldId id="2189" r:id="rId103"/>
    <p:sldId id="2280" r:id="rId104"/>
    <p:sldId id="2190" r:id="rId105"/>
    <p:sldId id="2281" r:id="rId106"/>
    <p:sldId id="2204" r:id="rId107"/>
    <p:sldId id="2270" r:id="rId108"/>
    <p:sldId id="2271" r:id="rId109"/>
    <p:sldId id="746" r:id="rId110"/>
    <p:sldId id="1910" r:id="rId111"/>
    <p:sldId id="2282" r:id="rId112"/>
    <p:sldId id="1906" r:id="rId113"/>
    <p:sldId id="1911" r:id="rId114"/>
    <p:sldId id="1912" r:id="rId115"/>
    <p:sldId id="1914" r:id="rId116"/>
    <p:sldId id="2283" r:id="rId117"/>
    <p:sldId id="706" r:id="rId118"/>
    <p:sldId id="1915" r:id="rId119"/>
    <p:sldId id="2284" r:id="rId120"/>
    <p:sldId id="703" r:id="rId121"/>
    <p:sldId id="2285" r:id="rId122"/>
    <p:sldId id="1917" r:id="rId123"/>
    <p:sldId id="1918" r:id="rId124"/>
    <p:sldId id="1871" r:id="rId1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F2989337-B712-A147-977B-ACDC21807F55}">
          <p14:sldIdLst>
            <p14:sldId id="2203"/>
            <p14:sldId id="2055"/>
            <p14:sldId id="2232"/>
            <p14:sldId id="672"/>
            <p14:sldId id="2157"/>
            <p14:sldId id="1922"/>
            <p14:sldId id="2057"/>
            <p14:sldId id="2054"/>
            <p14:sldId id="2000"/>
            <p14:sldId id="2233"/>
            <p14:sldId id="2001"/>
            <p14:sldId id="2213"/>
            <p14:sldId id="2214"/>
            <p14:sldId id="2219"/>
            <p14:sldId id="2215"/>
            <p14:sldId id="2218"/>
            <p14:sldId id="2217"/>
            <p14:sldId id="2220"/>
            <p14:sldId id="2228"/>
            <p14:sldId id="2224"/>
            <p14:sldId id="2227"/>
            <p14:sldId id="2226"/>
            <p14:sldId id="2225"/>
            <p14:sldId id="2229"/>
            <p14:sldId id="2231"/>
            <p14:sldId id="2230"/>
            <p14:sldId id="736"/>
            <p14:sldId id="2091"/>
            <p14:sldId id="2209"/>
            <p14:sldId id="2208"/>
            <p14:sldId id="2212"/>
            <p14:sldId id="2007"/>
            <p14:sldId id="2250"/>
            <p14:sldId id="2179"/>
            <p14:sldId id="2251"/>
            <p14:sldId id="2252"/>
            <p14:sldId id="2253"/>
            <p14:sldId id="2254"/>
            <p14:sldId id="2255"/>
            <p14:sldId id="2256"/>
            <p14:sldId id="2257"/>
            <p14:sldId id="2258"/>
            <p14:sldId id="2259"/>
            <p14:sldId id="2084"/>
            <p14:sldId id="2260"/>
            <p14:sldId id="2056"/>
            <p14:sldId id="2082"/>
            <p14:sldId id="2058"/>
            <p14:sldId id="2059"/>
            <p14:sldId id="2079"/>
            <p14:sldId id="2060"/>
            <p14:sldId id="2085"/>
            <p14:sldId id="2061"/>
            <p14:sldId id="2070"/>
            <p14:sldId id="2205"/>
            <p14:sldId id="2180"/>
            <p14:sldId id="2181"/>
            <p14:sldId id="2200"/>
            <p14:sldId id="2182"/>
            <p14:sldId id="2183"/>
            <p14:sldId id="2287"/>
            <p14:sldId id="2288"/>
            <p14:sldId id="2289"/>
            <p14:sldId id="2290"/>
            <p14:sldId id="2297"/>
            <p14:sldId id="2291"/>
            <p14:sldId id="2293"/>
            <p14:sldId id="2292"/>
            <p14:sldId id="2295"/>
            <p14:sldId id="2294"/>
            <p14:sldId id="2276"/>
            <p14:sldId id="2185"/>
            <p14:sldId id="2234"/>
            <p14:sldId id="2246"/>
            <p14:sldId id="2236"/>
            <p14:sldId id="2235"/>
            <p14:sldId id="2261"/>
            <p14:sldId id="2262"/>
            <p14:sldId id="2263"/>
            <p14:sldId id="2237"/>
            <p14:sldId id="2238"/>
            <p14:sldId id="2277"/>
            <p14:sldId id="2188"/>
            <p14:sldId id="2240"/>
            <p14:sldId id="2248"/>
            <p14:sldId id="2241"/>
            <p14:sldId id="2239"/>
            <p14:sldId id="2265"/>
            <p14:sldId id="2266"/>
            <p14:sldId id="2267"/>
            <p14:sldId id="2242"/>
            <p14:sldId id="2243"/>
            <p14:sldId id="2269"/>
            <p14:sldId id="2278"/>
            <p14:sldId id="2187"/>
            <p14:sldId id="2247"/>
            <p14:sldId id="2249"/>
            <p14:sldId id="2279"/>
            <p14:sldId id="2189"/>
            <p14:sldId id="2280"/>
            <p14:sldId id="2190"/>
            <p14:sldId id="2281"/>
            <p14:sldId id="2204"/>
            <p14:sldId id="2270"/>
            <p14:sldId id="2271"/>
            <p14:sldId id="746"/>
            <p14:sldId id="1910"/>
            <p14:sldId id="2282"/>
            <p14:sldId id="1906"/>
            <p14:sldId id="1911"/>
            <p14:sldId id="1912"/>
            <p14:sldId id="1914"/>
            <p14:sldId id="2283"/>
            <p14:sldId id="706"/>
            <p14:sldId id="1915"/>
            <p14:sldId id="2284"/>
            <p14:sldId id="703"/>
            <p14:sldId id="2285"/>
            <p14:sldId id="1917"/>
            <p14:sldId id="1918"/>
            <p14:sldId id="18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F81"/>
    <a:srgbClr val="D7D800"/>
    <a:srgbClr val="65B32E"/>
    <a:srgbClr val="DBD973"/>
    <a:srgbClr val="E8E100"/>
    <a:srgbClr val="0070C0"/>
    <a:srgbClr val="8BE1FF"/>
    <a:srgbClr val="50B080"/>
    <a:srgbClr val="2D9AD6"/>
    <a:srgbClr val="5B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4233" autoAdjust="0"/>
  </p:normalViewPr>
  <p:slideViewPr>
    <p:cSldViewPr snapToGrid="0">
      <p:cViewPr varScale="1">
        <p:scale>
          <a:sx n="125" d="100"/>
          <a:sy n="125" d="100"/>
        </p:scale>
        <p:origin x="120" y="13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36" tIns="45718" rIns="91436" bIns="45718" rtlCol="0"/>
          <a:lstStyle>
            <a:lvl1pPr algn="r">
              <a:defRPr sz="1200"/>
            </a:lvl1pPr>
          </a:lstStyle>
          <a:p>
            <a:fld id="{069733C6-3661-304A-9A32-F5B79806B4E2}" type="datetimeFigureOut">
              <a:rPr lang="en-US" smtClean="0"/>
              <a:t>3/13/2025</a:t>
            </a:fld>
            <a:endParaRPr lang="en-US"/>
          </a:p>
        </p:txBody>
      </p:sp>
      <p:sp>
        <p:nvSpPr>
          <p:cNvPr id="4" name="Footer Placeholder 3"/>
          <p:cNvSpPr>
            <a:spLocks noGrp="1"/>
          </p:cNvSpPr>
          <p:nvPr>
            <p:ph type="ftr" sz="quarter" idx="2"/>
          </p:nvPr>
        </p:nvSpPr>
        <p:spPr>
          <a:xfrm>
            <a:off x="1" y="9428584"/>
            <a:ext cx="2945659" cy="498055"/>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36" tIns="45718" rIns="91436" bIns="45718" rtlCol="0" anchor="b"/>
          <a:lstStyle>
            <a:lvl1pPr algn="r">
              <a:defRPr sz="1200"/>
            </a:lvl1pPr>
          </a:lstStyle>
          <a:p>
            <a:fld id="{95FC90D6-3421-C140-8F9E-AC8C21C74B2E}" type="slidenum">
              <a:rPr lang="en-US" smtClean="0"/>
              <a:t>‹N°›</a:t>
            </a:fld>
            <a:endParaRPr lang="en-US"/>
          </a:p>
        </p:txBody>
      </p:sp>
    </p:spTree>
    <p:extLst>
      <p:ext uri="{BB962C8B-B14F-4D97-AF65-F5344CB8AC3E}">
        <p14:creationId xmlns:p14="http://schemas.microsoft.com/office/powerpoint/2010/main" val="1718516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6" tIns="45718" rIns="91436" bIns="45718"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36" tIns="45718" rIns="91436" bIns="45718" rtlCol="0"/>
          <a:lstStyle>
            <a:lvl1pPr algn="r">
              <a:defRPr sz="1200"/>
            </a:lvl1pPr>
          </a:lstStyle>
          <a:p>
            <a:fld id="{35E05984-62B6-9246-B309-B48CC4E453D2}" type="datetimeFigureOut">
              <a:rPr lang="en-US" smtClean="0"/>
              <a:t>3/13/2025</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36" tIns="45718" rIns="91436" bIns="45718" rtlCol="0" anchor="ctr"/>
          <a:lstStyle/>
          <a:p>
            <a:endParaRPr lang="en-US"/>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436" tIns="45718" rIns="91436"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8055"/>
          </a:xfrm>
          <a:prstGeom prst="rect">
            <a:avLst/>
          </a:prstGeom>
        </p:spPr>
        <p:txBody>
          <a:bodyPr vert="horz" lIns="91436" tIns="45718" rIns="91436"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36" tIns="45718" rIns="91436" bIns="45718" rtlCol="0" anchor="b"/>
          <a:lstStyle>
            <a:lvl1pPr algn="r">
              <a:defRPr sz="1200"/>
            </a:lvl1pPr>
          </a:lstStyle>
          <a:p>
            <a:fld id="{CB449327-3B2F-EA4B-902F-85ED6D917E13}" type="slidenum">
              <a:rPr lang="en-US" smtClean="0"/>
              <a:t>‹N°›</a:t>
            </a:fld>
            <a:endParaRPr lang="en-US"/>
          </a:p>
        </p:txBody>
      </p:sp>
    </p:spTree>
    <p:extLst>
      <p:ext uri="{BB962C8B-B14F-4D97-AF65-F5344CB8AC3E}">
        <p14:creationId xmlns:p14="http://schemas.microsoft.com/office/powerpoint/2010/main" val="82517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76B10-E752-3D2D-5CE9-9A1CC87E20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E3930D-FBD4-D063-14EE-C7827166303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9B8356-C7C0-D1BF-0663-E2A94D4E220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25233D2-FEA6-A7CE-019D-A472187368F9}"/>
              </a:ext>
            </a:extLst>
          </p:cNvPr>
          <p:cNvSpPr>
            <a:spLocks noGrp="1"/>
          </p:cNvSpPr>
          <p:nvPr>
            <p:ph type="sldNum" sz="quarter" idx="10"/>
          </p:nvPr>
        </p:nvSpPr>
        <p:spPr/>
        <p:txBody>
          <a:bodyPr/>
          <a:lstStyle/>
          <a:p>
            <a:fld id="{CB449327-3B2F-EA4B-902F-85ED6D917E13}" type="slidenum">
              <a:rPr lang="en-US" smtClean="0"/>
              <a:t>1</a:t>
            </a:fld>
            <a:endParaRPr lang="en-US"/>
          </a:p>
        </p:txBody>
      </p:sp>
    </p:spTree>
    <p:extLst>
      <p:ext uri="{BB962C8B-B14F-4D97-AF65-F5344CB8AC3E}">
        <p14:creationId xmlns:p14="http://schemas.microsoft.com/office/powerpoint/2010/main" val="3819441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28867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CD2B9-CF50-5D4B-E537-683F4ED6BA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A08F997-80C0-D9E6-A3C8-675A289EB6E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26B480-4564-740C-DD9D-B78A370FB04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965488E-AA57-2455-8BFE-43A812A77562}"/>
              </a:ext>
            </a:extLst>
          </p:cNvPr>
          <p:cNvSpPr>
            <a:spLocks noGrp="1"/>
          </p:cNvSpPr>
          <p:nvPr>
            <p:ph type="sldNum" sz="quarter" idx="10"/>
          </p:nvPr>
        </p:nvSpPr>
        <p:spPr/>
        <p:txBody>
          <a:bodyPr/>
          <a:lstStyle/>
          <a:p>
            <a:fld id="{CB449327-3B2F-EA4B-902F-85ED6D917E13}" type="slidenum">
              <a:rPr lang="en-US" smtClean="0"/>
              <a:t>102</a:t>
            </a:fld>
            <a:endParaRPr lang="en-US"/>
          </a:p>
        </p:txBody>
      </p:sp>
    </p:spTree>
    <p:extLst>
      <p:ext uri="{BB962C8B-B14F-4D97-AF65-F5344CB8AC3E}">
        <p14:creationId xmlns:p14="http://schemas.microsoft.com/office/powerpoint/2010/main" val="41312501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5A38F-59FD-9193-AC3D-CF582F01174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F497576-1350-208A-3B9E-2167C6D6A65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5DD90F-E5ED-E32C-C7DD-EA4D5FCDF3B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4348F45-22A9-6FE1-DCCB-2D1396BE456B}"/>
              </a:ext>
            </a:extLst>
          </p:cNvPr>
          <p:cNvSpPr>
            <a:spLocks noGrp="1"/>
          </p:cNvSpPr>
          <p:nvPr>
            <p:ph type="sldNum" sz="quarter" idx="10"/>
          </p:nvPr>
        </p:nvSpPr>
        <p:spPr/>
        <p:txBody>
          <a:bodyPr/>
          <a:lstStyle/>
          <a:p>
            <a:fld id="{CB449327-3B2F-EA4B-902F-85ED6D917E13}" type="slidenum">
              <a:rPr lang="en-US" smtClean="0"/>
              <a:t>103</a:t>
            </a:fld>
            <a:endParaRPr lang="en-US"/>
          </a:p>
        </p:txBody>
      </p:sp>
    </p:spTree>
    <p:extLst>
      <p:ext uri="{BB962C8B-B14F-4D97-AF65-F5344CB8AC3E}">
        <p14:creationId xmlns:p14="http://schemas.microsoft.com/office/powerpoint/2010/main" val="268789612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EDB28-39C8-BB63-3033-78EAB59A35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9A7381-1A30-27CD-F099-F828322AECE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A535AAC-53DB-F7D9-CA79-7B4AE08965C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02EB996-04C1-8035-B20B-548E9A7A0268}"/>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104</a:t>
            </a:fld>
            <a:endParaRPr lang="en-US">
              <a:solidFill>
                <a:prstClr val="black"/>
              </a:solidFill>
              <a:latin typeface="Calibri" panose="020F0502020204030204"/>
            </a:endParaRPr>
          </a:p>
        </p:txBody>
      </p:sp>
    </p:spTree>
    <p:extLst>
      <p:ext uri="{BB962C8B-B14F-4D97-AF65-F5344CB8AC3E}">
        <p14:creationId xmlns:p14="http://schemas.microsoft.com/office/powerpoint/2010/main" val="16119824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F5C7D-3110-89C3-1B05-8A9799E2D1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E3E1AF-84C3-4E65-BD82-F5041DE86FA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052627-CA54-821B-7936-95038B1F092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EEE3F34-D2C8-8F9F-A4AE-55D1B8EABEA1}"/>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105</a:t>
            </a:fld>
            <a:endParaRPr lang="en-US">
              <a:solidFill>
                <a:prstClr val="black"/>
              </a:solidFill>
              <a:latin typeface="Calibri" panose="020F0502020204030204"/>
            </a:endParaRPr>
          </a:p>
        </p:txBody>
      </p:sp>
    </p:spTree>
    <p:extLst>
      <p:ext uri="{BB962C8B-B14F-4D97-AF65-F5344CB8AC3E}">
        <p14:creationId xmlns:p14="http://schemas.microsoft.com/office/powerpoint/2010/main" val="25228682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2547" indent="-172547">
              <a:buFont typeface="Arial" panose="020B0604020202020204" pitchFamily="34" charset="0"/>
              <a:buChar char="•"/>
            </a:pPr>
            <a:r>
              <a:rPr lang="fr-FR" dirty="0"/>
              <a:t>Estimation rajout +5 points depuis le 1</a:t>
            </a:r>
            <a:r>
              <a:rPr lang="fr-FR" baseline="30000" dirty="0"/>
              <a:t>er</a:t>
            </a:r>
            <a:r>
              <a:rPr lang="fr-FR" dirty="0"/>
              <a:t> janvier 2024 = +120 000€ / Impact indemnisation CET = + 5000€</a:t>
            </a:r>
          </a:p>
          <a:p>
            <a:pPr marL="172547" indent="-172547">
              <a:buFont typeface="Arial" panose="020B0604020202020204" pitchFamily="34" charset="0"/>
              <a:buChar char="•"/>
            </a:pPr>
            <a:r>
              <a:rPr lang="fr-FR" dirty="0"/>
              <a:t>Rajout d’une enveloppe indemnitaire de +80 000€ susceptible de réajustement (minima=+40 000€)</a:t>
            </a: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106</a:t>
            </a:fld>
            <a:endParaRPr lang="en-US"/>
          </a:p>
        </p:txBody>
      </p:sp>
    </p:spTree>
    <p:extLst>
      <p:ext uri="{BB962C8B-B14F-4D97-AF65-F5344CB8AC3E}">
        <p14:creationId xmlns:p14="http://schemas.microsoft.com/office/powerpoint/2010/main" val="25792047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107</a:t>
            </a:fld>
            <a:endParaRPr lang="en-US"/>
          </a:p>
        </p:txBody>
      </p:sp>
    </p:spTree>
    <p:extLst>
      <p:ext uri="{BB962C8B-B14F-4D97-AF65-F5344CB8AC3E}">
        <p14:creationId xmlns:p14="http://schemas.microsoft.com/office/powerpoint/2010/main" val="222007607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7DB06-BA94-A85D-9E62-3B187FF084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64721D-2846-AB38-5894-8E0EACD0494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9ED0181-D922-96D4-F84A-921801C4360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B5A212B-CA4A-02DC-D538-106F354752E9}"/>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108</a:t>
            </a:fld>
            <a:endParaRPr lang="en-US">
              <a:solidFill>
                <a:prstClr val="black"/>
              </a:solidFill>
              <a:latin typeface="Calibri" panose="020F0502020204030204"/>
            </a:endParaRPr>
          </a:p>
        </p:txBody>
      </p:sp>
    </p:spTree>
    <p:extLst>
      <p:ext uri="{BB962C8B-B14F-4D97-AF65-F5344CB8AC3E}">
        <p14:creationId xmlns:p14="http://schemas.microsoft.com/office/powerpoint/2010/main" val="280174632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109</a:t>
            </a:fld>
            <a:endParaRPr lang="en-US"/>
          </a:p>
        </p:txBody>
      </p:sp>
    </p:spTree>
    <p:extLst>
      <p:ext uri="{BB962C8B-B14F-4D97-AF65-F5344CB8AC3E}">
        <p14:creationId xmlns:p14="http://schemas.microsoft.com/office/powerpoint/2010/main" val="33102886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110</a:t>
            </a:fld>
            <a:endParaRPr lang="en-US"/>
          </a:p>
        </p:txBody>
      </p:sp>
    </p:spTree>
    <p:extLst>
      <p:ext uri="{BB962C8B-B14F-4D97-AF65-F5344CB8AC3E}">
        <p14:creationId xmlns:p14="http://schemas.microsoft.com/office/powerpoint/2010/main" val="284947028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111</a:t>
            </a:fld>
            <a:endParaRPr lang="en-US"/>
          </a:p>
        </p:txBody>
      </p:sp>
    </p:spTree>
    <p:extLst>
      <p:ext uri="{BB962C8B-B14F-4D97-AF65-F5344CB8AC3E}">
        <p14:creationId xmlns:p14="http://schemas.microsoft.com/office/powerpoint/2010/main" val="1698553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FAB38-5732-43B4-856A-8AF4E2B7DB5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186C24F-8DF3-FB37-6F9C-E494ABFEAE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63487AD-EEBF-5912-A8D1-BD72B906FEC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9A7A3EF-FE16-7BA2-FE9C-480C61096BE9}"/>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61631930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Précision apprentissage : suite au durcissement des critères de prise en charge du financement de l’apprentissage par l’Etat, limitation du recours au dispositif</a:t>
            </a: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112</a:t>
            </a:fld>
            <a:endParaRPr lang="en-US"/>
          </a:p>
        </p:txBody>
      </p:sp>
    </p:spTree>
    <p:extLst>
      <p:ext uri="{BB962C8B-B14F-4D97-AF65-F5344CB8AC3E}">
        <p14:creationId xmlns:p14="http://schemas.microsoft.com/office/powerpoint/2010/main" val="135188013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A54BE-ACE8-FB42-4D3C-AEF1B47AD6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97481C-32CD-67EE-A119-B1EA4D83D9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5E21145-3A6D-36D8-6078-D3D6746F173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92BB0C1-84E5-32C0-097A-393AF392831F}"/>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113</a:t>
            </a:fld>
            <a:endParaRPr lang="en-US">
              <a:solidFill>
                <a:prstClr val="black"/>
              </a:solidFill>
              <a:latin typeface="Calibri" panose="020F0502020204030204"/>
            </a:endParaRPr>
          </a:p>
        </p:txBody>
      </p:sp>
    </p:spTree>
    <p:extLst>
      <p:ext uri="{BB962C8B-B14F-4D97-AF65-F5344CB8AC3E}">
        <p14:creationId xmlns:p14="http://schemas.microsoft.com/office/powerpoint/2010/main" val="16592608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114</a:t>
            </a:fld>
            <a:endParaRPr lang="en-US"/>
          </a:p>
        </p:txBody>
      </p:sp>
    </p:spTree>
    <p:extLst>
      <p:ext uri="{BB962C8B-B14F-4D97-AF65-F5344CB8AC3E}">
        <p14:creationId xmlns:p14="http://schemas.microsoft.com/office/powerpoint/2010/main" val="331227355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0252">
              <a:defRPr/>
            </a:pPr>
            <a:r>
              <a:rPr lang="fr-FR" dirty="0"/>
              <a:t>Impact année 2024 revalorisation valeur point indice+1,5% acté en juillet 2023 = +80 000€ / Impact GVT 2024 = +150 000€ / Impact revalorisation assurance statutaire = +30 000€ / Impact revalorisation de la participation employeur au dispositif prévoyance = +15 000€ / Impact de la revalorisation taux pat. CNARCL = +85 000€ </a:t>
            </a:r>
          </a:p>
          <a:p>
            <a:endParaRPr lang="fr-FR" dirty="0"/>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115</a:t>
            </a:fld>
            <a:endParaRPr lang="en-US"/>
          </a:p>
        </p:txBody>
      </p:sp>
    </p:spTree>
    <p:extLst>
      <p:ext uri="{BB962C8B-B14F-4D97-AF65-F5344CB8AC3E}">
        <p14:creationId xmlns:p14="http://schemas.microsoft.com/office/powerpoint/2010/main" val="165225560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6DAA8-B187-225D-6EDD-400476F8457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50B768-4708-690B-0934-69EFEA354D7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D7D77C-3AE7-6D0C-045C-9BF3D328529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DE98CC0-DF17-4B54-F6F9-7236F26B231B}"/>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116</a:t>
            </a:fld>
            <a:endParaRPr lang="en-US">
              <a:solidFill>
                <a:prstClr val="black"/>
              </a:solidFill>
              <a:latin typeface="Calibri" panose="020F0502020204030204"/>
            </a:endParaRPr>
          </a:p>
        </p:txBody>
      </p:sp>
    </p:spTree>
    <p:extLst>
      <p:ext uri="{BB962C8B-B14F-4D97-AF65-F5344CB8AC3E}">
        <p14:creationId xmlns:p14="http://schemas.microsoft.com/office/powerpoint/2010/main" val="392619073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117</a:t>
            </a:fld>
            <a:endParaRPr lang="en-US"/>
          </a:p>
        </p:txBody>
      </p:sp>
    </p:spTree>
    <p:extLst>
      <p:ext uri="{BB962C8B-B14F-4D97-AF65-F5344CB8AC3E}">
        <p14:creationId xmlns:p14="http://schemas.microsoft.com/office/powerpoint/2010/main" val="39832318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D195B-9342-003A-0B2E-3CBD8BCFF0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400661-931D-020E-5849-76EA8312C7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352F2D-C0AE-BDAE-BED4-025F49362B9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4C1FFF9-DD49-6794-DA61-B2286E7A65B6}"/>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118</a:t>
            </a:fld>
            <a:endParaRPr lang="en-US">
              <a:solidFill>
                <a:prstClr val="black"/>
              </a:solidFill>
              <a:latin typeface="Calibri" panose="020F0502020204030204"/>
            </a:endParaRPr>
          </a:p>
        </p:txBody>
      </p:sp>
    </p:spTree>
    <p:extLst>
      <p:ext uri="{BB962C8B-B14F-4D97-AF65-F5344CB8AC3E}">
        <p14:creationId xmlns:p14="http://schemas.microsoft.com/office/powerpoint/2010/main" val="34370260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119</a:t>
            </a:fld>
            <a:endParaRPr lang="en-US"/>
          </a:p>
        </p:txBody>
      </p:sp>
    </p:spTree>
    <p:extLst>
      <p:ext uri="{BB962C8B-B14F-4D97-AF65-F5344CB8AC3E}">
        <p14:creationId xmlns:p14="http://schemas.microsoft.com/office/powerpoint/2010/main" val="189023421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120</a:t>
            </a:fld>
            <a:endParaRPr lang="en-US"/>
          </a:p>
        </p:txBody>
      </p:sp>
    </p:spTree>
    <p:extLst>
      <p:ext uri="{BB962C8B-B14F-4D97-AF65-F5344CB8AC3E}">
        <p14:creationId xmlns:p14="http://schemas.microsoft.com/office/powerpoint/2010/main" val="41293607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121</a:t>
            </a:fld>
            <a:endParaRPr lang="en-US"/>
          </a:p>
        </p:txBody>
      </p:sp>
    </p:spTree>
    <p:extLst>
      <p:ext uri="{BB962C8B-B14F-4D97-AF65-F5344CB8AC3E}">
        <p14:creationId xmlns:p14="http://schemas.microsoft.com/office/powerpoint/2010/main" val="41054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864D0-53D1-4AB9-CF22-8A166ED778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4A680EC-D302-73A9-CAA3-B12DA4C1D4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3DA8FE6-B30E-FA83-6190-E0EC8BE7630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5AD7185-05BB-BFC2-18C8-78F6754D3332}"/>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71645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39F54-8146-2A54-0057-1D94267D1A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6EC231-2B36-98D6-FEEC-C5C0EF639A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7472629-DEDF-208E-4137-AF7178DEEE5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6A3095D-916F-3B59-632C-34FDD5228246}"/>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183359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ED97B-7C01-2B54-D638-B19C281C151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B300C7D-6DBA-9E85-EE20-D1EEF3C24F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FE231E-625A-48B2-9B48-F39011DAE6D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CE73217-5DC1-CE0F-7AED-E4BE5258B25A}"/>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533817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99117-4DB2-B17C-F5AB-A7F78BABBB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17CEC82-E917-9EA6-02C2-59280D1EAEB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3F1BA82-AB85-4B42-21C6-FBCF5633292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DB6D367-6106-20B4-6F19-F6E5EABEA9F6}"/>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585417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00E9D-FFED-83D4-7858-C577F40FDA0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890F199-CEAF-21FE-13BE-3A1D063442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195263-D2A6-CA54-D060-2BE42D85E8A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7D462CB-69FF-BB3B-5F97-C5F9CA1D9C51}"/>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914212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25C41-142D-3D91-7D89-18C1D15E87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379585-0A70-2124-7591-BEDC70453A1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D6418A-BF7E-D7D2-124B-FE6D1B6D851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086F57D-93E8-E2E9-05A8-2E2163549BDF}"/>
              </a:ext>
            </a:extLst>
          </p:cNvPr>
          <p:cNvSpPr>
            <a:spLocks noGrp="1"/>
          </p:cNvSpPr>
          <p:nvPr>
            <p:ph type="sldNum" sz="quarter" idx="10"/>
          </p:nvPr>
        </p:nvSpPr>
        <p:spPr/>
        <p:txBody>
          <a:bodyPr/>
          <a:lstStyle/>
          <a:p>
            <a:fld id="{CB449327-3B2F-EA4B-902F-85ED6D917E13}" type="slidenum">
              <a:rPr lang="en-US" smtClean="0"/>
              <a:t>18</a:t>
            </a:fld>
            <a:endParaRPr lang="en-US"/>
          </a:p>
        </p:txBody>
      </p:sp>
    </p:spTree>
    <p:extLst>
      <p:ext uri="{BB962C8B-B14F-4D97-AF65-F5344CB8AC3E}">
        <p14:creationId xmlns:p14="http://schemas.microsoft.com/office/powerpoint/2010/main" val="3807331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9E3B8-453D-9934-4222-8E3C6714BEF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82A62E-23E4-1F8F-B3EA-B6A31BA877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A24B82-3AC4-74F0-DCA9-20EC94AFF5E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D08BB64-3B49-71F8-5C07-6A1B60711B80}"/>
              </a:ext>
            </a:extLst>
          </p:cNvPr>
          <p:cNvSpPr>
            <a:spLocks noGrp="1"/>
          </p:cNvSpPr>
          <p:nvPr>
            <p:ph type="sldNum" sz="quarter" idx="10"/>
          </p:nvPr>
        </p:nvSpPr>
        <p:spPr/>
        <p:txBody>
          <a:bodyPr/>
          <a:lstStyle/>
          <a:p>
            <a:fld id="{CB449327-3B2F-EA4B-902F-85ED6D917E13}" type="slidenum">
              <a:rPr lang="en-US" smtClean="0"/>
              <a:t>19</a:t>
            </a:fld>
            <a:endParaRPr lang="en-US"/>
          </a:p>
        </p:txBody>
      </p:sp>
    </p:spTree>
    <p:extLst>
      <p:ext uri="{BB962C8B-B14F-4D97-AF65-F5344CB8AC3E}">
        <p14:creationId xmlns:p14="http://schemas.microsoft.com/office/powerpoint/2010/main" val="1886509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2EA4A-10DF-FAA8-7EC5-B1149BA0B13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801E0AA-9C26-BBFA-6047-FBCC58BB166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40D06C-E223-7689-BB53-7947713F0BD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FE4479D-26C8-32A6-7026-DF27DC1686EF}"/>
              </a:ext>
            </a:extLst>
          </p:cNvPr>
          <p:cNvSpPr>
            <a:spLocks noGrp="1"/>
          </p:cNvSpPr>
          <p:nvPr>
            <p:ph type="sldNum" sz="quarter" idx="10"/>
          </p:nvPr>
        </p:nvSpPr>
        <p:spPr/>
        <p:txBody>
          <a:bodyPr/>
          <a:lstStyle/>
          <a:p>
            <a:fld id="{CB449327-3B2F-EA4B-902F-85ED6D917E13}" type="slidenum">
              <a:rPr lang="en-US" smtClean="0"/>
              <a:t>20</a:t>
            </a:fld>
            <a:endParaRPr lang="en-US"/>
          </a:p>
        </p:txBody>
      </p:sp>
    </p:spTree>
    <p:extLst>
      <p:ext uri="{BB962C8B-B14F-4D97-AF65-F5344CB8AC3E}">
        <p14:creationId xmlns:p14="http://schemas.microsoft.com/office/powerpoint/2010/main" val="251363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8A165-86CF-AF21-BB27-566D5E84765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AF896D-17D9-4493-4FD2-72CE68771EA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075138-4927-2317-9CB4-E80060854A3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58AC37E-37F6-9859-F666-B5DBD75F1F97}"/>
              </a:ext>
            </a:extLst>
          </p:cNvPr>
          <p:cNvSpPr>
            <a:spLocks noGrp="1"/>
          </p:cNvSpPr>
          <p:nvPr>
            <p:ph type="sldNum" sz="quarter" idx="10"/>
          </p:nvPr>
        </p:nvSpPr>
        <p:spPr/>
        <p:txBody>
          <a:bodyPr/>
          <a:lstStyle/>
          <a:p>
            <a:fld id="{CB449327-3B2F-EA4B-902F-85ED6D917E13}" type="slidenum">
              <a:rPr lang="en-US" smtClean="0"/>
              <a:t>3</a:t>
            </a:fld>
            <a:endParaRPr lang="en-US"/>
          </a:p>
        </p:txBody>
      </p:sp>
    </p:spTree>
    <p:extLst>
      <p:ext uri="{BB962C8B-B14F-4D97-AF65-F5344CB8AC3E}">
        <p14:creationId xmlns:p14="http://schemas.microsoft.com/office/powerpoint/2010/main" val="2745302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9CA99-5B10-BB86-DC52-5966C26B5F4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980FD3-5708-109A-6271-23F86459BC5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BADF203-9537-1ED7-1A18-175FEB90AC4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21F75F1-4D7C-4C57-DE36-78E3A513633A}"/>
              </a:ext>
            </a:extLst>
          </p:cNvPr>
          <p:cNvSpPr>
            <a:spLocks noGrp="1"/>
          </p:cNvSpPr>
          <p:nvPr>
            <p:ph type="sldNum" sz="quarter" idx="10"/>
          </p:nvPr>
        </p:nvSpPr>
        <p:spPr/>
        <p:txBody>
          <a:bodyPr/>
          <a:lstStyle/>
          <a:p>
            <a:fld id="{CB449327-3B2F-EA4B-902F-85ED6D917E13}" type="slidenum">
              <a:rPr lang="en-US" smtClean="0"/>
              <a:t>21</a:t>
            </a:fld>
            <a:endParaRPr lang="en-US"/>
          </a:p>
        </p:txBody>
      </p:sp>
    </p:spTree>
    <p:extLst>
      <p:ext uri="{BB962C8B-B14F-4D97-AF65-F5344CB8AC3E}">
        <p14:creationId xmlns:p14="http://schemas.microsoft.com/office/powerpoint/2010/main" val="3819253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4211B-5DAC-3746-15DC-04E895D00A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8613BE-20D5-2394-4FBB-FFA1AED43B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022566-8FC8-FC57-81AF-78203900CA1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BC8F13F-079C-2DB8-9309-D58C756D4EA7}"/>
              </a:ext>
            </a:extLst>
          </p:cNvPr>
          <p:cNvSpPr>
            <a:spLocks noGrp="1"/>
          </p:cNvSpPr>
          <p:nvPr>
            <p:ph type="sldNum" sz="quarter" idx="10"/>
          </p:nvPr>
        </p:nvSpPr>
        <p:spPr/>
        <p:txBody>
          <a:bodyPr/>
          <a:lstStyle/>
          <a:p>
            <a:fld id="{CB449327-3B2F-EA4B-902F-85ED6D917E13}" type="slidenum">
              <a:rPr lang="en-US" smtClean="0"/>
              <a:t>22</a:t>
            </a:fld>
            <a:endParaRPr lang="en-US"/>
          </a:p>
        </p:txBody>
      </p:sp>
    </p:spTree>
    <p:extLst>
      <p:ext uri="{BB962C8B-B14F-4D97-AF65-F5344CB8AC3E}">
        <p14:creationId xmlns:p14="http://schemas.microsoft.com/office/powerpoint/2010/main" val="34039254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E341C-1C74-97DA-EE00-81A1909A3D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3EB7A7-E03D-71A4-4758-1292137020A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C196FAF-DAE9-0537-A996-F0A7B652A3C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C0913D7-6521-8477-8702-A0F3A9C55CC9}"/>
              </a:ext>
            </a:extLst>
          </p:cNvPr>
          <p:cNvSpPr>
            <a:spLocks noGrp="1"/>
          </p:cNvSpPr>
          <p:nvPr>
            <p:ph type="sldNum" sz="quarter" idx="10"/>
          </p:nvPr>
        </p:nvSpPr>
        <p:spPr/>
        <p:txBody>
          <a:bodyPr/>
          <a:lstStyle/>
          <a:p>
            <a:fld id="{CB449327-3B2F-EA4B-902F-85ED6D917E13}" type="slidenum">
              <a:rPr lang="en-US" smtClean="0"/>
              <a:t>23</a:t>
            </a:fld>
            <a:endParaRPr lang="en-US"/>
          </a:p>
        </p:txBody>
      </p:sp>
    </p:spTree>
    <p:extLst>
      <p:ext uri="{BB962C8B-B14F-4D97-AF65-F5344CB8AC3E}">
        <p14:creationId xmlns:p14="http://schemas.microsoft.com/office/powerpoint/2010/main" val="2050077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80CA7-E1C1-10AE-5663-443B5F8D82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2605164-5503-0159-42C1-A4D651DE1A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2E15049-ACB4-682A-5726-A9153EDD493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DEAE9F9-028A-943F-BAB0-C0C5303B1486}"/>
              </a:ext>
            </a:extLst>
          </p:cNvPr>
          <p:cNvSpPr>
            <a:spLocks noGrp="1"/>
          </p:cNvSpPr>
          <p:nvPr>
            <p:ph type="sldNum" sz="quarter" idx="10"/>
          </p:nvPr>
        </p:nvSpPr>
        <p:spPr/>
        <p:txBody>
          <a:bodyPr/>
          <a:lstStyle/>
          <a:p>
            <a:fld id="{CB449327-3B2F-EA4B-902F-85ED6D917E13}" type="slidenum">
              <a:rPr lang="en-US" smtClean="0"/>
              <a:t>24</a:t>
            </a:fld>
            <a:endParaRPr lang="en-US"/>
          </a:p>
        </p:txBody>
      </p:sp>
    </p:spTree>
    <p:extLst>
      <p:ext uri="{BB962C8B-B14F-4D97-AF65-F5344CB8AC3E}">
        <p14:creationId xmlns:p14="http://schemas.microsoft.com/office/powerpoint/2010/main" val="3299224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D518A-A80C-AA4F-F109-0D4B8DAD96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1521738-212E-A742-62C3-E51F30D993E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762D4F1-C831-FB79-A551-8E37CC1F7D3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A4DAAE9-9CE7-808A-8828-439B477939E6}"/>
              </a:ext>
            </a:extLst>
          </p:cNvPr>
          <p:cNvSpPr>
            <a:spLocks noGrp="1"/>
          </p:cNvSpPr>
          <p:nvPr>
            <p:ph type="sldNum" sz="quarter" idx="10"/>
          </p:nvPr>
        </p:nvSpPr>
        <p:spPr/>
        <p:txBody>
          <a:bodyPr/>
          <a:lstStyle/>
          <a:p>
            <a:fld id="{CB449327-3B2F-EA4B-902F-85ED6D917E13}" type="slidenum">
              <a:rPr lang="en-US" smtClean="0"/>
              <a:t>25</a:t>
            </a:fld>
            <a:endParaRPr lang="en-US"/>
          </a:p>
        </p:txBody>
      </p:sp>
    </p:spTree>
    <p:extLst>
      <p:ext uri="{BB962C8B-B14F-4D97-AF65-F5344CB8AC3E}">
        <p14:creationId xmlns:p14="http://schemas.microsoft.com/office/powerpoint/2010/main" val="1065712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7D318-B1CE-4C14-C5DB-E65A50627EE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7A4E64A-DE67-9A01-F4C5-7AD61FC78D3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69375A2-DC1A-6415-DFE7-28501D52DE9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16D8816-6A0A-5BF2-4043-39C96B1560F6}"/>
              </a:ext>
            </a:extLst>
          </p:cNvPr>
          <p:cNvSpPr>
            <a:spLocks noGrp="1"/>
          </p:cNvSpPr>
          <p:nvPr>
            <p:ph type="sldNum" sz="quarter" idx="10"/>
          </p:nvPr>
        </p:nvSpPr>
        <p:spPr/>
        <p:txBody>
          <a:bodyPr/>
          <a:lstStyle/>
          <a:p>
            <a:fld id="{CB449327-3B2F-EA4B-902F-85ED6D917E13}" type="slidenum">
              <a:rPr lang="en-US" smtClean="0"/>
              <a:t>26</a:t>
            </a:fld>
            <a:endParaRPr lang="en-US"/>
          </a:p>
        </p:txBody>
      </p:sp>
    </p:spTree>
    <p:extLst>
      <p:ext uri="{BB962C8B-B14F-4D97-AF65-F5344CB8AC3E}">
        <p14:creationId xmlns:p14="http://schemas.microsoft.com/office/powerpoint/2010/main" val="2315545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137DD-4571-CF0D-1AE4-AC3AAD8704D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1A4FF5-E5B7-2ECD-DA6D-1E2059D4D36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6E97CAA-2D34-FC76-DD18-F4D207ADF1B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BDEF4BA-47B5-4525-801E-8D4F6B532E48}"/>
              </a:ext>
            </a:extLst>
          </p:cNvPr>
          <p:cNvSpPr>
            <a:spLocks noGrp="1"/>
          </p:cNvSpPr>
          <p:nvPr>
            <p:ph type="sldNum" sz="quarter" idx="10"/>
          </p:nvPr>
        </p:nvSpPr>
        <p:spPr/>
        <p:txBody>
          <a:bodyPr/>
          <a:lstStyle/>
          <a:p>
            <a:fld id="{CB449327-3B2F-EA4B-902F-85ED6D917E13}" type="slidenum">
              <a:rPr lang="en-US" smtClean="0"/>
              <a:t>27</a:t>
            </a:fld>
            <a:endParaRPr lang="en-US"/>
          </a:p>
        </p:txBody>
      </p:sp>
    </p:spTree>
    <p:extLst>
      <p:ext uri="{BB962C8B-B14F-4D97-AF65-F5344CB8AC3E}">
        <p14:creationId xmlns:p14="http://schemas.microsoft.com/office/powerpoint/2010/main" val="1637121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BD326-308D-7708-E5A3-0A338A0939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234DA4-4A13-8930-8827-09163A88F11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C66B0B0-E875-D435-4FF7-6E1D17687B2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D310696-BF1C-84E2-21D2-245B464552B6}"/>
              </a:ext>
            </a:extLst>
          </p:cNvPr>
          <p:cNvSpPr>
            <a:spLocks noGrp="1"/>
          </p:cNvSpPr>
          <p:nvPr>
            <p:ph type="sldNum" sz="quarter" idx="10"/>
          </p:nvPr>
        </p:nvSpPr>
        <p:spPr/>
        <p:txBody>
          <a:bodyPr/>
          <a:lstStyle/>
          <a:p>
            <a:fld id="{CB449327-3B2F-EA4B-902F-85ED6D917E13}" type="slidenum">
              <a:rPr lang="en-US" smtClean="0"/>
              <a:t>28</a:t>
            </a:fld>
            <a:endParaRPr lang="en-US"/>
          </a:p>
        </p:txBody>
      </p:sp>
    </p:spTree>
    <p:extLst>
      <p:ext uri="{BB962C8B-B14F-4D97-AF65-F5344CB8AC3E}">
        <p14:creationId xmlns:p14="http://schemas.microsoft.com/office/powerpoint/2010/main" val="1618496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D832B-2855-E503-5315-38BD660F14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7372BFE-6A0D-0AE9-7515-159CE5D20C9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45F2A4-59D4-1D0F-3292-68FAD477084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FECB38F-6081-60F6-9B83-DBA09ED665AB}"/>
              </a:ext>
            </a:extLst>
          </p:cNvPr>
          <p:cNvSpPr>
            <a:spLocks noGrp="1"/>
          </p:cNvSpPr>
          <p:nvPr>
            <p:ph type="sldNum" sz="quarter" idx="10"/>
          </p:nvPr>
        </p:nvSpPr>
        <p:spPr/>
        <p:txBody>
          <a:bodyPr/>
          <a:lstStyle/>
          <a:p>
            <a:fld id="{CB449327-3B2F-EA4B-902F-85ED6D917E13}" type="slidenum">
              <a:rPr lang="en-US" smtClean="0"/>
              <a:t>29</a:t>
            </a:fld>
            <a:endParaRPr lang="en-US"/>
          </a:p>
        </p:txBody>
      </p:sp>
    </p:spTree>
    <p:extLst>
      <p:ext uri="{BB962C8B-B14F-4D97-AF65-F5344CB8AC3E}">
        <p14:creationId xmlns:p14="http://schemas.microsoft.com/office/powerpoint/2010/main" val="1124000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442E2-E45F-C82A-5552-AA02923C99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F993889-F89F-F53C-0B64-E6C1751FB2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A71939-B1FC-1E28-85FD-3DB5B992F7C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2258B0B-CEC4-E7BD-2293-70BD60D713C6}"/>
              </a:ext>
            </a:extLst>
          </p:cNvPr>
          <p:cNvSpPr>
            <a:spLocks noGrp="1"/>
          </p:cNvSpPr>
          <p:nvPr>
            <p:ph type="sldNum" sz="quarter" idx="10"/>
          </p:nvPr>
        </p:nvSpPr>
        <p:spPr/>
        <p:txBody>
          <a:bodyPr/>
          <a:lstStyle/>
          <a:p>
            <a:fld id="{CB449327-3B2F-EA4B-902F-85ED6D917E13}" type="slidenum">
              <a:rPr lang="en-US" smtClean="0"/>
              <a:t>30</a:t>
            </a:fld>
            <a:endParaRPr lang="en-US"/>
          </a:p>
        </p:txBody>
      </p:sp>
    </p:spTree>
    <p:extLst>
      <p:ext uri="{BB962C8B-B14F-4D97-AF65-F5344CB8AC3E}">
        <p14:creationId xmlns:p14="http://schemas.microsoft.com/office/powerpoint/2010/main" val="364508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4</a:t>
            </a:fld>
            <a:endParaRPr lang="en-US"/>
          </a:p>
        </p:txBody>
      </p:sp>
    </p:spTree>
    <p:extLst>
      <p:ext uri="{BB962C8B-B14F-4D97-AF65-F5344CB8AC3E}">
        <p14:creationId xmlns:p14="http://schemas.microsoft.com/office/powerpoint/2010/main" val="285736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B5AEF-29EE-A9D8-94A5-202C4CBA82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2811C3-B7B5-7811-476F-2B0C3DEF33B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A7348B-6BCE-7A24-DE0B-09964B439EA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04607F6-8ECC-C3C5-7F2A-B596E0B714A6}"/>
              </a:ext>
            </a:extLst>
          </p:cNvPr>
          <p:cNvSpPr>
            <a:spLocks noGrp="1"/>
          </p:cNvSpPr>
          <p:nvPr>
            <p:ph type="sldNum" sz="quarter" idx="10"/>
          </p:nvPr>
        </p:nvSpPr>
        <p:spPr/>
        <p:txBody>
          <a:bodyPr/>
          <a:lstStyle/>
          <a:p>
            <a:fld id="{CB449327-3B2F-EA4B-902F-85ED6D917E13}" type="slidenum">
              <a:rPr lang="en-US" smtClean="0"/>
              <a:t>31</a:t>
            </a:fld>
            <a:endParaRPr lang="en-US"/>
          </a:p>
        </p:txBody>
      </p:sp>
    </p:spTree>
    <p:extLst>
      <p:ext uri="{BB962C8B-B14F-4D97-AF65-F5344CB8AC3E}">
        <p14:creationId xmlns:p14="http://schemas.microsoft.com/office/powerpoint/2010/main" val="3612513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481606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4D008-C8D6-307D-324F-3B926E65605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DEC706-EACF-A7F3-8D75-0296742D2C1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0EDD97E-00FD-1EA4-547D-42931DD779E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C39750C-D0CF-9295-D7F9-0AB20ABFA1B7}"/>
              </a:ext>
            </a:extLst>
          </p:cNvPr>
          <p:cNvSpPr>
            <a:spLocks noGrp="1"/>
          </p:cNvSpPr>
          <p:nvPr>
            <p:ph type="sldNum" sz="quarter" idx="10"/>
          </p:nvPr>
        </p:nvSpPr>
        <p:spPr/>
        <p:txBody>
          <a:bodyPr/>
          <a:lstStyle/>
          <a:p>
            <a:fld id="{CB449327-3B2F-EA4B-902F-85ED6D917E13}" type="slidenum">
              <a:rPr lang="en-US" smtClean="0"/>
              <a:t>33</a:t>
            </a:fld>
            <a:endParaRPr lang="en-US"/>
          </a:p>
        </p:txBody>
      </p:sp>
    </p:spTree>
    <p:extLst>
      <p:ext uri="{BB962C8B-B14F-4D97-AF65-F5344CB8AC3E}">
        <p14:creationId xmlns:p14="http://schemas.microsoft.com/office/powerpoint/2010/main" val="4004427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D0D58-4BB5-FD02-5E13-72E49C7EF9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8B89D5-2300-66A5-1A4E-4A728684F6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AB30B9-78D9-2355-2741-15275A5ED16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3D0750B-84D7-FE76-21F9-C106CFD39431}"/>
              </a:ext>
            </a:extLst>
          </p:cNvPr>
          <p:cNvSpPr>
            <a:spLocks noGrp="1"/>
          </p:cNvSpPr>
          <p:nvPr>
            <p:ph type="sldNum" sz="quarter" idx="10"/>
          </p:nvPr>
        </p:nvSpPr>
        <p:spPr/>
        <p:txBody>
          <a:bodyPr/>
          <a:lstStyle/>
          <a:p>
            <a:fld id="{CB449327-3B2F-EA4B-902F-85ED6D917E13}" type="slidenum">
              <a:rPr lang="en-US" smtClean="0"/>
              <a:t>34</a:t>
            </a:fld>
            <a:endParaRPr lang="en-US"/>
          </a:p>
        </p:txBody>
      </p:sp>
    </p:spTree>
    <p:extLst>
      <p:ext uri="{BB962C8B-B14F-4D97-AF65-F5344CB8AC3E}">
        <p14:creationId xmlns:p14="http://schemas.microsoft.com/office/powerpoint/2010/main" val="2689182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5DE05-3353-44E3-D56F-C4597798F5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58D414-DF16-4C4D-D58B-C72A63555BE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1CC1F56-B9DA-BC8C-E653-B2ABC8CA59E2}"/>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36968FD-1884-8A33-8D55-215835DA2FC0}"/>
              </a:ext>
            </a:extLst>
          </p:cNvPr>
          <p:cNvSpPr>
            <a:spLocks noGrp="1"/>
          </p:cNvSpPr>
          <p:nvPr>
            <p:ph type="sldNum" sz="quarter" idx="10"/>
          </p:nvPr>
        </p:nvSpPr>
        <p:spPr/>
        <p:txBody>
          <a:bodyPr/>
          <a:lstStyle/>
          <a:p>
            <a:fld id="{CB449327-3B2F-EA4B-902F-85ED6D917E13}" type="slidenum">
              <a:rPr lang="en-US" smtClean="0"/>
              <a:t>35</a:t>
            </a:fld>
            <a:endParaRPr lang="en-US"/>
          </a:p>
        </p:txBody>
      </p:sp>
    </p:spTree>
    <p:extLst>
      <p:ext uri="{BB962C8B-B14F-4D97-AF65-F5344CB8AC3E}">
        <p14:creationId xmlns:p14="http://schemas.microsoft.com/office/powerpoint/2010/main" val="19994607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53BDB-9F44-A2BE-FB88-A754CCA4202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B9DF2E-EFFE-A07E-CEF5-5008B6F7830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3D9A5D-01F0-5D91-04F9-3E2A60D2E71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26A87C0-DFF6-88AC-6FA3-528C1EFA387B}"/>
              </a:ext>
            </a:extLst>
          </p:cNvPr>
          <p:cNvSpPr>
            <a:spLocks noGrp="1"/>
          </p:cNvSpPr>
          <p:nvPr>
            <p:ph type="sldNum" sz="quarter" idx="10"/>
          </p:nvPr>
        </p:nvSpPr>
        <p:spPr/>
        <p:txBody>
          <a:bodyPr/>
          <a:lstStyle/>
          <a:p>
            <a:fld id="{CB449327-3B2F-EA4B-902F-85ED6D917E13}" type="slidenum">
              <a:rPr lang="en-US" smtClean="0"/>
              <a:t>36</a:t>
            </a:fld>
            <a:endParaRPr lang="en-US"/>
          </a:p>
        </p:txBody>
      </p:sp>
    </p:spTree>
    <p:extLst>
      <p:ext uri="{BB962C8B-B14F-4D97-AF65-F5344CB8AC3E}">
        <p14:creationId xmlns:p14="http://schemas.microsoft.com/office/powerpoint/2010/main" val="1935451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58302-A15F-3153-938B-220A06C5DE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7C787E2-464E-496B-4717-DF5F284A70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84B6DC0-9172-0F0B-590B-4CAC1C54EAE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706AE83-4C81-AACA-F430-12FA0597C0B0}"/>
              </a:ext>
            </a:extLst>
          </p:cNvPr>
          <p:cNvSpPr>
            <a:spLocks noGrp="1"/>
          </p:cNvSpPr>
          <p:nvPr>
            <p:ph type="sldNum" sz="quarter" idx="10"/>
          </p:nvPr>
        </p:nvSpPr>
        <p:spPr/>
        <p:txBody>
          <a:bodyPr/>
          <a:lstStyle/>
          <a:p>
            <a:fld id="{CB449327-3B2F-EA4B-902F-85ED6D917E13}" type="slidenum">
              <a:rPr lang="en-US" smtClean="0"/>
              <a:t>37</a:t>
            </a:fld>
            <a:endParaRPr lang="en-US"/>
          </a:p>
        </p:txBody>
      </p:sp>
    </p:spTree>
    <p:extLst>
      <p:ext uri="{BB962C8B-B14F-4D97-AF65-F5344CB8AC3E}">
        <p14:creationId xmlns:p14="http://schemas.microsoft.com/office/powerpoint/2010/main" val="29644986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92B37-08EF-94E5-B7A8-9175394EE01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9FE8F3-EA67-56E3-ACF6-427A7B8F48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2C11545-C655-AEEE-B920-0EE5A18D082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171C3BB-53D0-054E-A835-1C2DCD4FD080}"/>
              </a:ext>
            </a:extLst>
          </p:cNvPr>
          <p:cNvSpPr>
            <a:spLocks noGrp="1"/>
          </p:cNvSpPr>
          <p:nvPr>
            <p:ph type="sldNum" sz="quarter" idx="10"/>
          </p:nvPr>
        </p:nvSpPr>
        <p:spPr/>
        <p:txBody>
          <a:bodyPr/>
          <a:lstStyle/>
          <a:p>
            <a:fld id="{CB449327-3B2F-EA4B-902F-85ED6D917E13}" type="slidenum">
              <a:rPr lang="en-US" smtClean="0"/>
              <a:t>38</a:t>
            </a:fld>
            <a:endParaRPr lang="en-US"/>
          </a:p>
        </p:txBody>
      </p:sp>
    </p:spTree>
    <p:extLst>
      <p:ext uri="{BB962C8B-B14F-4D97-AF65-F5344CB8AC3E}">
        <p14:creationId xmlns:p14="http://schemas.microsoft.com/office/powerpoint/2010/main" val="2666067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75E0-7D67-1740-3CE7-AF06AB37D9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630EF6-5F14-4C21-BE19-A1216B7237C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3E12A6-BA68-7DC3-19FA-45EAFED70D5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D9A6D20-9C14-CABF-A306-B192FBB08FCC}"/>
              </a:ext>
            </a:extLst>
          </p:cNvPr>
          <p:cNvSpPr>
            <a:spLocks noGrp="1"/>
          </p:cNvSpPr>
          <p:nvPr>
            <p:ph type="sldNum" sz="quarter" idx="10"/>
          </p:nvPr>
        </p:nvSpPr>
        <p:spPr/>
        <p:txBody>
          <a:bodyPr/>
          <a:lstStyle/>
          <a:p>
            <a:fld id="{CB449327-3B2F-EA4B-902F-85ED6D917E13}" type="slidenum">
              <a:rPr lang="en-US" smtClean="0"/>
              <a:t>39</a:t>
            </a:fld>
            <a:endParaRPr lang="en-US"/>
          </a:p>
        </p:txBody>
      </p:sp>
    </p:spTree>
    <p:extLst>
      <p:ext uri="{BB962C8B-B14F-4D97-AF65-F5344CB8AC3E}">
        <p14:creationId xmlns:p14="http://schemas.microsoft.com/office/powerpoint/2010/main" val="3692714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0C677-4B2B-FB2D-8FF6-9059A796B7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A1FE98-3567-A0CD-6535-F5AE5FA6072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E9F7CB1-BED4-D1CD-D2BD-DE8D3A9CE3B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E1A1F0A-5123-73B9-03C6-6699F5B7C97D}"/>
              </a:ext>
            </a:extLst>
          </p:cNvPr>
          <p:cNvSpPr>
            <a:spLocks noGrp="1"/>
          </p:cNvSpPr>
          <p:nvPr>
            <p:ph type="sldNum" sz="quarter" idx="10"/>
          </p:nvPr>
        </p:nvSpPr>
        <p:spPr/>
        <p:txBody>
          <a:bodyPr/>
          <a:lstStyle/>
          <a:p>
            <a:fld id="{CB449327-3B2F-EA4B-902F-85ED6D917E13}" type="slidenum">
              <a:rPr lang="en-US" smtClean="0"/>
              <a:t>40</a:t>
            </a:fld>
            <a:endParaRPr lang="en-US"/>
          </a:p>
        </p:txBody>
      </p:sp>
    </p:spTree>
    <p:extLst>
      <p:ext uri="{BB962C8B-B14F-4D97-AF65-F5344CB8AC3E}">
        <p14:creationId xmlns:p14="http://schemas.microsoft.com/office/powerpoint/2010/main" val="23872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5</a:t>
            </a:fld>
            <a:endParaRPr lang="en-US"/>
          </a:p>
        </p:txBody>
      </p:sp>
    </p:spTree>
    <p:extLst>
      <p:ext uri="{BB962C8B-B14F-4D97-AF65-F5344CB8AC3E}">
        <p14:creationId xmlns:p14="http://schemas.microsoft.com/office/powerpoint/2010/main" val="25792047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A2B83-65A6-E570-6CCC-9F6DFD5C1EF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A7EDD5-F011-C841-1704-A9785906B8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184D0E5-DB4A-612A-137F-51D9DACEE0A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4707F6A-62E9-731E-929B-C0328B41F7FF}"/>
              </a:ext>
            </a:extLst>
          </p:cNvPr>
          <p:cNvSpPr>
            <a:spLocks noGrp="1"/>
          </p:cNvSpPr>
          <p:nvPr>
            <p:ph type="sldNum" sz="quarter" idx="10"/>
          </p:nvPr>
        </p:nvSpPr>
        <p:spPr/>
        <p:txBody>
          <a:bodyPr/>
          <a:lstStyle/>
          <a:p>
            <a:fld id="{CB449327-3B2F-EA4B-902F-85ED6D917E13}" type="slidenum">
              <a:rPr lang="en-US" smtClean="0"/>
              <a:t>41</a:t>
            </a:fld>
            <a:endParaRPr lang="en-US"/>
          </a:p>
        </p:txBody>
      </p:sp>
    </p:spTree>
    <p:extLst>
      <p:ext uri="{BB962C8B-B14F-4D97-AF65-F5344CB8AC3E}">
        <p14:creationId xmlns:p14="http://schemas.microsoft.com/office/powerpoint/2010/main" val="1380188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E5E57-B057-C154-2A23-FFB567C551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29D13D-4573-EA19-1CB5-781B785C9A5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A8B1746-1992-C835-8187-095B5165111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68F8703-7620-D008-B89B-662B1F8709D8}"/>
              </a:ext>
            </a:extLst>
          </p:cNvPr>
          <p:cNvSpPr>
            <a:spLocks noGrp="1"/>
          </p:cNvSpPr>
          <p:nvPr>
            <p:ph type="sldNum" sz="quarter" idx="10"/>
          </p:nvPr>
        </p:nvSpPr>
        <p:spPr/>
        <p:txBody>
          <a:bodyPr/>
          <a:lstStyle/>
          <a:p>
            <a:fld id="{CB449327-3B2F-EA4B-902F-85ED6D917E13}" type="slidenum">
              <a:rPr lang="en-US" smtClean="0"/>
              <a:t>42</a:t>
            </a:fld>
            <a:endParaRPr lang="en-US"/>
          </a:p>
        </p:txBody>
      </p:sp>
    </p:spTree>
    <p:extLst>
      <p:ext uri="{BB962C8B-B14F-4D97-AF65-F5344CB8AC3E}">
        <p14:creationId xmlns:p14="http://schemas.microsoft.com/office/powerpoint/2010/main" val="2822123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DD11F-B989-B105-4DC5-5AF2E3052C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68757E-F0D7-4994-3A33-2F188B5DC77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A9A4CD-4C99-90BF-E8BC-B218D138DCD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C4F91D2-41A1-C502-78D4-E09D6F92DA75}"/>
              </a:ext>
            </a:extLst>
          </p:cNvPr>
          <p:cNvSpPr>
            <a:spLocks noGrp="1"/>
          </p:cNvSpPr>
          <p:nvPr>
            <p:ph type="sldNum" sz="quarter" idx="10"/>
          </p:nvPr>
        </p:nvSpPr>
        <p:spPr/>
        <p:txBody>
          <a:bodyPr/>
          <a:lstStyle/>
          <a:p>
            <a:fld id="{CB449327-3B2F-EA4B-902F-85ED6D917E13}" type="slidenum">
              <a:rPr lang="en-US" smtClean="0"/>
              <a:t>43</a:t>
            </a:fld>
            <a:endParaRPr lang="en-US"/>
          </a:p>
        </p:txBody>
      </p:sp>
    </p:spTree>
    <p:extLst>
      <p:ext uri="{BB962C8B-B14F-4D97-AF65-F5344CB8AC3E}">
        <p14:creationId xmlns:p14="http://schemas.microsoft.com/office/powerpoint/2010/main" val="3518893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8DB09-C508-1A54-A211-9BD1B071DBA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A9D146-E8F4-1063-873D-4E1EDF2A5B5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35EB5B-A2DB-706B-C90D-3D877DA3F43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0282D8F-16F1-BAE3-4E58-343FC3153084}"/>
              </a:ext>
            </a:extLst>
          </p:cNvPr>
          <p:cNvSpPr>
            <a:spLocks noGrp="1"/>
          </p:cNvSpPr>
          <p:nvPr>
            <p:ph type="sldNum" sz="quarter" idx="10"/>
          </p:nvPr>
        </p:nvSpPr>
        <p:spPr/>
        <p:txBody>
          <a:bodyPr/>
          <a:lstStyle/>
          <a:p>
            <a:fld id="{CB449327-3B2F-EA4B-902F-85ED6D917E13}" type="slidenum">
              <a:rPr lang="en-US" smtClean="0"/>
              <a:t>44</a:t>
            </a:fld>
            <a:endParaRPr lang="en-US"/>
          </a:p>
        </p:txBody>
      </p:sp>
    </p:spTree>
    <p:extLst>
      <p:ext uri="{BB962C8B-B14F-4D97-AF65-F5344CB8AC3E}">
        <p14:creationId xmlns:p14="http://schemas.microsoft.com/office/powerpoint/2010/main" val="2856589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45</a:t>
            </a:fld>
            <a:endParaRPr lang="en-US"/>
          </a:p>
        </p:txBody>
      </p:sp>
    </p:spTree>
    <p:extLst>
      <p:ext uri="{BB962C8B-B14F-4D97-AF65-F5344CB8AC3E}">
        <p14:creationId xmlns:p14="http://schemas.microsoft.com/office/powerpoint/2010/main" val="2579204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46</a:t>
            </a:fld>
            <a:endParaRPr lang="en-US"/>
          </a:p>
        </p:txBody>
      </p:sp>
    </p:spTree>
    <p:extLst>
      <p:ext uri="{BB962C8B-B14F-4D97-AF65-F5344CB8AC3E}">
        <p14:creationId xmlns:p14="http://schemas.microsoft.com/office/powerpoint/2010/main" val="32091904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74BB4-3925-5A86-B6C1-ED0757B2C1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B038818-EAD4-E6D3-915F-03321A1B5A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8472E4C-111A-C025-5EB9-DF70F4C65FE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C8CEFEA-C239-85D5-2476-7B030F958329}"/>
              </a:ext>
            </a:extLst>
          </p:cNvPr>
          <p:cNvSpPr>
            <a:spLocks noGrp="1"/>
          </p:cNvSpPr>
          <p:nvPr>
            <p:ph type="sldNum" sz="quarter" idx="10"/>
          </p:nvPr>
        </p:nvSpPr>
        <p:spPr/>
        <p:txBody>
          <a:bodyPr/>
          <a:lstStyle/>
          <a:p>
            <a:fld id="{CB449327-3B2F-EA4B-902F-85ED6D917E13}" type="slidenum">
              <a:rPr lang="en-US" smtClean="0"/>
              <a:t>47</a:t>
            </a:fld>
            <a:endParaRPr lang="en-US"/>
          </a:p>
        </p:txBody>
      </p:sp>
    </p:spTree>
    <p:extLst>
      <p:ext uri="{BB962C8B-B14F-4D97-AF65-F5344CB8AC3E}">
        <p14:creationId xmlns:p14="http://schemas.microsoft.com/office/powerpoint/2010/main" val="40183204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48</a:t>
            </a:fld>
            <a:endParaRPr lang="en-US"/>
          </a:p>
        </p:txBody>
      </p:sp>
    </p:spTree>
    <p:extLst>
      <p:ext uri="{BB962C8B-B14F-4D97-AF65-F5344CB8AC3E}">
        <p14:creationId xmlns:p14="http://schemas.microsoft.com/office/powerpoint/2010/main" val="23417107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49</a:t>
            </a:fld>
            <a:endParaRPr lang="en-US"/>
          </a:p>
        </p:txBody>
      </p:sp>
    </p:spTree>
    <p:extLst>
      <p:ext uri="{BB962C8B-B14F-4D97-AF65-F5344CB8AC3E}">
        <p14:creationId xmlns:p14="http://schemas.microsoft.com/office/powerpoint/2010/main" val="951268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50</a:t>
            </a:fld>
            <a:endParaRPr lang="en-US"/>
          </a:p>
        </p:txBody>
      </p:sp>
    </p:spTree>
    <p:extLst>
      <p:ext uri="{BB962C8B-B14F-4D97-AF65-F5344CB8AC3E}">
        <p14:creationId xmlns:p14="http://schemas.microsoft.com/office/powerpoint/2010/main" val="304584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6</a:t>
            </a:fld>
            <a:endParaRPr lang="en-US"/>
          </a:p>
        </p:txBody>
      </p:sp>
    </p:spTree>
    <p:extLst>
      <p:ext uri="{BB962C8B-B14F-4D97-AF65-F5344CB8AC3E}">
        <p14:creationId xmlns:p14="http://schemas.microsoft.com/office/powerpoint/2010/main" val="4196634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51</a:t>
            </a:fld>
            <a:endParaRPr lang="en-US"/>
          </a:p>
        </p:txBody>
      </p:sp>
    </p:spTree>
    <p:extLst>
      <p:ext uri="{BB962C8B-B14F-4D97-AF65-F5344CB8AC3E}">
        <p14:creationId xmlns:p14="http://schemas.microsoft.com/office/powerpoint/2010/main" val="2198025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41D3D-3089-3DDE-2151-C88283E1BE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562070-720E-B303-0A20-1F6D929BCE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5728752-4C54-640C-F9B5-8EBF0CA3B58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8E299C8-3447-8EED-AC41-52A48875DEA4}"/>
              </a:ext>
            </a:extLst>
          </p:cNvPr>
          <p:cNvSpPr>
            <a:spLocks noGrp="1"/>
          </p:cNvSpPr>
          <p:nvPr>
            <p:ph type="sldNum" sz="quarter" idx="10"/>
          </p:nvPr>
        </p:nvSpPr>
        <p:spPr/>
        <p:txBody>
          <a:bodyPr/>
          <a:lstStyle/>
          <a:p>
            <a:fld id="{CB449327-3B2F-EA4B-902F-85ED6D917E13}" type="slidenum">
              <a:rPr lang="en-US" smtClean="0"/>
              <a:t>52</a:t>
            </a:fld>
            <a:endParaRPr lang="en-US"/>
          </a:p>
        </p:txBody>
      </p:sp>
    </p:spTree>
    <p:extLst>
      <p:ext uri="{BB962C8B-B14F-4D97-AF65-F5344CB8AC3E}">
        <p14:creationId xmlns:p14="http://schemas.microsoft.com/office/powerpoint/2010/main" val="881668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53</a:t>
            </a:fld>
            <a:endParaRPr lang="en-US"/>
          </a:p>
        </p:txBody>
      </p:sp>
    </p:spTree>
    <p:extLst>
      <p:ext uri="{BB962C8B-B14F-4D97-AF65-F5344CB8AC3E}">
        <p14:creationId xmlns:p14="http://schemas.microsoft.com/office/powerpoint/2010/main" val="1665870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6623F-A26A-5ED4-65BE-B3B238D800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5A8C94-7C12-716C-C6FD-F091112622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D128634-1A6D-84F6-889A-1A8A598A6E7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B10598D-F5DE-84BC-EA1E-C337289D885D}"/>
              </a:ext>
            </a:extLst>
          </p:cNvPr>
          <p:cNvSpPr>
            <a:spLocks noGrp="1"/>
          </p:cNvSpPr>
          <p:nvPr>
            <p:ph type="sldNum" sz="quarter" idx="10"/>
          </p:nvPr>
        </p:nvSpPr>
        <p:spPr/>
        <p:txBody>
          <a:bodyPr/>
          <a:lstStyle/>
          <a:p>
            <a:fld id="{CB449327-3B2F-EA4B-902F-85ED6D917E13}" type="slidenum">
              <a:rPr lang="en-US" smtClean="0"/>
              <a:t>54</a:t>
            </a:fld>
            <a:endParaRPr lang="en-US"/>
          </a:p>
        </p:txBody>
      </p:sp>
    </p:spTree>
    <p:extLst>
      <p:ext uri="{BB962C8B-B14F-4D97-AF65-F5344CB8AC3E}">
        <p14:creationId xmlns:p14="http://schemas.microsoft.com/office/powerpoint/2010/main" val="1827383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E7346-A158-A873-AD9E-6C5B3FB9390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2A585A-70FF-7100-8D98-20035BFB1C8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262B3C-C34D-419D-64A5-7658F75C2F1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E8AD733-9BA2-3756-5AFA-2067AE7EFD34}"/>
              </a:ext>
            </a:extLst>
          </p:cNvPr>
          <p:cNvSpPr>
            <a:spLocks noGrp="1"/>
          </p:cNvSpPr>
          <p:nvPr>
            <p:ph type="sldNum" sz="quarter" idx="10"/>
          </p:nvPr>
        </p:nvSpPr>
        <p:spPr/>
        <p:txBody>
          <a:bodyPr/>
          <a:lstStyle/>
          <a:p>
            <a:fld id="{CB449327-3B2F-EA4B-902F-85ED6D917E13}" type="slidenum">
              <a:rPr lang="en-US" smtClean="0"/>
              <a:t>55</a:t>
            </a:fld>
            <a:endParaRPr lang="en-US"/>
          </a:p>
        </p:txBody>
      </p:sp>
    </p:spTree>
    <p:extLst>
      <p:ext uri="{BB962C8B-B14F-4D97-AF65-F5344CB8AC3E}">
        <p14:creationId xmlns:p14="http://schemas.microsoft.com/office/powerpoint/2010/main" val="18495238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5DDB5-F1C0-315A-5467-260FAF2744E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8B4037B-BFB6-607A-5664-458E693C25F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6DFE30-3E55-DA5B-E440-DED20E2A3D5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31FE697-6896-6152-4AD6-7DA5220430EE}"/>
              </a:ext>
            </a:extLst>
          </p:cNvPr>
          <p:cNvSpPr>
            <a:spLocks noGrp="1"/>
          </p:cNvSpPr>
          <p:nvPr>
            <p:ph type="sldNum" sz="quarter" idx="10"/>
          </p:nvPr>
        </p:nvSpPr>
        <p:spPr/>
        <p:txBody>
          <a:bodyPr/>
          <a:lstStyle/>
          <a:p>
            <a:fld id="{CB449327-3B2F-EA4B-902F-85ED6D917E13}" type="slidenum">
              <a:rPr lang="en-US" smtClean="0"/>
              <a:t>56</a:t>
            </a:fld>
            <a:endParaRPr lang="en-US"/>
          </a:p>
        </p:txBody>
      </p:sp>
    </p:spTree>
    <p:extLst>
      <p:ext uri="{BB962C8B-B14F-4D97-AF65-F5344CB8AC3E}">
        <p14:creationId xmlns:p14="http://schemas.microsoft.com/office/powerpoint/2010/main" val="24706997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E2AA8-6FB3-A61E-C47A-64643EE9BCD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45C94B-1FF8-C785-B154-707506DB575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52A3D3-2340-B77C-5539-49667C31286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3CEFC6D-2BAA-F2AE-7A40-6BADB4D7D784}"/>
              </a:ext>
            </a:extLst>
          </p:cNvPr>
          <p:cNvSpPr>
            <a:spLocks noGrp="1"/>
          </p:cNvSpPr>
          <p:nvPr>
            <p:ph type="sldNum" sz="quarter" idx="10"/>
          </p:nvPr>
        </p:nvSpPr>
        <p:spPr/>
        <p:txBody>
          <a:bodyPr/>
          <a:lstStyle/>
          <a:p>
            <a:fld id="{CB449327-3B2F-EA4B-902F-85ED6D917E13}" type="slidenum">
              <a:rPr lang="en-US" smtClean="0"/>
              <a:t>57</a:t>
            </a:fld>
            <a:endParaRPr lang="en-US"/>
          </a:p>
        </p:txBody>
      </p:sp>
    </p:spTree>
    <p:extLst>
      <p:ext uri="{BB962C8B-B14F-4D97-AF65-F5344CB8AC3E}">
        <p14:creationId xmlns:p14="http://schemas.microsoft.com/office/powerpoint/2010/main" val="4201713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31C9E-E9E4-FAC8-C48A-70B22E68F9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6AF957C-4CC6-F252-C93E-25BC9A5147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2E4B142-C635-687B-3ABD-94870EC351E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DE8AE55-DE44-EE5D-5383-6CA10D869370}"/>
              </a:ext>
            </a:extLst>
          </p:cNvPr>
          <p:cNvSpPr>
            <a:spLocks noGrp="1"/>
          </p:cNvSpPr>
          <p:nvPr>
            <p:ph type="sldNum" sz="quarter" idx="10"/>
          </p:nvPr>
        </p:nvSpPr>
        <p:spPr/>
        <p:txBody>
          <a:bodyPr/>
          <a:lstStyle/>
          <a:p>
            <a:fld id="{CB449327-3B2F-EA4B-902F-85ED6D917E13}" type="slidenum">
              <a:rPr lang="en-US" smtClean="0"/>
              <a:t>58</a:t>
            </a:fld>
            <a:endParaRPr lang="en-US"/>
          </a:p>
        </p:txBody>
      </p:sp>
    </p:spTree>
    <p:extLst>
      <p:ext uri="{BB962C8B-B14F-4D97-AF65-F5344CB8AC3E}">
        <p14:creationId xmlns:p14="http://schemas.microsoft.com/office/powerpoint/2010/main" val="5307666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78A81-D4DB-3F24-7362-98E7810D8F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3A26EEC-1195-F0EE-C3D7-D3B185560B7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3443107-6AC9-3850-96B7-21B5D7B2A12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2092B7F-218C-35AB-8094-F05C37519B39}"/>
              </a:ext>
            </a:extLst>
          </p:cNvPr>
          <p:cNvSpPr>
            <a:spLocks noGrp="1"/>
          </p:cNvSpPr>
          <p:nvPr>
            <p:ph type="sldNum" sz="quarter" idx="10"/>
          </p:nvPr>
        </p:nvSpPr>
        <p:spPr/>
        <p:txBody>
          <a:bodyPr/>
          <a:lstStyle/>
          <a:p>
            <a:fld id="{CB449327-3B2F-EA4B-902F-85ED6D917E13}" type="slidenum">
              <a:rPr lang="en-US" smtClean="0"/>
              <a:t>59</a:t>
            </a:fld>
            <a:endParaRPr lang="en-US"/>
          </a:p>
        </p:txBody>
      </p:sp>
    </p:spTree>
    <p:extLst>
      <p:ext uri="{BB962C8B-B14F-4D97-AF65-F5344CB8AC3E}">
        <p14:creationId xmlns:p14="http://schemas.microsoft.com/office/powerpoint/2010/main" val="10675703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122D-BB85-A39A-CE70-1610709E09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CE6A02-1D66-A69F-714E-62497062210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A73934A-34B9-D702-7DB3-2870073980B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0B5D6A8-21FD-D1AC-5AC6-5198A0896BEA}"/>
              </a:ext>
            </a:extLst>
          </p:cNvPr>
          <p:cNvSpPr>
            <a:spLocks noGrp="1"/>
          </p:cNvSpPr>
          <p:nvPr>
            <p:ph type="sldNum" sz="quarter" idx="10"/>
          </p:nvPr>
        </p:nvSpPr>
        <p:spPr/>
        <p:txBody>
          <a:bodyPr/>
          <a:lstStyle/>
          <a:p>
            <a:fld id="{CB449327-3B2F-EA4B-902F-85ED6D917E13}" type="slidenum">
              <a:rPr lang="en-US" smtClean="0"/>
              <a:t>60</a:t>
            </a:fld>
            <a:endParaRPr lang="en-US"/>
          </a:p>
        </p:txBody>
      </p:sp>
    </p:spTree>
    <p:extLst>
      <p:ext uri="{BB962C8B-B14F-4D97-AF65-F5344CB8AC3E}">
        <p14:creationId xmlns:p14="http://schemas.microsoft.com/office/powerpoint/2010/main" val="3193265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449327-3B2F-EA4B-902F-85ED6D917E13}" type="slidenum">
              <a:rPr lang="en-US" smtClean="0"/>
              <a:t>7</a:t>
            </a:fld>
            <a:endParaRPr lang="en-US"/>
          </a:p>
        </p:txBody>
      </p:sp>
    </p:spTree>
    <p:extLst>
      <p:ext uri="{BB962C8B-B14F-4D97-AF65-F5344CB8AC3E}">
        <p14:creationId xmlns:p14="http://schemas.microsoft.com/office/powerpoint/2010/main" val="11210282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5F514-0C2D-67D5-2EE7-B46FECE202E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390D2CA-71A8-AEF7-3BB9-B7D0CF51B84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D3C7797-A923-5A72-9536-9E031C4B6F2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D4FBCA0-A8E0-EC5A-8A09-C0DB8A609D3F}"/>
              </a:ext>
            </a:extLst>
          </p:cNvPr>
          <p:cNvSpPr>
            <a:spLocks noGrp="1"/>
          </p:cNvSpPr>
          <p:nvPr>
            <p:ph type="sldNum" sz="quarter" idx="10"/>
          </p:nvPr>
        </p:nvSpPr>
        <p:spPr/>
        <p:txBody>
          <a:bodyPr/>
          <a:lstStyle/>
          <a:p>
            <a:fld id="{CB449327-3B2F-EA4B-902F-85ED6D917E13}" type="slidenum">
              <a:rPr lang="en-US" smtClean="0"/>
              <a:t>61</a:t>
            </a:fld>
            <a:endParaRPr lang="en-US"/>
          </a:p>
        </p:txBody>
      </p:sp>
    </p:spTree>
    <p:extLst>
      <p:ext uri="{BB962C8B-B14F-4D97-AF65-F5344CB8AC3E}">
        <p14:creationId xmlns:p14="http://schemas.microsoft.com/office/powerpoint/2010/main" val="15143834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C3780-C3B3-B9F8-F45B-86CC94E682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853BC3-7F65-A431-AF7D-33F0F57DCF2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12A32D1-C717-CC7D-6276-CBE907EF85A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DD66A24-DA38-62A9-B16F-A33E5E879526}"/>
              </a:ext>
            </a:extLst>
          </p:cNvPr>
          <p:cNvSpPr>
            <a:spLocks noGrp="1"/>
          </p:cNvSpPr>
          <p:nvPr>
            <p:ph type="sldNum" sz="quarter" idx="10"/>
          </p:nvPr>
        </p:nvSpPr>
        <p:spPr/>
        <p:txBody>
          <a:bodyPr/>
          <a:lstStyle/>
          <a:p>
            <a:fld id="{CB449327-3B2F-EA4B-902F-85ED6D917E13}" type="slidenum">
              <a:rPr lang="en-US" smtClean="0"/>
              <a:t>62</a:t>
            </a:fld>
            <a:endParaRPr lang="en-US"/>
          </a:p>
        </p:txBody>
      </p:sp>
    </p:spTree>
    <p:extLst>
      <p:ext uri="{BB962C8B-B14F-4D97-AF65-F5344CB8AC3E}">
        <p14:creationId xmlns:p14="http://schemas.microsoft.com/office/powerpoint/2010/main" val="29883784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BACC6-3CEA-6F5E-DE76-AE62F5F59E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A5A3EBE-7167-A88F-40BB-C6966E315C9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C1482FF-1C2A-58A9-1D0C-643D2EB140E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7BF8A0D-728B-23B2-0A7A-A1CA83B6AE8F}"/>
              </a:ext>
            </a:extLst>
          </p:cNvPr>
          <p:cNvSpPr>
            <a:spLocks noGrp="1"/>
          </p:cNvSpPr>
          <p:nvPr>
            <p:ph type="sldNum" sz="quarter" idx="10"/>
          </p:nvPr>
        </p:nvSpPr>
        <p:spPr/>
        <p:txBody>
          <a:bodyPr/>
          <a:lstStyle/>
          <a:p>
            <a:fld id="{CB449327-3B2F-EA4B-902F-85ED6D917E13}" type="slidenum">
              <a:rPr lang="en-US" smtClean="0"/>
              <a:t>63</a:t>
            </a:fld>
            <a:endParaRPr lang="en-US"/>
          </a:p>
        </p:txBody>
      </p:sp>
    </p:spTree>
    <p:extLst>
      <p:ext uri="{BB962C8B-B14F-4D97-AF65-F5344CB8AC3E}">
        <p14:creationId xmlns:p14="http://schemas.microsoft.com/office/powerpoint/2010/main" val="17906346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1188-A6B3-E62C-B6F5-B8E0B96FB6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C7BD88-CDC2-BC52-99C4-F424C7DC1C4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5FF4B2B-08C5-50D6-010C-43B69ECEE56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9292B0D-FCE5-6C30-B1FF-7CDCDEC27F44}"/>
              </a:ext>
            </a:extLst>
          </p:cNvPr>
          <p:cNvSpPr>
            <a:spLocks noGrp="1"/>
          </p:cNvSpPr>
          <p:nvPr>
            <p:ph type="sldNum" sz="quarter" idx="10"/>
          </p:nvPr>
        </p:nvSpPr>
        <p:spPr/>
        <p:txBody>
          <a:bodyPr/>
          <a:lstStyle/>
          <a:p>
            <a:fld id="{CB449327-3B2F-EA4B-902F-85ED6D917E13}" type="slidenum">
              <a:rPr lang="en-US" smtClean="0"/>
              <a:t>64</a:t>
            </a:fld>
            <a:endParaRPr lang="en-US"/>
          </a:p>
        </p:txBody>
      </p:sp>
    </p:spTree>
    <p:extLst>
      <p:ext uri="{BB962C8B-B14F-4D97-AF65-F5344CB8AC3E}">
        <p14:creationId xmlns:p14="http://schemas.microsoft.com/office/powerpoint/2010/main" val="26475131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939C8-4FE0-5D0B-6BF2-6E5B97A505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BA0553-A37A-2C50-4D21-5EB14796E59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4995F66-606E-17AA-54B1-EE9B70F60E7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7922563-7642-C25D-2185-F01466465876}"/>
              </a:ext>
            </a:extLst>
          </p:cNvPr>
          <p:cNvSpPr>
            <a:spLocks noGrp="1"/>
          </p:cNvSpPr>
          <p:nvPr>
            <p:ph type="sldNum" sz="quarter" idx="10"/>
          </p:nvPr>
        </p:nvSpPr>
        <p:spPr/>
        <p:txBody>
          <a:bodyPr/>
          <a:lstStyle/>
          <a:p>
            <a:fld id="{CB449327-3B2F-EA4B-902F-85ED6D917E13}" type="slidenum">
              <a:rPr lang="en-US" smtClean="0"/>
              <a:t>65</a:t>
            </a:fld>
            <a:endParaRPr lang="en-US"/>
          </a:p>
        </p:txBody>
      </p:sp>
    </p:spTree>
    <p:extLst>
      <p:ext uri="{BB962C8B-B14F-4D97-AF65-F5344CB8AC3E}">
        <p14:creationId xmlns:p14="http://schemas.microsoft.com/office/powerpoint/2010/main" val="9598659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FA51E-CBBE-CBA7-C00B-FC1FB4B3B7E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CF333CA-41AC-3FB2-E713-7E7B3BB6832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CF2FB44-9790-5B14-960E-3E8085A2E75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47610AB-E5AF-CAA9-0C6C-494C8C094E77}"/>
              </a:ext>
            </a:extLst>
          </p:cNvPr>
          <p:cNvSpPr>
            <a:spLocks noGrp="1"/>
          </p:cNvSpPr>
          <p:nvPr>
            <p:ph type="sldNum" sz="quarter" idx="10"/>
          </p:nvPr>
        </p:nvSpPr>
        <p:spPr/>
        <p:txBody>
          <a:bodyPr/>
          <a:lstStyle/>
          <a:p>
            <a:fld id="{CB449327-3B2F-EA4B-902F-85ED6D917E13}" type="slidenum">
              <a:rPr lang="en-US" smtClean="0"/>
              <a:t>66</a:t>
            </a:fld>
            <a:endParaRPr lang="en-US"/>
          </a:p>
        </p:txBody>
      </p:sp>
    </p:spTree>
    <p:extLst>
      <p:ext uri="{BB962C8B-B14F-4D97-AF65-F5344CB8AC3E}">
        <p14:creationId xmlns:p14="http://schemas.microsoft.com/office/powerpoint/2010/main" val="18558999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6D42B-FFC9-E00C-433B-AE6E76ECBE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D915EB3-D144-0FBA-DB94-D3882D47148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B1286D3-EF29-9B5A-3F12-ABD51B186EF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2BD7B7D-263C-0806-6EB5-F514A8C3B9C6}"/>
              </a:ext>
            </a:extLst>
          </p:cNvPr>
          <p:cNvSpPr>
            <a:spLocks noGrp="1"/>
          </p:cNvSpPr>
          <p:nvPr>
            <p:ph type="sldNum" sz="quarter" idx="10"/>
          </p:nvPr>
        </p:nvSpPr>
        <p:spPr/>
        <p:txBody>
          <a:bodyPr/>
          <a:lstStyle/>
          <a:p>
            <a:fld id="{CB449327-3B2F-EA4B-902F-85ED6D917E13}" type="slidenum">
              <a:rPr lang="en-US" smtClean="0"/>
              <a:t>67</a:t>
            </a:fld>
            <a:endParaRPr lang="en-US"/>
          </a:p>
        </p:txBody>
      </p:sp>
    </p:spTree>
    <p:extLst>
      <p:ext uri="{BB962C8B-B14F-4D97-AF65-F5344CB8AC3E}">
        <p14:creationId xmlns:p14="http://schemas.microsoft.com/office/powerpoint/2010/main" val="13997643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6A695-36FD-10A7-A342-5B21C21CC19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07DD9B7-9293-6EFC-91BA-34FFCE6AAE6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40F562-3D73-6666-EF36-09DC7AB82E6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67957B6-A7AF-3687-D1C9-8F2D0B7D4EAD}"/>
              </a:ext>
            </a:extLst>
          </p:cNvPr>
          <p:cNvSpPr>
            <a:spLocks noGrp="1"/>
          </p:cNvSpPr>
          <p:nvPr>
            <p:ph type="sldNum" sz="quarter" idx="10"/>
          </p:nvPr>
        </p:nvSpPr>
        <p:spPr/>
        <p:txBody>
          <a:bodyPr/>
          <a:lstStyle/>
          <a:p>
            <a:fld id="{CB449327-3B2F-EA4B-902F-85ED6D917E13}" type="slidenum">
              <a:rPr lang="en-US" smtClean="0"/>
              <a:t>68</a:t>
            </a:fld>
            <a:endParaRPr lang="en-US"/>
          </a:p>
        </p:txBody>
      </p:sp>
    </p:spTree>
    <p:extLst>
      <p:ext uri="{BB962C8B-B14F-4D97-AF65-F5344CB8AC3E}">
        <p14:creationId xmlns:p14="http://schemas.microsoft.com/office/powerpoint/2010/main" val="33956547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8AB59-1232-948D-D192-CE02BF42A8D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AE8F19-1CA9-20E1-A3E8-FD95D3190C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F2A8B88-36FF-F8BE-CAB9-A28F23267BA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40405A4-5D2F-4BC5-8259-4868861E1BCA}"/>
              </a:ext>
            </a:extLst>
          </p:cNvPr>
          <p:cNvSpPr>
            <a:spLocks noGrp="1"/>
          </p:cNvSpPr>
          <p:nvPr>
            <p:ph type="sldNum" sz="quarter" idx="10"/>
          </p:nvPr>
        </p:nvSpPr>
        <p:spPr/>
        <p:txBody>
          <a:bodyPr/>
          <a:lstStyle/>
          <a:p>
            <a:fld id="{CB449327-3B2F-EA4B-902F-85ED6D917E13}" type="slidenum">
              <a:rPr lang="en-US" smtClean="0"/>
              <a:t>69</a:t>
            </a:fld>
            <a:endParaRPr lang="en-US"/>
          </a:p>
        </p:txBody>
      </p:sp>
    </p:spTree>
    <p:extLst>
      <p:ext uri="{BB962C8B-B14F-4D97-AF65-F5344CB8AC3E}">
        <p14:creationId xmlns:p14="http://schemas.microsoft.com/office/powerpoint/2010/main" val="16917568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0B64A-1DB0-D261-9EEC-E9A8C5E404F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A74FD3-431A-4122-328C-00460769424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1ACBE6-D4E3-19A0-C0C9-CED7EF169D7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9AC2DF4-3026-5915-E02F-864C65C08D18}"/>
              </a:ext>
            </a:extLst>
          </p:cNvPr>
          <p:cNvSpPr>
            <a:spLocks noGrp="1"/>
          </p:cNvSpPr>
          <p:nvPr>
            <p:ph type="sldNum" sz="quarter" idx="10"/>
          </p:nvPr>
        </p:nvSpPr>
        <p:spPr/>
        <p:txBody>
          <a:bodyPr/>
          <a:lstStyle/>
          <a:p>
            <a:fld id="{CB449327-3B2F-EA4B-902F-85ED6D917E13}" type="slidenum">
              <a:rPr lang="en-US" smtClean="0"/>
              <a:t>71</a:t>
            </a:fld>
            <a:endParaRPr lang="en-US"/>
          </a:p>
        </p:txBody>
      </p:sp>
    </p:spTree>
    <p:extLst>
      <p:ext uri="{BB962C8B-B14F-4D97-AF65-F5344CB8AC3E}">
        <p14:creationId xmlns:p14="http://schemas.microsoft.com/office/powerpoint/2010/main" val="205970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372643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A3CF7-CC3B-E5E3-2091-06626CEDE6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2B6A73-9A59-270F-78FF-7CF20B8EEC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D220E18-CBCF-3803-D25D-5FE61B8D4B8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3A24FA8-843F-3939-FFC3-FD8A0D04F0CF}"/>
              </a:ext>
            </a:extLst>
          </p:cNvPr>
          <p:cNvSpPr>
            <a:spLocks noGrp="1"/>
          </p:cNvSpPr>
          <p:nvPr>
            <p:ph type="sldNum" sz="quarter" idx="10"/>
          </p:nvPr>
        </p:nvSpPr>
        <p:spPr/>
        <p:txBody>
          <a:bodyPr/>
          <a:lstStyle/>
          <a:p>
            <a:fld id="{CB449327-3B2F-EA4B-902F-85ED6D917E13}" type="slidenum">
              <a:rPr lang="en-US" smtClean="0"/>
              <a:t>72</a:t>
            </a:fld>
            <a:endParaRPr lang="en-US"/>
          </a:p>
        </p:txBody>
      </p:sp>
    </p:spTree>
    <p:extLst>
      <p:ext uri="{BB962C8B-B14F-4D97-AF65-F5344CB8AC3E}">
        <p14:creationId xmlns:p14="http://schemas.microsoft.com/office/powerpoint/2010/main" val="37906156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FE57F-7260-F482-4E89-1ED08DF15C6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FE8E9E3-AC62-7BB7-DFD6-06D35547FBF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1B30891-A40A-3037-2F0D-8CF5C78A18DE}"/>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5B2F7E1-AB60-FD25-4571-8BB44934558E}"/>
              </a:ext>
            </a:extLst>
          </p:cNvPr>
          <p:cNvSpPr>
            <a:spLocks noGrp="1"/>
          </p:cNvSpPr>
          <p:nvPr>
            <p:ph type="sldNum" sz="quarter" idx="10"/>
          </p:nvPr>
        </p:nvSpPr>
        <p:spPr/>
        <p:txBody>
          <a:bodyPr/>
          <a:lstStyle/>
          <a:p>
            <a:fld id="{CB449327-3B2F-EA4B-902F-85ED6D917E13}" type="slidenum">
              <a:rPr lang="en-US" smtClean="0"/>
              <a:t>73</a:t>
            </a:fld>
            <a:endParaRPr lang="en-US"/>
          </a:p>
        </p:txBody>
      </p:sp>
    </p:spTree>
    <p:extLst>
      <p:ext uri="{BB962C8B-B14F-4D97-AF65-F5344CB8AC3E}">
        <p14:creationId xmlns:p14="http://schemas.microsoft.com/office/powerpoint/2010/main" val="41198903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B6A7A-09FC-3BB0-6437-B69C7514505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A39EB1-EB10-C64B-A771-41445E7FAD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20B785-861D-C65F-28C2-3CE2F662AD9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B8E7761-0824-0122-3111-24AB3D2185B6}"/>
              </a:ext>
            </a:extLst>
          </p:cNvPr>
          <p:cNvSpPr>
            <a:spLocks noGrp="1"/>
          </p:cNvSpPr>
          <p:nvPr>
            <p:ph type="sldNum" sz="quarter" idx="10"/>
          </p:nvPr>
        </p:nvSpPr>
        <p:spPr/>
        <p:txBody>
          <a:bodyPr/>
          <a:lstStyle/>
          <a:p>
            <a:fld id="{CB449327-3B2F-EA4B-902F-85ED6D917E13}" type="slidenum">
              <a:rPr lang="en-US" smtClean="0"/>
              <a:t>74</a:t>
            </a:fld>
            <a:endParaRPr lang="en-US"/>
          </a:p>
        </p:txBody>
      </p:sp>
    </p:spTree>
    <p:extLst>
      <p:ext uri="{BB962C8B-B14F-4D97-AF65-F5344CB8AC3E}">
        <p14:creationId xmlns:p14="http://schemas.microsoft.com/office/powerpoint/2010/main" val="27615609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2FC1B-A8F0-F365-E841-3D476077C23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0B2EE1-3CDD-32A6-EF21-EEFBDF9DD3F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D9C241D-E42C-3CAE-49E5-EAE4BCC6D83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99EC8FC-A1C7-F6B8-8F86-C83DD692C4D2}"/>
              </a:ext>
            </a:extLst>
          </p:cNvPr>
          <p:cNvSpPr>
            <a:spLocks noGrp="1"/>
          </p:cNvSpPr>
          <p:nvPr>
            <p:ph type="sldNum" sz="quarter" idx="10"/>
          </p:nvPr>
        </p:nvSpPr>
        <p:spPr/>
        <p:txBody>
          <a:bodyPr/>
          <a:lstStyle/>
          <a:p>
            <a:fld id="{CB449327-3B2F-EA4B-902F-85ED6D917E13}" type="slidenum">
              <a:rPr lang="en-US" smtClean="0"/>
              <a:t>75</a:t>
            </a:fld>
            <a:endParaRPr lang="en-US"/>
          </a:p>
        </p:txBody>
      </p:sp>
    </p:spTree>
    <p:extLst>
      <p:ext uri="{BB962C8B-B14F-4D97-AF65-F5344CB8AC3E}">
        <p14:creationId xmlns:p14="http://schemas.microsoft.com/office/powerpoint/2010/main" val="39305433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B2C55-3D77-F555-76EF-E5A5CC67CD8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BE541A3-0827-D97B-EDF6-F8EE8CC0F31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6D3EDD-43C1-25B8-3CA0-2BB965E7F11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EA650-36D5-A46D-8012-FECEEB112FE9}"/>
              </a:ext>
            </a:extLst>
          </p:cNvPr>
          <p:cNvSpPr>
            <a:spLocks noGrp="1"/>
          </p:cNvSpPr>
          <p:nvPr>
            <p:ph type="sldNum" sz="quarter" idx="10"/>
          </p:nvPr>
        </p:nvSpPr>
        <p:spPr/>
        <p:txBody>
          <a:bodyPr/>
          <a:lstStyle/>
          <a:p>
            <a:fld id="{CB449327-3B2F-EA4B-902F-85ED6D917E13}" type="slidenum">
              <a:rPr lang="en-US" smtClean="0"/>
              <a:t>76</a:t>
            </a:fld>
            <a:endParaRPr lang="en-US"/>
          </a:p>
        </p:txBody>
      </p:sp>
    </p:spTree>
    <p:extLst>
      <p:ext uri="{BB962C8B-B14F-4D97-AF65-F5344CB8AC3E}">
        <p14:creationId xmlns:p14="http://schemas.microsoft.com/office/powerpoint/2010/main" val="19662672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2EFCA-86BB-A653-849B-788430D20C4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287B8C-A540-121A-DC64-290B8767D4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4C192A-7A38-0F3B-0D12-8FCC3855CD6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A3CFD86-D9C0-A59C-6013-BF3799AA9BB0}"/>
              </a:ext>
            </a:extLst>
          </p:cNvPr>
          <p:cNvSpPr>
            <a:spLocks noGrp="1"/>
          </p:cNvSpPr>
          <p:nvPr>
            <p:ph type="sldNum" sz="quarter" idx="10"/>
          </p:nvPr>
        </p:nvSpPr>
        <p:spPr/>
        <p:txBody>
          <a:bodyPr/>
          <a:lstStyle/>
          <a:p>
            <a:fld id="{CB449327-3B2F-EA4B-902F-85ED6D917E13}" type="slidenum">
              <a:rPr lang="en-US" smtClean="0"/>
              <a:t>77</a:t>
            </a:fld>
            <a:endParaRPr lang="en-US"/>
          </a:p>
        </p:txBody>
      </p:sp>
    </p:spTree>
    <p:extLst>
      <p:ext uri="{BB962C8B-B14F-4D97-AF65-F5344CB8AC3E}">
        <p14:creationId xmlns:p14="http://schemas.microsoft.com/office/powerpoint/2010/main" val="29325101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B3581-1D5F-415F-F3B8-3EBA03947C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59E25D4-7162-8DF7-E6CC-0575E54821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4D45A1-1AD8-5FF4-A09C-C2E0AE802C83}"/>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3BC06BA-ADEA-9112-BA6F-4414D61BAD3C}"/>
              </a:ext>
            </a:extLst>
          </p:cNvPr>
          <p:cNvSpPr>
            <a:spLocks noGrp="1"/>
          </p:cNvSpPr>
          <p:nvPr>
            <p:ph type="sldNum" sz="quarter" idx="10"/>
          </p:nvPr>
        </p:nvSpPr>
        <p:spPr/>
        <p:txBody>
          <a:bodyPr/>
          <a:lstStyle/>
          <a:p>
            <a:fld id="{CB449327-3B2F-EA4B-902F-85ED6D917E13}" type="slidenum">
              <a:rPr lang="en-US" smtClean="0"/>
              <a:t>78</a:t>
            </a:fld>
            <a:endParaRPr lang="en-US"/>
          </a:p>
        </p:txBody>
      </p:sp>
    </p:spTree>
    <p:extLst>
      <p:ext uri="{BB962C8B-B14F-4D97-AF65-F5344CB8AC3E}">
        <p14:creationId xmlns:p14="http://schemas.microsoft.com/office/powerpoint/2010/main" val="32325593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1E095-C01C-EC7B-A48D-0384F2CE8E5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666AFAE-8954-6F13-5771-6EAD2FFF03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0C6982-1F7E-472C-E25D-61505621221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6A76AEF-4BCD-C0F0-5BC6-045DE0F854EA}"/>
              </a:ext>
            </a:extLst>
          </p:cNvPr>
          <p:cNvSpPr>
            <a:spLocks noGrp="1"/>
          </p:cNvSpPr>
          <p:nvPr>
            <p:ph type="sldNum" sz="quarter" idx="10"/>
          </p:nvPr>
        </p:nvSpPr>
        <p:spPr/>
        <p:txBody>
          <a:bodyPr/>
          <a:lstStyle/>
          <a:p>
            <a:fld id="{CB449327-3B2F-EA4B-902F-85ED6D917E13}" type="slidenum">
              <a:rPr lang="en-US" smtClean="0"/>
              <a:t>79</a:t>
            </a:fld>
            <a:endParaRPr lang="en-US"/>
          </a:p>
        </p:txBody>
      </p:sp>
    </p:spTree>
    <p:extLst>
      <p:ext uri="{BB962C8B-B14F-4D97-AF65-F5344CB8AC3E}">
        <p14:creationId xmlns:p14="http://schemas.microsoft.com/office/powerpoint/2010/main" val="132342009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984A3-22FF-B67A-C555-E0AE309237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CE604E-CAB7-FE6C-04D6-414CE96CD9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E685212-6329-F427-2C47-E9F6243DF85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DA60FD8-8773-6ECD-86EF-62EEBE9EE204}"/>
              </a:ext>
            </a:extLst>
          </p:cNvPr>
          <p:cNvSpPr>
            <a:spLocks noGrp="1"/>
          </p:cNvSpPr>
          <p:nvPr>
            <p:ph type="sldNum" sz="quarter" idx="10"/>
          </p:nvPr>
        </p:nvSpPr>
        <p:spPr/>
        <p:txBody>
          <a:bodyPr/>
          <a:lstStyle/>
          <a:p>
            <a:fld id="{CB449327-3B2F-EA4B-902F-85ED6D917E13}" type="slidenum">
              <a:rPr lang="en-US" smtClean="0"/>
              <a:t>80</a:t>
            </a:fld>
            <a:endParaRPr lang="en-US"/>
          </a:p>
        </p:txBody>
      </p:sp>
    </p:spTree>
    <p:extLst>
      <p:ext uri="{BB962C8B-B14F-4D97-AF65-F5344CB8AC3E}">
        <p14:creationId xmlns:p14="http://schemas.microsoft.com/office/powerpoint/2010/main" val="10126551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3D60A-54EC-782D-4606-FF353B12C0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D0524C-805C-FB1E-0E19-EE472D890C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A6B201-19FF-4A3C-D72D-49987C24176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BBD6386-8D21-CECD-9892-A1105E81F5C8}"/>
              </a:ext>
            </a:extLst>
          </p:cNvPr>
          <p:cNvSpPr>
            <a:spLocks noGrp="1"/>
          </p:cNvSpPr>
          <p:nvPr>
            <p:ph type="sldNum" sz="quarter" idx="10"/>
          </p:nvPr>
        </p:nvSpPr>
        <p:spPr/>
        <p:txBody>
          <a:bodyPr/>
          <a:lstStyle/>
          <a:p>
            <a:fld id="{CB449327-3B2F-EA4B-902F-85ED6D917E13}" type="slidenum">
              <a:rPr lang="en-US" smtClean="0"/>
              <a:t>81</a:t>
            </a:fld>
            <a:endParaRPr lang="en-US"/>
          </a:p>
        </p:txBody>
      </p:sp>
    </p:spTree>
    <p:extLst>
      <p:ext uri="{BB962C8B-B14F-4D97-AF65-F5344CB8AC3E}">
        <p14:creationId xmlns:p14="http://schemas.microsoft.com/office/powerpoint/2010/main" val="258789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7387465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D2AFE-BA0A-0C47-D706-BF08AF824D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A5CFBD-8730-7EF7-E17A-68AAF32C85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EE0FFFD-7003-A5D7-0E41-A3D48F46F95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F9A5D35-2C2A-2B42-DD98-834F5CD2FFBD}"/>
              </a:ext>
            </a:extLst>
          </p:cNvPr>
          <p:cNvSpPr>
            <a:spLocks noGrp="1"/>
          </p:cNvSpPr>
          <p:nvPr>
            <p:ph type="sldNum" sz="quarter" idx="10"/>
          </p:nvPr>
        </p:nvSpPr>
        <p:spPr/>
        <p:txBody>
          <a:bodyPr/>
          <a:lstStyle/>
          <a:p>
            <a:fld id="{CB449327-3B2F-EA4B-902F-85ED6D917E13}" type="slidenum">
              <a:rPr lang="en-US" smtClean="0"/>
              <a:t>82</a:t>
            </a:fld>
            <a:endParaRPr lang="en-US"/>
          </a:p>
        </p:txBody>
      </p:sp>
    </p:spTree>
    <p:extLst>
      <p:ext uri="{BB962C8B-B14F-4D97-AF65-F5344CB8AC3E}">
        <p14:creationId xmlns:p14="http://schemas.microsoft.com/office/powerpoint/2010/main" val="137158446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F822A-B213-3E69-D887-EC7F8FB937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4F2975C-AF07-E188-A56C-645962A85C4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8D097C-C85F-417E-00E6-9D38B5E44ED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34D281E-014A-675D-8338-39907B960AB1}"/>
              </a:ext>
            </a:extLst>
          </p:cNvPr>
          <p:cNvSpPr>
            <a:spLocks noGrp="1"/>
          </p:cNvSpPr>
          <p:nvPr>
            <p:ph type="sldNum" sz="quarter" idx="10"/>
          </p:nvPr>
        </p:nvSpPr>
        <p:spPr/>
        <p:txBody>
          <a:bodyPr/>
          <a:lstStyle/>
          <a:p>
            <a:fld id="{CB449327-3B2F-EA4B-902F-85ED6D917E13}" type="slidenum">
              <a:rPr lang="en-US" smtClean="0"/>
              <a:t>83</a:t>
            </a:fld>
            <a:endParaRPr lang="en-US"/>
          </a:p>
        </p:txBody>
      </p:sp>
    </p:spTree>
    <p:extLst>
      <p:ext uri="{BB962C8B-B14F-4D97-AF65-F5344CB8AC3E}">
        <p14:creationId xmlns:p14="http://schemas.microsoft.com/office/powerpoint/2010/main" val="1435590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40FBF-CD6E-8B0A-649D-571399FEEB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82FD90-AC36-FF64-4D8B-6A98FD20CB3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80B883-B5A3-B9AA-DE4D-B02E6D14F2B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61C7C5D-B1DA-6259-DC1F-B1E9937BA1B8}"/>
              </a:ext>
            </a:extLst>
          </p:cNvPr>
          <p:cNvSpPr>
            <a:spLocks noGrp="1"/>
          </p:cNvSpPr>
          <p:nvPr>
            <p:ph type="sldNum" sz="quarter" idx="10"/>
          </p:nvPr>
        </p:nvSpPr>
        <p:spPr/>
        <p:txBody>
          <a:bodyPr/>
          <a:lstStyle/>
          <a:p>
            <a:fld id="{CB449327-3B2F-EA4B-902F-85ED6D917E13}" type="slidenum">
              <a:rPr lang="en-US" smtClean="0"/>
              <a:t>84</a:t>
            </a:fld>
            <a:endParaRPr lang="en-US"/>
          </a:p>
        </p:txBody>
      </p:sp>
    </p:spTree>
    <p:extLst>
      <p:ext uri="{BB962C8B-B14F-4D97-AF65-F5344CB8AC3E}">
        <p14:creationId xmlns:p14="http://schemas.microsoft.com/office/powerpoint/2010/main" val="26689664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A0BFF-CC45-964E-8A1B-E84439D45A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735D52D-C311-4273-1335-B178DD336E4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F360859-42EA-26D0-2F4D-D2450AC43906}"/>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D6B504D-E6FA-6228-2452-8A71A12B41E1}"/>
              </a:ext>
            </a:extLst>
          </p:cNvPr>
          <p:cNvSpPr>
            <a:spLocks noGrp="1"/>
          </p:cNvSpPr>
          <p:nvPr>
            <p:ph type="sldNum" sz="quarter" idx="10"/>
          </p:nvPr>
        </p:nvSpPr>
        <p:spPr/>
        <p:txBody>
          <a:bodyPr/>
          <a:lstStyle/>
          <a:p>
            <a:fld id="{CB449327-3B2F-EA4B-902F-85ED6D917E13}" type="slidenum">
              <a:rPr lang="en-US" smtClean="0"/>
              <a:t>85</a:t>
            </a:fld>
            <a:endParaRPr lang="en-US"/>
          </a:p>
        </p:txBody>
      </p:sp>
    </p:spTree>
    <p:extLst>
      <p:ext uri="{BB962C8B-B14F-4D97-AF65-F5344CB8AC3E}">
        <p14:creationId xmlns:p14="http://schemas.microsoft.com/office/powerpoint/2010/main" val="28185748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E49E7-1F83-41B0-5418-B2CF9FDF5D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0CD6238-A2FA-FC7A-70E4-681706F6B3F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42BC604-F348-5241-A247-F28C411AE5F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7891740-81FE-A30B-633A-53BDFB372EA8}"/>
              </a:ext>
            </a:extLst>
          </p:cNvPr>
          <p:cNvSpPr>
            <a:spLocks noGrp="1"/>
          </p:cNvSpPr>
          <p:nvPr>
            <p:ph type="sldNum" sz="quarter" idx="10"/>
          </p:nvPr>
        </p:nvSpPr>
        <p:spPr/>
        <p:txBody>
          <a:bodyPr/>
          <a:lstStyle/>
          <a:p>
            <a:fld id="{CB449327-3B2F-EA4B-902F-85ED6D917E13}" type="slidenum">
              <a:rPr lang="en-US" smtClean="0"/>
              <a:t>86</a:t>
            </a:fld>
            <a:endParaRPr lang="en-US"/>
          </a:p>
        </p:txBody>
      </p:sp>
    </p:spTree>
    <p:extLst>
      <p:ext uri="{BB962C8B-B14F-4D97-AF65-F5344CB8AC3E}">
        <p14:creationId xmlns:p14="http://schemas.microsoft.com/office/powerpoint/2010/main" val="35163223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49C45-2D89-E4FA-B1B5-0408D6EA82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C88D6A-AB84-51A6-9CF0-37503D0DAB9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8D59BDD-CB7C-0404-36A3-3C4ABB4DAC2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5281048-DDE5-4A88-ECDC-94C663315DAE}"/>
              </a:ext>
            </a:extLst>
          </p:cNvPr>
          <p:cNvSpPr>
            <a:spLocks noGrp="1"/>
          </p:cNvSpPr>
          <p:nvPr>
            <p:ph type="sldNum" sz="quarter" idx="10"/>
          </p:nvPr>
        </p:nvSpPr>
        <p:spPr/>
        <p:txBody>
          <a:bodyPr/>
          <a:lstStyle/>
          <a:p>
            <a:fld id="{CB449327-3B2F-EA4B-902F-85ED6D917E13}" type="slidenum">
              <a:rPr lang="en-US" smtClean="0"/>
              <a:t>87</a:t>
            </a:fld>
            <a:endParaRPr lang="en-US"/>
          </a:p>
        </p:txBody>
      </p:sp>
    </p:spTree>
    <p:extLst>
      <p:ext uri="{BB962C8B-B14F-4D97-AF65-F5344CB8AC3E}">
        <p14:creationId xmlns:p14="http://schemas.microsoft.com/office/powerpoint/2010/main" val="374110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60471-8946-B620-37B4-C0480939232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767CA78-1DF7-50B9-220F-1EB9E6D75CD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3F7783-27CA-CB08-8D03-CA8A4057B91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DAB2AE9-22A4-EC25-165F-1FB91E4D698F}"/>
              </a:ext>
            </a:extLst>
          </p:cNvPr>
          <p:cNvSpPr>
            <a:spLocks noGrp="1"/>
          </p:cNvSpPr>
          <p:nvPr>
            <p:ph type="sldNum" sz="quarter" idx="10"/>
          </p:nvPr>
        </p:nvSpPr>
        <p:spPr/>
        <p:txBody>
          <a:bodyPr/>
          <a:lstStyle/>
          <a:p>
            <a:fld id="{CB449327-3B2F-EA4B-902F-85ED6D917E13}" type="slidenum">
              <a:rPr lang="en-US" smtClean="0"/>
              <a:t>88</a:t>
            </a:fld>
            <a:endParaRPr lang="en-US"/>
          </a:p>
        </p:txBody>
      </p:sp>
    </p:spTree>
    <p:extLst>
      <p:ext uri="{BB962C8B-B14F-4D97-AF65-F5344CB8AC3E}">
        <p14:creationId xmlns:p14="http://schemas.microsoft.com/office/powerpoint/2010/main" val="4527756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6243-A94E-5B25-6DB2-6634DF12D5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F4CCE2A-CC1D-A85C-9285-A1AB22EDA9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43C302-A0C9-18D6-C1CB-9BE4EE7693B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06C7B2C-9BAD-C12C-B7ED-350970C80B9D}"/>
              </a:ext>
            </a:extLst>
          </p:cNvPr>
          <p:cNvSpPr>
            <a:spLocks noGrp="1"/>
          </p:cNvSpPr>
          <p:nvPr>
            <p:ph type="sldNum" sz="quarter" idx="10"/>
          </p:nvPr>
        </p:nvSpPr>
        <p:spPr/>
        <p:txBody>
          <a:bodyPr/>
          <a:lstStyle/>
          <a:p>
            <a:fld id="{CB449327-3B2F-EA4B-902F-85ED6D917E13}" type="slidenum">
              <a:rPr lang="en-US" smtClean="0"/>
              <a:t>89</a:t>
            </a:fld>
            <a:endParaRPr lang="en-US"/>
          </a:p>
        </p:txBody>
      </p:sp>
    </p:spTree>
    <p:extLst>
      <p:ext uri="{BB962C8B-B14F-4D97-AF65-F5344CB8AC3E}">
        <p14:creationId xmlns:p14="http://schemas.microsoft.com/office/powerpoint/2010/main" val="32354339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1A13A-D877-89D2-9188-B8BA6105DCE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660466-D490-D608-7F5B-ACD5631C36B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926E827-C72E-5F59-3A27-1CEC7213E1B5}"/>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9DB6AC26-439F-C73B-19A8-9D8929AB276B}"/>
              </a:ext>
            </a:extLst>
          </p:cNvPr>
          <p:cNvSpPr>
            <a:spLocks noGrp="1"/>
          </p:cNvSpPr>
          <p:nvPr>
            <p:ph type="sldNum" sz="quarter" idx="10"/>
          </p:nvPr>
        </p:nvSpPr>
        <p:spPr/>
        <p:txBody>
          <a:bodyPr/>
          <a:lstStyle/>
          <a:p>
            <a:fld id="{CB449327-3B2F-EA4B-902F-85ED6D917E13}" type="slidenum">
              <a:rPr lang="en-US" smtClean="0"/>
              <a:t>90</a:t>
            </a:fld>
            <a:endParaRPr lang="en-US"/>
          </a:p>
        </p:txBody>
      </p:sp>
    </p:spTree>
    <p:extLst>
      <p:ext uri="{BB962C8B-B14F-4D97-AF65-F5344CB8AC3E}">
        <p14:creationId xmlns:p14="http://schemas.microsoft.com/office/powerpoint/2010/main" val="23486428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C36D9-9830-C369-6228-3FD3587AAC7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A74DB63-1FC0-89FC-D77E-D03993DAE1B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CE4DEF6-A824-EE0F-9BCD-0499B9F1D51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625E4B9-A93C-675A-F8E2-53CD73F2A1AB}"/>
              </a:ext>
            </a:extLst>
          </p:cNvPr>
          <p:cNvSpPr>
            <a:spLocks noGrp="1"/>
          </p:cNvSpPr>
          <p:nvPr>
            <p:ph type="sldNum" sz="quarter" idx="10"/>
          </p:nvPr>
        </p:nvSpPr>
        <p:spPr/>
        <p:txBody>
          <a:bodyPr/>
          <a:lstStyle/>
          <a:p>
            <a:fld id="{CB449327-3B2F-EA4B-902F-85ED6D917E13}" type="slidenum">
              <a:rPr lang="en-US" smtClean="0"/>
              <a:t>91</a:t>
            </a:fld>
            <a:endParaRPr lang="en-US"/>
          </a:p>
        </p:txBody>
      </p:sp>
    </p:spTree>
    <p:extLst>
      <p:ext uri="{BB962C8B-B14F-4D97-AF65-F5344CB8AC3E}">
        <p14:creationId xmlns:p14="http://schemas.microsoft.com/office/powerpoint/2010/main" val="134470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B7E55-A2C7-A253-4701-98975287FE4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BA1B3BE-D98C-FA6A-3B08-A0475116D8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DB37179-82DE-1CB6-53EC-C8F73EFEB31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88E89622-7D68-5038-FA7D-44B5D91A6238}"/>
              </a:ext>
            </a:extLst>
          </p:cNvPr>
          <p:cNvSpPr>
            <a:spLocks noGrp="1"/>
          </p:cNvSpPr>
          <p:nvPr>
            <p:ph type="sldNum" sz="quarter" idx="10"/>
          </p:nvPr>
        </p:nvSpPr>
        <p:spPr/>
        <p:txBody>
          <a:bodyPr/>
          <a:lstStyle/>
          <a:p>
            <a:pPr defTabSz="914363">
              <a:defRPr/>
            </a:pPr>
            <a:fld id="{CB449327-3B2F-EA4B-902F-85ED6D917E13}" type="slidenum">
              <a:rPr lang="en-US">
                <a:solidFill>
                  <a:prstClr val="black"/>
                </a:solidFill>
                <a:latin typeface="Calibri" panose="020F0502020204030204"/>
              </a:rPr>
              <a:pPr defTabSz="914363">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1793035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7C3A1-2451-05B4-651C-0EF7650DE2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06CA53-7689-619A-0608-7CF12D6C155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4FAB942-3F9E-E7D5-4C98-3C592A77694F}"/>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43B37FF4-8584-6F26-94DD-F663107AAD76}"/>
              </a:ext>
            </a:extLst>
          </p:cNvPr>
          <p:cNvSpPr>
            <a:spLocks noGrp="1"/>
          </p:cNvSpPr>
          <p:nvPr>
            <p:ph type="sldNum" sz="quarter" idx="10"/>
          </p:nvPr>
        </p:nvSpPr>
        <p:spPr/>
        <p:txBody>
          <a:bodyPr/>
          <a:lstStyle/>
          <a:p>
            <a:fld id="{CB449327-3B2F-EA4B-902F-85ED6D917E13}" type="slidenum">
              <a:rPr lang="en-US" smtClean="0"/>
              <a:t>92</a:t>
            </a:fld>
            <a:endParaRPr lang="en-US"/>
          </a:p>
        </p:txBody>
      </p:sp>
    </p:spTree>
    <p:extLst>
      <p:ext uri="{BB962C8B-B14F-4D97-AF65-F5344CB8AC3E}">
        <p14:creationId xmlns:p14="http://schemas.microsoft.com/office/powerpoint/2010/main" val="21841806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240FE-D29A-8779-5D95-AE048F082E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FC8FD7-937D-4CBF-FF6C-6763F0E449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DC947B-9C96-BB0C-EC34-C2747DEC16DB}"/>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ED42D49-FC18-4171-BB49-A1144436591E}"/>
              </a:ext>
            </a:extLst>
          </p:cNvPr>
          <p:cNvSpPr>
            <a:spLocks noGrp="1"/>
          </p:cNvSpPr>
          <p:nvPr>
            <p:ph type="sldNum" sz="quarter" idx="10"/>
          </p:nvPr>
        </p:nvSpPr>
        <p:spPr/>
        <p:txBody>
          <a:bodyPr/>
          <a:lstStyle/>
          <a:p>
            <a:fld id="{CB449327-3B2F-EA4B-902F-85ED6D917E13}" type="slidenum">
              <a:rPr lang="en-US" smtClean="0"/>
              <a:t>93</a:t>
            </a:fld>
            <a:endParaRPr lang="en-US"/>
          </a:p>
        </p:txBody>
      </p:sp>
    </p:spTree>
    <p:extLst>
      <p:ext uri="{BB962C8B-B14F-4D97-AF65-F5344CB8AC3E}">
        <p14:creationId xmlns:p14="http://schemas.microsoft.com/office/powerpoint/2010/main" val="422246623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323D9-B245-D6C3-4EF5-D224279381B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C7EE9F-49B7-BDAF-C445-CE69B054599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064A35A-9C10-3A48-50BC-3CB54DF152E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FA2EE46-2896-D8EB-94D3-5970044DCB61}"/>
              </a:ext>
            </a:extLst>
          </p:cNvPr>
          <p:cNvSpPr>
            <a:spLocks noGrp="1"/>
          </p:cNvSpPr>
          <p:nvPr>
            <p:ph type="sldNum" sz="quarter" idx="10"/>
          </p:nvPr>
        </p:nvSpPr>
        <p:spPr/>
        <p:txBody>
          <a:bodyPr/>
          <a:lstStyle/>
          <a:p>
            <a:fld id="{CB449327-3B2F-EA4B-902F-85ED6D917E13}" type="slidenum">
              <a:rPr lang="en-US" smtClean="0"/>
              <a:t>94</a:t>
            </a:fld>
            <a:endParaRPr lang="en-US"/>
          </a:p>
        </p:txBody>
      </p:sp>
    </p:spTree>
    <p:extLst>
      <p:ext uri="{BB962C8B-B14F-4D97-AF65-F5344CB8AC3E}">
        <p14:creationId xmlns:p14="http://schemas.microsoft.com/office/powerpoint/2010/main" val="30093020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393F9-B6FC-454B-F973-8FAA4CD4D8D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62DDC1-9260-399F-015D-8C904E3C54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F58FEE4-1DAA-6466-9E06-2FFF9C5FCC29}"/>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572DB92-2E8F-5EF5-82DF-5F51007AB8C0}"/>
              </a:ext>
            </a:extLst>
          </p:cNvPr>
          <p:cNvSpPr>
            <a:spLocks noGrp="1"/>
          </p:cNvSpPr>
          <p:nvPr>
            <p:ph type="sldNum" sz="quarter" idx="10"/>
          </p:nvPr>
        </p:nvSpPr>
        <p:spPr/>
        <p:txBody>
          <a:bodyPr/>
          <a:lstStyle/>
          <a:p>
            <a:fld id="{CB449327-3B2F-EA4B-902F-85ED6D917E13}" type="slidenum">
              <a:rPr lang="en-US" smtClean="0"/>
              <a:t>95</a:t>
            </a:fld>
            <a:endParaRPr lang="en-US"/>
          </a:p>
        </p:txBody>
      </p:sp>
    </p:spTree>
    <p:extLst>
      <p:ext uri="{BB962C8B-B14F-4D97-AF65-F5344CB8AC3E}">
        <p14:creationId xmlns:p14="http://schemas.microsoft.com/office/powerpoint/2010/main" val="11456933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18388-1E70-6B0C-37F2-2D8DF8C4C51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B93B0E-B5FE-2762-1DAF-25E53E61B6C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18F681C-A2AA-D910-0828-2156FC6F755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743591E-DBB2-8BC6-2D26-4D4DC9A98326}"/>
              </a:ext>
            </a:extLst>
          </p:cNvPr>
          <p:cNvSpPr>
            <a:spLocks noGrp="1"/>
          </p:cNvSpPr>
          <p:nvPr>
            <p:ph type="sldNum" sz="quarter" idx="10"/>
          </p:nvPr>
        </p:nvSpPr>
        <p:spPr/>
        <p:txBody>
          <a:bodyPr/>
          <a:lstStyle/>
          <a:p>
            <a:fld id="{CB449327-3B2F-EA4B-902F-85ED6D917E13}" type="slidenum">
              <a:rPr lang="en-US" smtClean="0"/>
              <a:t>96</a:t>
            </a:fld>
            <a:endParaRPr lang="en-US"/>
          </a:p>
        </p:txBody>
      </p:sp>
    </p:spTree>
    <p:extLst>
      <p:ext uri="{BB962C8B-B14F-4D97-AF65-F5344CB8AC3E}">
        <p14:creationId xmlns:p14="http://schemas.microsoft.com/office/powerpoint/2010/main" val="19439199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37C01-FF9F-485C-6993-F8950DDD882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986F9A-BC4D-0890-9AA5-1FFEF008D3E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B4F08D6-AC47-F36D-3957-0FDBC38E235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C361078-A183-7D95-7B6C-56505C481938}"/>
              </a:ext>
            </a:extLst>
          </p:cNvPr>
          <p:cNvSpPr>
            <a:spLocks noGrp="1"/>
          </p:cNvSpPr>
          <p:nvPr>
            <p:ph type="sldNum" sz="quarter" idx="10"/>
          </p:nvPr>
        </p:nvSpPr>
        <p:spPr/>
        <p:txBody>
          <a:bodyPr/>
          <a:lstStyle/>
          <a:p>
            <a:fld id="{CB449327-3B2F-EA4B-902F-85ED6D917E13}" type="slidenum">
              <a:rPr lang="en-US" smtClean="0"/>
              <a:t>97</a:t>
            </a:fld>
            <a:endParaRPr lang="en-US"/>
          </a:p>
        </p:txBody>
      </p:sp>
    </p:spTree>
    <p:extLst>
      <p:ext uri="{BB962C8B-B14F-4D97-AF65-F5344CB8AC3E}">
        <p14:creationId xmlns:p14="http://schemas.microsoft.com/office/powerpoint/2010/main" val="5849282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AA6BC-FFF7-1173-2908-1BD00BB469D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10D15F-4AB4-E912-68EE-71B1AF467E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182011-78C5-10AC-5195-6AD3B377C52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65EFF41-042A-CCCD-EAE1-9004D2BC612A}"/>
              </a:ext>
            </a:extLst>
          </p:cNvPr>
          <p:cNvSpPr>
            <a:spLocks noGrp="1"/>
          </p:cNvSpPr>
          <p:nvPr>
            <p:ph type="sldNum" sz="quarter" idx="10"/>
          </p:nvPr>
        </p:nvSpPr>
        <p:spPr/>
        <p:txBody>
          <a:bodyPr/>
          <a:lstStyle/>
          <a:p>
            <a:fld id="{CB449327-3B2F-EA4B-902F-85ED6D917E13}" type="slidenum">
              <a:rPr lang="en-US" smtClean="0"/>
              <a:t>98</a:t>
            </a:fld>
            <a:endParaRPr lang="en-US"/>
          </a:p>
        </p:txBody>
      </p:sp>
    </p:spTree>
    <p:extLst>
      <p:ext uri="{BB962C8B-B14F-4D97-AF65-F5344CB8AC3E}">
        <p14:creationId xmlns:p14="http://schemas.microsoft.com/office/powerpoint/2010/main" val="14230546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8BFB4-BE60-BA2F-3E74-AE5A895851A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1653508-CF8A-7129-A199-9AA9876BA96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3696027-17FE-E206-0C54-FEBC82C0951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FF5B4527-8766-2293-B925-165EBBB83D19}"/>
              </a:ext>
            </a:extLst>
          </p:cNvPr>
          <p:cNvSpPr>
            <a:spLocks noGrp="1"/>
          </p:cNvSpPr>
          <p:nvPr>
            <p:ph type="sldNum" sz="quarter" idx="10"/>
          </p:nvPr>
        </p:nvSpPr>
        <p:spPr/>
        <p:txBody>
          <a:bodyPr/>
          <a:lstStyle/>
          <a:p>
            <a:fld id="{CB449327-3B2F-EA4B-902F-85ED6D917E13}" type="slidenum">
              <a:rPr lang="en-US" smtClean="0"/>
              <a:t>99</a:t>
            </a:fld>
            <a:endParaRPr lang="en-US"/>
          </a:p>
        </p:txBody>
      </p:sp>
    </p:spTree>
    <p:extLst>
      <p:ext uri="{BB962C8B-B14F-4D97-AF65-F5344CB8AC3E}">
        <p14:creationId xmlns:p14="http://schemas.microsoft.com/office/powerpoint/2010/main" val="36879383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46510-9C50-6279-D036-02DC967540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FBD5B2-C032-BDF4-5924-1517AFCB58A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53A0C8D-DE25-753E-4DBB-BE12127FC774}"/>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E7C4D03-6474-8BB6-3E42-49611E037EE8}"/>
              </a:ext>
            </a:extLst>
          </p:cNvPr>
          <p:cNvSpPr>
            <a:spLocks noGrp="1"/>
          </p:cNvSpPr>
          <p:nvPr>
            <p:ph type="sldNum" sz="quarter" idx="10"/>
          </p:nvPr>
        </p:nvSpPr>
        <p:spPr/>
        <p:txBody>
          <a:bodyPr/>
          <a:lstStyle/>
          <a:p>
            <a:fld id="{CB449327-3B2F-EA4B-902F-85ED6D917E13}" type="slidenum">
              <a:rPr lang="en-US" smtClean="0"/>
              <a:t>100</a:t>
            </a:fld>
            <a:endParaRPr lang="en-US"/>
          </a:p>
        </p:txBody>
      </p:sp>
    </p:spTree>
    <p:extLst>
      <p:ext uri="{BB962C8B-B14F-4D97-AF65-F5344CB8AC3E}">
        <p14:creationId xmlns:p14="http://schemas.microsoft.com/office/powerpoint/2010/main" val="4710075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F5D08-D6CD-6196-4522-1F2462C054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F11A133-421A-B201-45EB-704ADBFA4E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D1ABF1-F75F-DB65-F5AB-5549D8C1D8F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64926FC-70DB-E6DE-1814-E195BE75F883}"/>
              </a:ext>
            </a:extLst>
          </p:cNvPr>
          <p:cNvSpPr>
            <a:spLocks noGrp="1"/>
          </p:cNvSpPr>
          <p:nvPr>
            <p:ph type="sldNum" sz="quarter" idx="10"/>
          </p:nvPr>
        </p:nvSpPr>
        <p:spPr/>
        <p:txBody>
          <a:bodyPr/>
          <a:lstStyle/>
          <a:p>
            <a:fld id="{CB449327-3B2F-EA4B-902F-85ED6D917E13}" type="slidenum">
              <a:rPr lang="en-US" smtClean="0"/>
              <a:t>101</a:t>
            </a:fld>
            <a:endParaRPr lang="en-US"/>
          </a:p>
        </p:txBody>
      </p:sp>
    </p:spTree>
    <p:extLst>
      <p:ext uri="{BB962C8B-B14F-4D97-AF65-F5344CB8AC3E}">
        <p14:creationId xmlns:p14="http://schemas.microsoft.com/office/powerpoint/2010/main" val="327681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9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5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77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493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71789" y="371789"/>
            <a:ext cx="11448422" cy="6109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481623" y="51655"/>
            <a:ext cx="3228769" cy="276999"/>
          </a:xfrm>
          <a:prstGeom prst="rect">
            <a:avLst/>
          </a:prstGeom>
          <a:noFill/>
        </p:spPr>
        <p:txBody>
          <a:bodyPr wrap="none" rtlCol="0">
            <a:spAutoFit/>
          </a:bodyPr>
          <a:lstStyle/>
          <a:p>
            <a:pPr algn="ctr"/>
            <a:r>
              <a:rPr lang="en-US" sz="1200" b="1" i="0" spc="300">
                <a:solidFill>
                  <a:schemeClr val="tx1">
                    <a:alpha val="50000"/>
                  </a:schemeClr>
                </a:solidFill>
                <a:latin typeface="Source Sans Pro" charset="0"/>
                <a:ea typeface="Source Sans Pro" charset="0"/>
                <a:cs typeface="Source Sans Pro" charset="0"/>
              </a:rPr>
              <a:t>SAINT-LOUIS AGGLOMÉRATION</a:t>
            </a:r>
          </a:p>
        </p:txBody>
      </p:sp>
      <p:sp>
        <p:nvSpPr>
          <p:cNvPr id="13" name="Slide Number Placeholder 5"/>
          <p:cNvSpPr txBox="1">
            <a:spLocks/>
          </p:cNvSpPr>
          <p:nvPr userDrawn="1"/>
        </p:nvSpPr>
        <p:spPr>
          <a:xfrm>
            <a:off x="11172458" y="6481184"/>
            <a:ext cx="647753" cy="376813"/>
          </a:xfrm>
          <a:prstGeom prst="rect">
            <a:avLst/>
          </a:prstGeom>
        </p:spPr>
        <p:txBody>
          <a:bodyPr vert="horz" wrap="none" lIns="121920" tIns="0" rIns="0" bIns="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A290D8D-6BA0-418D-AFED-C65293F70DA0}" type="slidenum">
              <a:rPr lang="en-US" sz="1000" b="1" i="0" smtClean="0">
                <a:solidFill>
                  <a:schemeClr val="tx1">
                    <a:alpha val="50000"/>
                  </a:schemeClr>
                </a:solidFill>
                <a:latin typeface="Source Sans Pro Semibold" charset="0"/>
                <a:ea typeface="Source Sans Pro Semibold" charset="0"/>
                <a:cs typeface="Source Sans Pro Semibold" charset="0"/>
              </a:rPr>
              <a:pPr algn="r"/>
              <a:t>‹N°›</a:t>
            </a:fld>
            <a:endParaRPr lang="en-US" sz="1000" b="1" i="0">
              <a:solidFill>
                <a:schemeClr val="tx1">
                  <a:alpha val="50000"/>
                </a:schemeClr>
              </a:solidFill>
              <a:latin typeface="Source Sans Pro Semibold" charset="0"/>
              <a:ea typeface="Source Sans Pro Semibold" charset="0"/>
              <a:cs typeface="Source Sans Pro Semibold" charset="0"/>
            </a:endParaRPr>
          </a:p>
        </p:txBody>
      </p:sp>
      <p:sp>
        <p:nvSpPr>
          <p:cNvPr id="8" name="TextBox 15">
            <a:extLst>
              <a:ext uri="{FF2B5EF4-FFF2-40B4-BE49-F238E27FC236}">
                <a16:creationId xmlns:a16="http://schemas.microsoft.com/office/drawing/2014/main" id="{0522438E-2A7E-9D4B-85CC-A81402827E2D}"/>
              </a:ext>
            </a:extLst>
          </p:cNvPr>
          <p:cNvSpPr txBox="1"/>
          <p:nvPr userDrawn="1"/>
        </p:nvSpPr>
        <p:spPr>
          <a:xfrm>
            <a:off x="372211" y="6481186"/>
            <a:ext cx="11225429" cy="376814"/>
          </a:xfrm>
          <a:prstGeom prst="rect">
            <a:avLst/>
          </a:prstGeom>
          <a:noFill/>
        </p:spPr>
        <p:txBody>
          <a:bodyPr wrap="square" lIns="0" rtlCol="0" anchor="ctr" anchorCtr="0">
            <a:noAutofit/>
          </a:bodyPr>
          <a:lstStyle/>
          <a:p>
            <a:pPr algn="ctr"/>
            <a:endParaRPr lang="en-US" sz="1000" b="1" i="0" spc="0">
              <a:solidFill>
                <a:schemeClr val="tx1">
                  <a:alpha val="30000"/>
                </a:schemeClr>
              </a:solidFill>
              <a:latin typeface="Source Sans Pro Semibold" charset="0"/>
              <a:ea typeface="Source Sans Pro Semibold" charset="0"/>
              <a:cs typeface="Source Sans Pro Semibold" charset="0"/>
            </a:endParaRPr>
          </a:p>
        </p:txBody>
      </p:sp>
    </p:spTree>
    <p:extLst>
      <p:ext uri="{BB962C8B-B14F-4D97-AF65-F5344CB8AC3E}">
        <p14:creationId xmlns:p14="http://schemas.microsoft.com/office/powerpoint/2010/main" val="212251746"/>
      </p:ext>
    </p:extLst>
  </p:cSld>
  <p:clrMap bg1="lt1" tx1="dk1" bg2="lt2" tx2="dk2" accent1="accent1" accent2="accent2" accent3="accent3" accent4="accent4" accent5="accent5" accent6="accent6" hlink="hlink" folHlink="folHlink"/>
  <p:sldLayoutIdLst>
    <p:sldLayoutId id="2147483649" r:id="rId1"/>
    <p:sldLayoutId id="2147483783" r:id="rId2"/>
    <p:sldLayoutId id="2147483784" r:id="rId3"/>
    <p:sldLayoutId id="2147483655" r:id="rId4"/>
  </p:sldLayoutIdLst>
  <p:txStyles>
    <p:titleStyle>
      <a:lvl1pPr algn="ctr" defTabSz="914400" rtl="0" eaLnBrk="1" latinLnBrk="0" hangingPunct="1">
        <a:lnSpc>
          <a:spcPct val="90000"/>
        </a:lnSpc>
        <a:spcBef>
          <a:spcPct val="0"/>
        </a:spcBef>
        <a:buNone/>
        <a:defRPr sz="4400" kern="1200">
          <a:solidFill>
            <a:schemeClr val="tx1"/>
          </a:solidFill>
          <a:latin typeface="Noteworthy Light" charset="0"/>
          <a:ea typeface="Noteworthy Light" charset="0"/>
          <a:cs typeface="Noteworthy Ligh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8.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101.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0.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103.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2.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3.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6.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10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9.xml"/><Relationship Id="rId1" Type="http://schemas.openxmlformats.org/officeDocument/2006/relationships/slideLayout" Target="../slideLayouts/slideLayout4.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emf"/></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1.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4.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6.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3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8.emf"/></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4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62.emf"/><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s>
</file>

<file path=ppt/slides/_rels/slide48.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image" Target="../media/image67.emf"/><Relationship Id="rId7" Type="http://schemas.openxmlformats.org/officeDocument/2006/relationships/image" Target="../media/image71.emf"/><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5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77.emf"/><Relationship Id="rId4" Type="http://schemas.openxmlformats.org/officeDocument/2006/relationships/image" Target="../media/image75.png"/></Relationships>
</file>

<file path=ppt/slides/_rels/slide5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79.emf"/></Relationships>
</file>

<file path=ppt/slides/_rels/slide6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80.emf"/></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81.emf"/></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82.emf"/></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3.xml"/><Relationship Id="rId1" Type="http://schemas.openxmlformats.org/officeDocument/2006/relationships/slideLayout" Target="../slideLayouts/slideLayout4.xml"/><Relationship Id="rId5" Type="http://schemas.openxmlformats.org/officeDocument/2006/relationships/image" Target="../media/image84.emf"/><Relationship Id="rId4" Type="http://schemas.openxmlformats.org/officeDocument/2006/relationships/image" Target="../media/image83.emf"/></Relationships>
</file>

<file path=ppt/slides/_rels/slide65.xml.rels><?xml version="1.0" encoding="UTF-8" standalone="yes"?>
<Relationships xmlns="http://schemas.openxmlformats.org/package/2006/relationships"><Relationship Id="rId3" Type="http://schemas.openxmlformats.org/officeDocument/2006/relationships/image" Target="../media/image85.emf"/><Relationship Id="rId7" Type="http://schemas.openxmlformats.org/officeDocument/2006/relationships/image" Target="../media/image89.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image" Target="../media/image87.emf"/><Relationship Id="rId4" Type="http://schemas.openxmlformats.org/officeDocument/2006/relationships/image" Target="../media/image86.emf"/></Relationships>
</file>

<file path=ppt/slides/_rels/slide6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image" Target="../media/image95.emf"/><Relationship Id="rId7" Type="http://schemas.openxmlformats.org/officeDocument/2006/relationships/image" Target="../media/image99.emf"/><Relationship Id="rId2" Type="http://schemas.openxmlformats.org/officeDocument/2006/relationships/image" Target="../media/image94.emf"/><Relationship Id="rId1" Type="http://schemas.openxmlformats.org/officeDocument/2006/relationships/slideLayout" Target="../slideLayouts/slideLayout4.xml"/><Relationship Id="rId6" Type="http://schemas.openxmlformats.org/officeDocument/2006/relationships/image" Target="../media/image98.emf"/><Relationship Id="rId5" Type="http://schemas.openxmlformats.org/officeDocument/2006/relationships/image" Target="../media/image97.emf"/><Relationship Id="rId4" Type="http://schemas.openxmlformats.org/officeDocument/2006/relationships/image" Target="../media/image96.emf"/><Relationship Id="rId9" Type="http://schemas.openxmlformats.org/officeDocument/2006/relationships/image" Target="../media/image101.emf"/></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72.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78.xml"/><Relationship Id="rId1" Type="http://schemas.openxmlformats.org/officeDocument/2006/relationships/slideLayout" Target="../slideLayouts/slideLayout4.xml"/><Relationship Id="rId5" Type="http://schemas.openxmlformats.org/officeDocument/2006/relationships/image" Target="../media/image108.emf"/><Relationship Id="rId4" Type="http://schemas.openxmlformats.org/officeDocument/2006/relationships/image" Target="../media/image107.emf"/></Relationships>
</file>

<file path=ppt/slides/_rels/slide8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9.xml"/><Relationship Id="rId1" Type="http://schemas.openxmlformats.org/officeDocument/2006/relationships/slideLayout" Target="../slideLayouts/slideLayout4.xml"/><Relationship Id="rId5" Type="http://schemas.openxmlformats.org/officeDocument/2006/relationships/image" Target="../media/image111.png"/><Relationship Id="rId4" Type="http://schemas.openxmlformats.org/officeDocument/2006/relationships/image" Target="../media/image110.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83.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image" Target="../media/image117.emf"/></Relationships>
</file>

<file path=ppt/slides/_rels/slide9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0.xml"/><Relationship Id="rId1" Type="http://schemas.openxmlformats.org/officeDocument/2006/relationships/slideLayout" Target="../slideLayouts/slideLayout4.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2.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95.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7.svg"/></Relationships>
</file>

<file path=ppt/slides/_rels/slide99.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E8459-4BF3-8F0C-DC9F-E7A13FF4A04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55CF7D7-DAEF-A176-E014-5557AFFED0CA}"/>
              </a:ext>
            </a:extLst>
          </p:cNvPr>
          <p:cNvSpPr txBox="1"/>
          <p:nvPr/>
        </p:nvSpPr>
        <p:spPr>
          <a:xfrm>
            <a:off x="310483" y="370703"/>
            <a:ext cx="11571035" cy="6156000"/>
          </a:xfrm>
          <a:prstGeom prst="rect">
            <a:avLst/>
          </a:prstGeom>
          <a:solidFill>
            <a:srgbClr val="2D9AD6"/>
          </a:solidFill>
        </p:spPr>
        <p:txBody>
          <a:bodyPr wrap="square" lIns="91440" tIns="45720" rIns="91440" bIns="45720" rtlCol="0" anchor="t">
            <a:spAutoFit/>
          </a:bodyPr>
          <a:lstStyle/>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pPr algn="ctr"/>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p:txBody>
      </p:sp>
      <p:grpSp>
        <p:nvGrpSpPr>
          <p:cNvPr id="2" name="Groupe 1">
            <a:extLst>
              <a:ext uri="{FF2B5EF4-FFF2-40B4-BE49-F238E27FC236}">
                <a16:creationId xmlns:a16="http://schemas.microsoft.com/office/drawing/2014/main" id="{4BBDB711-00EF-AAE9-E804-BD3BAF11E8E6}"/>
              </a:ext>
            </a:extLst>
          </p:cNvPr>
          <p:cNvGrpSpPr/>
          <p:nvPr/>
        </p:nvGrpSpPr>
        <p:grpSpPr>
          <a:xfrm>
            <a:off x="8334210" y="370703"/>
            <a:ext cx="3547307" cy="6116594"/>
            <a:chOff x="8040788" y="370702"/>
            <a:chExt cx="3780508" cy="6116594"/>
          </a:xfrm>
        </p:grpSpPr>
        <p:grpSp>
          <p:nvGrpSpPr>
            <p:cNvPr id="6" name="Groupe 5">
              <a:extLst>
                <a:ext uri="{FF2B5EF4-FFF2-40B4-BE49-F238E27FC236}">
                  <a16:creationId xmlns:a16="http://schemas.microsoft.com/office/drawing/2014/main" id="{BAA84EFE-5129-BE84-B4B2-43659F4AA6A1}"/>
                </a:ext>
              </a:extLst>
            </p:cNvPr>
            <p:cNvGrpSpPr/>
            <p:nvPr/>
          </p:nvGrpSpPr>
          <p:grpSpPr>
            <a:xfrm>
              <a:off x="8040788" y="370702"/>
              <a:ext cx="3780508" cy="6116594"/>
              <a:chOff x="2651055" y="2137857"/>
              <a:chExt cx="3780508" cy="6116594"/>
            </a:xfrm>
          </p:grpSpPr>
          <p:pic>
            <p:nvPicPr>
              <p:cNvPr id="7" name="Graphique 6">
                <a:extLst>
                  <a:ext uri="{FF2B5EF4-FFF2-40B4-BE49-F238E27FC236}">
                    <a16:creationId xmlns:a16="http://schemas.microsoft.com/office/drawing/2014/main" id="{671ADF22-B275-CF57-6C3D-EEDD8120F90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9" name="Graphique 8">
                <a:extLst>
                  <a:ext uri="{FF2B5EF4-FFF2-40B4-BE49-F238E27FC236}">
                    <a16:creationId xmlns:a16="http://schemas.microsoft.com/office/drawing/2014/main" id="{B742F62F-A03B-E4D7-28B6-0E7D24CB12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10" name="Image 9">
              <a:extLst>
                <a:ext uri="{FF2B5EF4-FFF2-40B4-BE49-F238E27FC236}">
                  <a16:creationId xmlns:a16="http://schemas.microsoft.com/office/drawing/2014/main" id="{92C1EC72-E903-EF64-9814-5FBF69D872DF}"/>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4" name="Rectangle 3">
            <a:extLst>
              <a:ext uri="{FF2B5EF4-FFF2-40B4-BE49-F238E27FC236}">
                <a16:creationId xmlns:a16="http://schemas.microsoft.com/office/drawing/2014/main" id="{FF80F00D-D560-E41E-F54B-969F723BE884}"/>
              </a:ext>
            </a:extLst>
          </p:cNvPr>
          <p:cNvSpPr/>
          <p:nvPr/>
        </p:nvSpPr>
        <p:spPr>
          <a:xfrm>
            <a:off x="634716" y="2510662"/>
            <a:ext cx="10709559" cy="1324227"/>
          </a:xfrm>
          <a:prstGeom prst="rect">
            <a:avLst/>
          </a:prstGeom>
          <a:noFill/>
        </p:spPr>
        <p:txBody>
          <a:bodyPr wrap="square" lIns="91440" tIns="45720" rIns="91440" bIns="45720">
            <a:prstTxWarp prst="textPlain">
              <a:avLst/>
            </a:prstTxWarp>
            <a:spAutoFit/>
            <a:scene3d>
              <a:camera prst="obliqueTopLeft"/>
              <a:lightRig rig="threePt" dir="t"/>
            </a:scene3d>
          </a:bodyPr>
          <a:lstStyle/>
          <a:p>
            <a:pPr algn="ctr"/>
            <a:r>
              <a:rPr lang="fr-FR" sz="5400" b="1" spc="50" dirty="0">
                <a:ln w="0"/>
                <a:solidFill>
                  <a:schemeClr val="bg2"/>
                </a:solidFill>
                <a:effectLst>
                  <a:innerShdw blurRad="63500" dist="50800" dir="16200000">
                    <a:prstClr val="black">
                      <a:alpha val="50000"/>
                    </a:prstClr>
                  </a:innerShdw>
                </a:effectLst>
              </a:rPr>
              <a:t>Rapport d’orientation budgétaire</a:t>
            </a:r>
            <a:endParaRPr lang="fr-FR" sz="5400" b="1" cap="none" spc="50" dirty="0">
              <a:ln w="0"/>
              <a:solidFill>
                <a:schemeClr val="bg2"/>
              </a:solidFill>
              <a:effectLst>
                <a:innerShdw blurRad="63500" dist="50800" dir="16200000">
                  <a:prstClr val="black">
                    <a:alpha val="50000"/>
                  </a:prstClr>
                </a:innerShdw>
              </a:effectLst>
            </a:endParaRPr>
          </a:p>
        </p:txBody>
      </p:sp>
      <p:sp>
        <p:nvSpPr>
          <p:cNvPr id="11" name="Rectangle 10">
            <a:extLst>
              <a:ext uri="{FF2B5EF4-FFF2-40B4-BE49-F238E27FC236}">
                <a16:creationId xmlns:a16="http://schemas.microsoft.com/office/drawing/2014/main" id="{02840767-BFC4-9B1F-2695-A114AF365AF7}"/>
              </a:ext>
            </a:extLst>
          </p:cNvPr>
          <p:cNvSpPr/>
          <p:nvPr/>
        </p:nvSpPr>
        <p:spPr>
          <a:xfrm>
            <a:off x="4768817" y="3929203"/>
            <a:ext cx="2470384" cy="724961"/>
          </a:xfrm>
          <a:prstGeom prst="rect">
            <a:avLst/>
          </a:prstGeom>
          <a:noFill/>
        </p:spPr>
        <p:txBody>
          <a:bodyPr wrap="square" lIns="91440" tIns="45720" rIns="91440" bIns="45720">
            <a:prstTxWarp prst="textPlain">
              <a:avLst/>
            </a:prstTxWarp>
            <a:spAutoFit/>
          </a:bodyPr>
          <a:lstStyle/>
          <a:p>
            <a:pPr algn="ctr"/>
            <a:r>
              <a:rPr lang="fr-FR" sz="5400" b="1" spc="50" dirty="0">
                <a:ln w="0"/>
                <a:solidFill>
                  <a:schemeClr val="bg2"/>
                </a:solidFill>
                <a:effectLst>
                  <a:innerShdw blurRad="63500" dist="50800" dir="16200000">
                    <a:prstClr val="black">
                      <a:alpha val="50000"/>
                    </a:prstClr>
                  </a:innerShdw>
                </a:effectLst>
              </a:rPr>
              <a:t>2025</a:t>
            </a:r>
            <a:endParaRPr lang="fr-FR" sz="5400" b="1" cap="none" spc="50" dirty="0">
              <a:ln w="0"/>
              <a:solidFill>
                <a:schemeClr val="bg2"/>
              </a:solidFill>
              <a:effectLst>
                <a:innerShdw blurRad="63500" dist="50800" dir="16200000">
                  <a:prstClr val="black">
                    <a:alpha val="50000"/>
                  </a:prstClr>
                </a:innerShdw>
              </a:effectLst>
            </a:endParaRPr>
          </a:p>
        </p:txBody>
      </p:sp>
      <p:sp>
        <p:nvSpPr>
          <p:cNvPr id="5" name="ZoneTexte 4">
            <a:extLst>
              <a:ext uri="{FF2B5EF4-FFF2-40B4-BE49-F238E27FC236}">
                <a16:creationId xmlns:a16="http://schemas.microsoft.com/office/drawing/2014/main" id="{C4AB5E67-850D-E9EB-FF3B-D6C0B0401E57}"/>
              </a:ext>
            </a:extLst>
          </p:cNvPr>
          <p:cNvSpPr txBox="1"/>
          <p:nvPr/>
        </p:nvSpPr>
        <p:spPr>
          <a:xfrm>
            <a:off x="471638" y="5746282"/>
            <a:ext cx="7181055" cy="369332"/>
          </a:xfrm>
          <a:prstGeom prst="rect">
            <a:avLst/>
          </a:prstGeom>
          <a:noFill/>
        </p:spPr>
        <p:txBody>
          <a:bodyPr wrap="square" rtlCol="0">
            <a:spAutoFit/>
            <a:scene3d>
              <a:camera prst="orthographicFront"/>
              <a:lightRig rig="threePt" dir="t"/>
            </a:scene3d>
            <a:sp3d extrusionH="57150">
              <a:bevelT w="69850" h="38100" prst="cross"/>
            </a:sp3d>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kern="0" dirty="0">
                <a:solidFill>
                  <a:srgbClr val="F0F0F0"/>
                </a:solidFill>
                <a:effectLst>
                  <a:outerShdw blurRad="50800" dist="38100" dir="16200000" rotWithShape="0">
                    <a:prstClr val="black">
                      <a:alpha val="40000"/>
                    </a:prstClr>
                  </a:outerShdw>
                </a:effectLst>
                <a:latin typeface="Agency FB" panose="020B0503020202020204" pitchFamily="34" charset="0"/>
              </a:rPr>
              <a:t>Conseil de Communauté du 26 </a:t>
            </a:r>
            <a:r>
              <a:rPr kumimoji="0" lang="fr-FR" b="1" i="0" u="none" strike="noStrike" kern="0" cap="none" spc="0" normalizeH="0" baseline="0" noProof="0" dirty="0">
                <a:ln>
                  <a:noFill/>
                </a:ln>
                <a:solidFill>
                  <a:srgbClr val="F0F0F0"/>
                </a:solidFill>
                <a:effectLst>
                  <a:outerShdw blurRad="50800" dist="38100" dir="16200000" rotWithShape="0">
                    <a:prstClr val="black">
                      <a:alpha val="40000"/>
                    </a:prstClr>
                  </a:outerShdw>
                </a:effectLst>
                <a:uLnTx/>
                <a:uFillTx/>
                <a:latin typeface="Agency FB" panose="020B0503020202020204" pitchFamily="34" charset="0"/>
              </a:rPr>
              <a:t>février 2025</a:t>
            </a:r>
          </a:p>
        </p:txBody>
      </p:sp>
      <p:pic>
        <p:nvPicPr>
          <p:cNvPr id="17" name="Image 16" descr="Une image contenant fournitures de bureau, ordinateur, stylos et plumes, Matériel de bureau&#10;&#10;Description générée automatiquement">
            <a:extLst>
              <a:ext uri="{FF2B5EF4-FFF2-40B4-BE49-F238E27FC236}">
                <a16:creationId xmlns:a16="http://schemas.microsoft.com/office/drawing/2014/main" id="{7E09E108-E081-CC2F-9BFB-1E2EB5DC5A9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544" b="94937" l="7895" r="92105">
                        <a14:foregroundMark x1="7895" y1="63291" x2="7895" y2="63291"/>
                        <a14:foregroundMark x1="40000" y1="89873" x2="40000" y2="89873"/>
                        <a14:foregroundMark x1="33158" y1="94937" x2="33158" y2="94937"/>
                        <a14:foregroundMark x1="81842" y1="75000" x2="81842" y2="75000"/>
                        <a14:foregroundMark x1="75526" y1="70570" x2="75526" y2="70570"/>
                        <a14:foregroundMark x1="91842" y1="79430" x2="91842" y2="79430"/>
                        <a14:foregroundMark x1="87368" y1="77532" x2="87368" y2="77532"/>
                        <a14:foregroundMark x1="87105" y1="75633" x2="87105" y2="75633"/>
                        <a14:foregroundMark x1="89737" y1="76266" x2="89737" y2="76266"/>
                        <a14:foregroundMark x1="88421" y1="75633" x2="88421" y2="75633"/>
                        <a14:foregroundMark x1="85526" y1="74051" x2="85526" y2="74051"/>
                        <a14:foregroundMark x1="86053" y1="73734" x2="89737" y2="77532"/>
                        <a14:foregroundMark x1="92368" y1="78481" x2="92368" y2="78481"/>
                        <a14:foregroundMark x1="54474" y1="8544" x2="54474" y2="8544"/>
                        <a14:foregroundMark x1="17632" y1="64241" x2="17632" y2="64241"/>
                        <a14:foregroundMark x1="37895" y1="43671" x2="37895" y2="43671"/>
                        <a14:foregroundMark x1="35789" y1="42722" x2="35789" y2="42722"/>
                        <a14:foregroundMark x1="22105" y1="51582" x2="22105" y2="51582"/>
                        <a14:backgroundMark x1="19211" y1="54747" x2="19211" y2="54747"/>
                        <a14:backgroundMark x1="33421" y1="43354" x2="33421" y2="43354"/>
                        <a14:backgroundMark x1="38684" y1="38291" x2="38684" y2="38291"/>
                        <a14:backgroundMark x1="34474" y1="43354" x2="34474" y2="43354"/>
                        <a14:backgroundMark x1="34737" y1="42405" x2="34737" y2="42405"/>
                        <a14:backgroundMark x1="19211" y1="55063" x2="19211" y2="55063"/>
                      </a14:backgroundRemoval>
                    </a14:imgEffect>
                  </a14:imgLayer>
                </a14:imgProps>
              </a:ext>
            </a:extLst>
          </a:blip>
          <a:stretch>
            <a:fillRect/>
          </a:stretch>
        </p:blipFill>
        <p:spPr>
          <a:xfrm>
            <a:off x="6697310" y="3847520"/>
            <a:ext cx="3023405" cy="2514200"/>
          </a:xfrm>
          <a:prstGeom prst="rect">
            <a:avLst/>
          </a:prstGeom>
        </p:spPr>
      </p:pic>
    </p:spTree>
    <p:extLst>
      <p:ext uri="{BB962C8B-B14F-4D97-AF65-F5344CB8AC3E}">
        <p14:creationId xmlns:p14="http://schemas.microsoft.com/office/powerpoint/2010/main" val="92482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B282E-579C-707A-4CC2-3EBF71C5481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D137BC8-7CF1-A64B-8452-BAE18E411553}"/>
              </a:ext>
            </a:extLst>
          </p:cNvPr>
          <p:cNvSpPr/>
          <p:nvPr/>
        </p:nvSpPr>
        <p:spPr>
          <a:xfrm>
            <a:off x="476738" y="1348109"/>
            <a:ext cx="11337309" cy="5875794"/>
          </a:xfrm>
          <a:prstGeom prst="rect">
            <a:avLst/>
          </a:prstGeom>
        </p:spPr>
        <p:txBody>
          <a:bodyPr wrap="square" lIns="360000" tIns="0" rIns="360000" bIns="360000" anchor="t" anchorCtr="0">
            <a:noAutofit/>
          </a:bodyPr>
          <a:lstStyle/>
          <a:p>
            <a:pPr marL="0" marR="0" lvl="0" indent="0" algn="just" defTabSz="914400" rtl="0" eaLnBrk="1" fontAlgn="auto" latinLnBrk="0" hangingPunct="1">
              <a:lnSpc>
                <a:spcPct val="100000"/>
              </a:lnSpc>
              <a:spcBef>
                <a:spcPts val="0"/>
              </a:spcBef>
              <a:spcAft>
                <a:spcPts val="1500"/>
              </a:spcAft>
              <a:buClr>
                <a:srgbClr val="ED6D90"/>
              </a:buClr>
              <a:buSzPct val="120000"/>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4" name="Graphique 22">
            <a:extLst>
              <a:ext uri="{FF2B5EF4-FFF2-40B4-BE49-F238E27FC236}">
                <a16:creationId xmlns:a16="http://schemas.microsoft.com/office/drawing/2014/main" id="{EB207C79-0D0C-EC01-85DC-048151C08486}"/>
              </a:ext>
            </a:extLst>
          </p:cNvPr>
          <p:cNvSpPr/>
          <p:nvPr/>
        </p:nvSpPr>
        <p:spPr>
          <a:xfrm>
            <a:off x="8601075" y="352783"/>
            <a:ext cx="3212972" cy="432000"/>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2D9AD6"/>
          </a:solidFill>
          <a:ln w="15716" cap="flat">
            <a:noFill/>
            <a:prstDash val="solid"/>
            <a:miter/>
          </a:ln>
        </p:spPr>
        <p:txBody>
          <a:bodyPr lIns="360000" tIns="0" rIns="72000" bIns="360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Bebas" pitchFamily="2" charset="0"/>
                <a:ea typeface="+mn-ea"/>
                <a:cs typeface="+mn-cs"/>
              </a:rPr>
              <a:t>   Le contexte international</a:t>
            </a:r>
          </a:p>
        </p:txBody>
      </p:sp>
      <p:sp>
        <p:nvSpPr>
          <p:cNvPr id="2" name="Espace réservé du contenu 6">
            <a:extLst>
              <a:ext uri="{FF2B5EF4-FFF2-40B4-BE49-F238E27FC236}">
                <a16:creationId xmlns:a16="http://schemas.microsoft.com/office/drawing/2014/main" id="{9F69FAA1-7EA6-2BE9-0553-2FB3D94F2AB5}"/>
              </a:ext>
            </a:extLst>
          </p:cNvPr>
          <p:cNvSpPr txBox="1">
            <a:spLocks/>
          </p:cNvSpPr>
          <p:nvPr/>
        </p:nvSpPr>
        <p:spPr>
          <a:xfrm>
            <a:off x="476738" y="1684212"/>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7975" marR="0" lvl="0" indent="0" algn="just" defTabSz="914400" rtl="0" eaLnBrk="1" fontAlgn="auto" latinLnBrk="0" hangingPunct="1">
              <a:lnSpc>
                <a:spcPct val="100000"/>
              </a:lnSpc>
              <a:spcBef>
                <a:spcPts val="0"/>
              </a:spcBef>
              <a:spcAft>
                <a:spcPts val="1200"/>
              </a:spcAft>
              <a:buClrTx/>
              <a:buSzTx/>
              <a:buFont typeface="Arial"/>
              <a:buNone/>
              <a:tabLst/>
              <a:defRPr/>
            </a:pPr>
            <a:endParaRPr kumimoji="0" lang="fr-FR" sz="1800" b="0" i="0" u="none" strike="noStrike" kern="1200" cap="none" spc="0" normalizeH="0" baseline="0" noProof="0" dirty="0">
              <a:ln>
                <a:noFill/>
              </a:ln>
              <a:solidFill>
                <a:srgbClr val="222222"/>
              </a:solidFill>
              <a:effectLst/>
              <a:uLnTx/>
              <a:uFillTx/>
              <a:latin typeface="Montserrat Light" panose="00000400000000000000" pitchFamily="50" charset="0"/>
              <a:ea typeface="+mn-ea"/>
              <a:cs typeface="+mn-cs"/>
            </a:endParaRPr>
          </a:p>
        </p:txBody>
      </p:sp>
      <p:sp>
        <p:nvSpPr>
          <p:cNvPr id="3" name="Espace réservé du contenu 6">
            <a:extLst>
              <a:ext uri="{FF2B5EF4-FFF2-40B4-BE49-F238E27FC236}">
                <a16:creationId xmlns:a16="http://schemas.microsoft.com/office/drawing/2014/main" id="{B4AEC472-93B9-781B-B9CC-2BF2A453DEC2}"/>
              </a:ext>
            </a:extLst>
          </p:cNvPr>
          <p:cNvSpPr txBox="1">
            <a:spLocks/>
          </p:cNvSpPr>
          <p:nvPr/>
        </p:nvSpPr>
        <p:spPr>
          <a:xfrm>
            <a:off x="697686" y="491103"/>
            <a:ext cx="10861049"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800"/>
              </a:spcAft>
              <a:buClrTx/>
              <a:buSzTx/>
              <a:buFont typeface="Arial"/>
              <a:buNone/>
              <a:tabLst/>
              <a:defRPr/>
            </a:pPr>
            <a:endParaRPr kumimoji="0" lang="fr-FR" sz="1600" b="1" i="0" u="sng"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20000"/>
              </a:lnSpc>
              <a:spcBef>
                <a:spcPts val="0"/>
              </a:spcBef>
              <a:spcAft>
                <a:spcPts val="1200"/>
              </a:spcAft>
              <a:buClrTx/>
              <a:buSzTx/>
              <a:buNone/>
              <a:tabLst/>
              <a:defRPr/>
            </a:pPr>
            <a:endParaRPr lang="fr-FR" sz="1600" kern="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ts val="0"/>
              </a:spcBef>
              <a:spcAft>
                <a:spcPts val="1200"/>
              </a:spcAft>
              <a:buClrTx/>
              <a:buSzTx/>
              <a:buFont typeface="Arial"/>
              <a:buNone/>
              <a:tabLst/>
              <a:defRPr/>
            </a:pPr>
            <a:endParaRPr kumimoji="0" lang="fr-FR" sz="16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Arial"/>
              <a:buNone/>
              <a:tabLst/>
              <a:defRPr/>
            </a:pPr>
            <a:endParaRPr kumimoji="0" lang="fr-FR" sz="1600" b="0" i="0" u="none" strike="noStrike" kern="1200" cap="none" spc="0" normalizeH="0" baseline="0" noProof="0" dirty="0">
              <a:ln>
                <a:noFill/>
              </a:ln>
              <a:solidFill>
                <a:srgbClr val="F3F3F3">
                  <a:lumMod val="10000"/>
                </a:srgbClr>
              </a:solidFill>
              <a:effectLst/>
              <a:uLnTx/>
              <a:uFillTx/>
              <a:latin typeface="Montserrat Light" panose="00000400000000000000" pitchFamily="50" charset="0"/>
              <a:ea typeface="+mn-ea"/>
              <a:cs typeface="+mn-cs"/>
            </a:endParaRPr>
          </a:p>
          <a:p>
            <a:pPr marL="288000" marR="0" lvl="0" indent="0" algn="l" defTabSz="914400" rtl="0" eaLnBrk="1" fontAlgn="auto" latinLnBrk="0" hangingPunct="1">
              <a:lnSpc>
                <a:spcPct val="90000"/>
              </a:lnSpc>
              <a:spcBef>
                <a:spcPts val="0"/>
              </a:spcBef>
              <a:spcAft>
                <a:spcPts val="0"/>
              </a:spcAft>
              <a:buClrTx/>
              <a:buSzTx/>
              <a:buFont typeface="Arial"/>
              <a:buNone/>
              <a:tabLst/>
              <a:defRPr/>
            </a:pPr>
            <a:endParaRPr kumimoji="0" lang="fr-FR"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p:txBody>
      </p:sp>
      <p:sp>
        <p:nvSpPr>
          <p:cNvPr id="12" name="ZoneTexte 11">
            <a:extLst>
              <a:ext uri="{FF2B5EF4-FFF2-40B4-BE49-F238E27FC236}">
                <a16:creationId xmlns:a16="http://schemas.microsoft.com/office/drawing/2014/main" id="{B3E542ED-B026-3316-C46F-6F67D1E9E0E4}"/>
              </a:ext>
            </a:extLst>
          </p:cNvPr>
          <p:cNvSpPr txBox="1"/>
          <p:nvPr/>
        </p:nvSpPr>
        <p:spPr>
          <a:xfrm>
            <a:off x="442374" y="684208"/>
            <a:ext cx="11115370" cy="6109365"/>
          </a:xfrm>
          <a:prstGeom prst="rect">
            <a:avLst/>
          </a:prstGeom>
          <a:noFill/>
        </p:spPr>
        <p:txBody>
          <a:bodyPr wrap="square">
            <a:spAutoFit/>
          </a:bodyPr>
          <a:lstStyle/>
          <a:p>
            <a:pPr marL="285750" indent="-285750" algn="just">
              <a:buFont typeface="Arial" panose="020B0604020202020204" pitchFamily="34" charset="0"/>
              <a:buChar char="•"/>
            </a:pPr>
            <a:r>
              <a:rPr lang="fr-FR" sz="1300" b="1" i="0" dirty="0">
                <a:effectLst/>
                <a:latin typeface="Montserrat Light" panose="00000400000000000000" pitchFamily="50" charset="0"/>
              </a:rPr>
              <a:t>L’instabilité politique observée des derniers mois</a:t>
            </a:r>
            <a:r>
              <a:rPr lang="fr-FR" sz="1300" b="0" i="0" dirty="0">
                <a:effectLst/>
                <a:latin typeface="Montserrat Light" panose="00000400000000000000" pitchFamily="50" charset="0"/>
              </a:rPr>
              <a:t> est une situation assez nouvelle pour la France depuis la mise en place de la Ve république. </a:t>
            </a:r>
            <a:r>
              <a:rPr lang="fr-FR" sz="1300" b="1" i="0" dirty="0">
                <a:effectLst/>
                <a:latin typeface="Montserrat Light" panose="00000400000000000000" pitchFamily="50" charset="0"/>
              </a:rPr>
              <a:t>Pour l’instant, les marchés financiers (et les agences de notation) ont plutôt été conciliants avec la France. </a:t>
            </a:r>
            <a:br>
              <a:rPr lang="fr-FR" sz="1300" b="1" i="0" dirty="0">
                <a:effectLst/>
                <a:latin typeface="Montserrat Light" panose="00000400000000000000" pitchFamily="50" charset="0"/>
              </a:rPr>
            </a:br>
            <a:r>
              <a:rPr lang="fr-FR" sz="1300" b="0" i="0" dirty="0">
                <a:effectLst/>
                <a:latin typeface="Montserrat Light" panose="00000400000000000000" pitchFamily="50" charset="0"/>
              </a:rPr>
              <a:t>Les difficultés économiques et politiques en Allemagne, dont les titres servent habituellement de valeur refuge, peuvent être une raison. La taille économique de la France… et de sa dette en est une autre. </a:t>
            </a:r>
            <a:r>
              <a:rPr lang="fr-FR" sz="1300" b="1" i="0" dirty="0">
                <a:effectLst/>
                <a:latin typeface="Montserrat Light" panose="00000400000000000000" pitchFamily="50" charset="0"/>
              </a:rPr>
              <a:t>Par chance, l’environnement monétaire est à la détente, ce qui permet au taux français à 10 ans d’être début décembre inférieur à son niveau d’avant la dissolution.</a:t>
            </a:r>
            <a:r>
              <a:rPr lang="fr-FR" sz="1300" b="0" i="0" dirty="0">
                <a:effectLst/>
                <a:latin typeface="Montserrat Light" panose="00000400000000000000" pitchFamily="50" charset="0"/>
              </a:rPr>
              <a:t> Mais</a:t>
            </a:r>
            <a:r>
              <a:rPr lang="fr-FR" sz="1300" b="1" i="0" dirty="0">
                <a:effectLst/>
                <a:latin typeface="Montserrat Light" panose="00000400000000000000" pitchFamily="50" charset="0"/>
              </a:rPr>
              <a:t> ce brouillard politique n’est pas sans incidence sur la situation économique</a:t>
            </a:r>
            <a:r>
              <a:rPr lang="fr-FR" sz="1300" b="0" i="0" dirty="0">
                <a:effectLst/>
                <a:latin typeface="Montserrat Light" panose="00000400000000000000" pitchFamily="50" charset="0"/>
              </a:rPr>
              <a:t>. Le manque de visibilité peut favoriser une épargne plus importante des ménages et surtout peser sur les décisions engageant l’avenir des entreprises, en matière d’embauche et d’investissement.</a:t>
            </a:r>
          </a:p>
          <a:p>
            <a:pPr algn="just">
              <a:buFont typeface="Arial" panose="020B0604020202020204" pitchFamily="34" charset="0"/>
              <a:buChar char="•"/>
            </a:pPr>
            <a:endParaRPr lang="fr-FR" sz="1300" b="1" i="0" dirty="0">
              <a:effectLst/>
              <a:latin typeface="Montserrat Light" panose="00000400000000000000" pitchFamily="50" charset="0"/>
            </a:endParaRPr>
          </a:p>
          <a:p>
            <a:pPr marL="285750" indent="-285750" algn="just">
              <a:buFont typeface="Arial" panose="020B0604020202020204" pitchFamily="34" charset="0"/>
              <a:buChar char="•"/>
            </a:pPr>
            <a:r>
              <a:rPr lang="fr-FR" sz="1300" b="1" i="0" dirty="0">
                <a:effectLst/>
                <a:latin typeface="Montserrat Light" panose="00000400000000000000" pitchFamily="50" charset="0"/>
              </a:rPr>
              <a:t>Le PIB de la zone euro a fini l’année 2024 sur un </a:t>
            </a:r>
            <a:r>
              <a:rPr lang="fr-FR" sz="1300" b="1" i="1" dirty="0">
                <a:effectLst/>
                <a:latin typeface="Montserrat Light" panose="00000400000000000000" pitchFamily="50" charset="0"/>
              </a:rPr>
              <a:t>statu quo</a:t>
            </a:r>
            <a:r>
              <a:rPr lang="fr-FR" sz="1300" b="1" i="0" dirty="0">
                <a:effectLst/>
                <a:latin typeface="Montserrat Light" panose="00000400000000000000" pitchFamily="50" charset="0"/>
              </a:rPr>
              <a:t>. De fortes divergences subsistent entre la France et l’Allemagne qui ont connu une petite contraction de leur PIB et l’Espagne qui enregistre toujours une croissance soutenue</a:t>
            </a:r>
            <a:r>
              <a:rPr lang="fr-FR" sz="1300" b="0" i="0" dirty="0">
                <a:effectLst/>
                <a:latin typeface="Montserrat Light" panose="00000400000000000000" pitchFamily="50" charset="0"/>
              </a:rPr>
              <a:t>. La BCE a de nouveau abaissé ses taux directeurs fin janvier, restant confiante sur la trajectoire de l’inflation.</a:t>
            </a:r>
          </a:p>
          <a:p>
            <a:pPr algn="just">
              <a:buFont typeface="Arial" panose="020B0604020202020204" pitchFamily="34" charset="0"/>
              <a:buChar char="•"/>
            </a:pPr>
            <a:endParaRPr lang="fr-FR" sz="1300" b="0" i="0" dirty="0">
              <a:effectLst/>
              <a:latin typeface="Montserrat Light" panose="00000400000000000000" pitchFamily="50" charset="0"/>
            </a:endParaRPr>
          </a:p>
          <a:p>
            <a:pPr marL="285750" indent="-285750" algn="just">
              <a:buFont typeface="Arial" panose="020B0604020202020204" pitchFamily="34" charset="0"/>
              <a:buChar char="•"/>
            </a:pPr>
            <a:r>
              <a:rPr lang="fr-FR" sz="1300" b="1" i="0" dirty="0">
                <a:effectLst/>
                <a:latin typeface="Montserrat Light" panose="00000400000000000000" pitchFamily="50" charset="0"/>
              </a:rPr>
              <a:t>Au Royaume-Uni la croissance reste faible. Mais l’inflation a montré des signes de modération récemment</a:t>
            </a:r>
            <a:r>
              <a:rPr lang="fr-FR" sz="1300" b="0" i="0" dirty="0">
                <a:effectLst/>
                <a:latin typeface="Montserrat Light" panose="00000400000000000000" pitchFamily="50" charset="0"/>
              </a:rPr>
              <a:t>. Cela pourrait permettre à la Banque d’Angleterre d’assouplir sa politique monétaire dans les mois à venir.</a:t>
            </a:r>
          </a:p>
          <a:p>
            <a:pPr marL="285750" indent="-285750" algn="just">
              <a:buFont typeface="Arial" panose="020B0604020202020204" pitchFamily="34" charset="0"/>
              <a:buChar char="•"/>
            </a:pPr>
            <a:endParaRPr lang="fr-FR" sz="1300" b="0" i="0" dirty="0">
              <a:effectLst/>
              <a:latin typeface="Montserrat Light" panose="00000400000000000000" pitchFamily="50" charset="0"/>
            </a:endParaRPr>
          </a:p>
          <a:p>
            <a:pPr marL="285750" indent="-285750" algn="just">
              <a:buFont typeface="Arial" panose="020B0604020202020204" pitchFamily="34" charset="0"/>
              <a:buChar char="•"/>
            </a:pPr>
            <a:r>
              <a:rPr lang="fr-FR" sz="1300" b="0" i="0" dirty="0">
                <a:effectLst/>
                <a:latin typeface="Montserrat Light" panose="00000400000000000000" pitchFamily="50" charset="0"/>
              </a:rPr>
              <a:t>La Banque du Japon continue à aller à contrecourant des autres grandes banques centrales. </a:t>
            </a:r>
            <a:r>
              <a:rPr lang="fr-FR" sz="1300" b="1" i="0" dirty="0">
                <a:effectLst/>
                <a:latin typeface="Montserrat Light" panose="00000400000000000000" pitchFamily="50" charset="0"/>
              </a:rPr>
              <a:t>Le retour de l’inflation constitue une nouvelle donne que les acteurs économiques ont du mal à appréhender</a:t>
            </a:r>
            <a:r>
              <a:rPr lang="fr-FR" sz="1300" b="0" i="0" dirty="0">
                <a:effectLst/>
                <a:latin typeface="Montserrat Light" panose="00000400000000000000" pitchFamily="50" charset="0"/>
              </a:rPr>
              <a:t>.</a:t>
            </a:r>
          </a:p>
          <a:p>
            <a:pPr algn="just">
              <a:buFont typeface="Arial" panose="020B0604020202020204" pitchFamily="34" charset="0"/>
              <a:buChar char="•"/>
            </a:pPr>
            <a:endParaRPr lang="fr-FR" sz="1300" b="0" i="0" dirty="0">
              <a:effectLst/>
              <a:latin typeface="Montserrat Light" panose="00000400000000000000" pitchFamily="50" charset="0"/>
            </a:endParaRPr>
          </a:p>
          <a:p>
            <a:pPr marL="285750" indent="-285750" algn="just">
              <a:buFont typeface="Arial" panose="020B0604020202020204" pitchFamily="34" charset="0"/>
              <a:buChar char="•"/>
            </a:pPr>
            <a:r>
              <a:rPr lang="fr-FR" sz="1300" b="0" i="0" dirty="0">
                <a:effectLst/>
                <a:latin typeface="Montserrat Light" panose="00000400000000000000" pitchFamily="50" charset="0"/>
              </a:rPr>
              <a:t>Enfin, </a:t>
            </a:r>
            <a:r>
              <a:rPr lang="fr-FR" sz="1300" b="1" i="0" dirty="0">
                <a:effectLst/>
                <a:latin typeface="Montserrat Light" panose="00000400000000000000" pitchFamily="50" charset="0"/>
              </a:rPr>
              <a:t>la Chine a terminé l’année sur une tonalité plutôt positive en matière de croissance, sous l’effet des soutiens publics et peut-être aussi en anticipations du relèvement des droits de douane américains</a:t>
            </a:r>
            <a:r>
              <a:rPr lang="fr-FR" sz="1300" b="0" i="0" dirty="0">
                <a:effectLst/>
                <a:latin typeface="Montserrat Light" panose="00000400000000000000" pitchFamily="50" charset="0"/>
              </a:rPr>
              <a:t>.</a:t>
            </a:r>
          </a:p>
          <a:p>
            <a:pPr algn="just">
              <a:buFont typeface="Arial" panose="020B0604020202020204" pitchFamily="34" charset="0"/>
              <a:buChar char="•"/>
            </a:pPr>
            <a:endParaRPr lang="fr-FR" sz="1300" b="0" i="0" dirty="0">
              <a:effectLst/>
              <a:latin typeface="Montserrat Light" panose="00000400000000000000" pitchFamily="50" charset="0"/>
            </a:endParaRPr>
          </a:p>
          <a:p>
            <a:pPr marL="285750" indent="-285750" algn="just">
              <a:buFont typeface="Arial" panose="020B0604020202020204" pitchFamily="34" charset="0"/>
              <a:buChar char="•"/>
            </a:pPr>
            <a:r>
              <a:rPr lang="fr-FR" sz="1300" b="1" i="0" dirty="0">
                <a:effectLst/>
                <a:latin typeface="Montserrat Light" panose="00000400000000000000" pitchFamily="50" charset="0"/>
              </a:rPr>
              <a:t>Les Bourses ont commencé l’année sur une trajectoire haussière</a:t>
            </a:r>
            <a:r>
              <a:rPr lang="fr-FR" sz="1300" b="0" i="0" dirty="0">
                <a:effectLst/>
                <a:latin typeface="Montserrat Light" panose="00000400000000000000" pitchFamily="50" charset="0"/>
              </a:rPr>
              <a:t>, avec notamment un rattrapage en Europe. Les valeurs technologiques américaines ont souffert des annonces chinoises en matière d’IA</a:t>
            </a:r>
          </a:p>
          <a:p>
            <a:pPr algn="just">
              <a:buFont typeface="Arial" panose="020B0604020202020204" pitchFamily="34" charset="0"/>
              <a:buChar char="•"/>
            </a:pPr>
            <a:endParaRPr lang="fr-FR" sz="1300" dirty="0">
              <a:latin typeface="Montserrat Light" panose="00000400000000000000" pitchFamily="50" charset="0"/>
            </a:endParaRPr>
          </a:p>
          <a:p>
            <a:pPr marL="285750" indent="-285750" algn="just">
              <a:buFont typeface="Arial" panose="020B0604020202020204" pitchFamily="34" charset="0"/>
              <a:buChar char="•"/>
            </a:pPr>
            <a:r>
              <a:rPr lang="fr-FR" sz="1300" b="0" i="0" dirty="0">
                <a:effectLst/>
                <a:latin typeface="Montserrat Light" panose="00000400000000000000" pitchFamily="50" charset="0"/>
              </a:rPr>
              <a:t>En outre, l’arrivée au pouvoir de D. Trump (le 20 janvier) est porteuse de beaucoup d’interrogations, non sur la nature des décisions mais sur le contenu précis des mesures qui seront adoptées (relèvement des droits de douane, immigration, déréglementation). En surveillant leurs conséquences sur l’inflation, </a:t>
            </a:r>
            <a:r>
              <a:rPr lang="fr-FR" sz="1300" b="1" i="0" dirty="0">
                <a:effectLst/>
                <a:latin typeface="Montserrat Light" panose="00000400000000000000" pitchFamily="50" charset="0"/>
              </a:rPr>
              <a:t>la Fed devrait donc se montrer prudente en matière de baisse de ses taux directeurs</a:t>
            </a:r>
            <a:r>
              <a:rPr lang="fr-FR" sz="1300" b="0" i="0" dirty="0">
                <a:effectLst/>
                <a:latin typeface="Montserrat Light" panose="00000400000000000000" pitchFamily="50" charset="0"/>
              </a:rPr>
              <a:t>.</a:t>
            </a:r>
          </a:p>
          <a:p>
            <a:pPr algn="l">
              <a:buFont typeface="Arial" panose="020B0604020202020204" pitchFamily="34" charset="0"/>
              <a:buChar char="•"/>
            </a:pPr>
            <a:endParaRPr lang="fr-FR" sz="1400" b="0" i="0" dirty="0">
              <a:solidFill>
                <a:srgbClr val="003E60"/>
              </a:solidFill>
              <a:effectLst/>
              <a:latin typeface="Lato" panose="020F0502020204030203" pitchFamily="34" charset="0"/>
            </a:endParaRPr>
          </a:p>
        </p:txBody>
      </p:sp>
    </p:spTree>
    <p:extLst>
      <p:ext uri="{BB962C8B-B14F-4D97-AF65-F5344CB8AC3E}">
        <p14:creationId xmlns:p14="http://schemas.microsoft.com/office/powerpoint/2010/main" val="41612237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6536B-14AF-CA82-99EF-8FD17EBFEA9C}"/>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C10B5E39-4CD3-ABE2-7626-F0C310C7846A}"/>
              </a:ext>
            </a:extLst>
          </p:cNvPr>
          <p:cNvSpPr/>
          <p:nvPr/>
        </p:nvSpPr>
        <p:spPr bwMode="auto">
          <a:xfrm>
            <a:off x="838200" y="1095374"/>
            <a:ext cx="10440000" cy="4680000"/>
          </a:xfrm>
          <a:prstGeom prst="rect">
            <a:avLst/>
          </a:prstGeom>
          <a:solidFill>
            <a:srgbClr val="D7D800"/>
          </a:solidFill>
          <a:ln>
            <a:noFill/>
          </a:ln>
        </p:spPr>
        <p:txBody>
          <a:bodyPr vert="horz" wrap="square" lIns="91440" tIns="45720" rIns="91440" bIns="45720" numCol="1" rtlCol="0" anchor="ctr" anchorCtr="0" compatLnSpc="1">
            <a:prstTxWarp prst="textArchDown">
              <a:avLst/>
            </a:prstTxWarp>
          </a:bodyPr>
          <a:lstStyle/>
          <a:p>
            <a:pPr algn="ctr"/>
            <a:endParaRPr lang="fr-FR"/>
          </a:p>
        </p:txBody>
      </p:sp>
      <p:grpSp>
        <p:nvGrpSpPr>
          <p:cNvPr id="28" name="Groupe 27">
            <a:extLst>
              <a:ext uri="{FF2B5EF4-FFF2-40B4-BE49-F238E27FC236}">
                <a16:creationId xmlns:a16="http://schemas.microsoft.com/office/drawing/2014/main" id="{C6080DBD-063F-36F4-2779-BB3E7A78B08C}"/>
              </a:ext>
            </a:extLst>
          </p:cNvPr>
          <p:cNvGrpSpPr/>
          <p:nvPr/>
        </p:nvGrpSpPr>
        <p:grpSpPr>
          <a:xfrm>
            <a:off x="7497692" y="1095374"/>
            <a:ext cx="3780508" cy="6116594"/>
            <a:chOff x="8040788" y="370702"/>
            <a:chExt cx="3780508" cy="6116594"/>
          </a:xfrm>
        </p:grpSpPr>
        <p:grpSp>
          <p:nvGrpSpPr>
            <p:cNvPr id="25" name="Groupe 24">
              <a:extLst>
                <a:ext uri="{FF2B5EF4-FFF2-40B4-BE49-F238E27FC236}">
                  <a16:creationId xmlns:a16="http://schemas.microsoft.com/office/drawing/2014/main" id="{4081B4D4-29F6-CDD3-ACC7-84733441B20D}"/>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81B67BA7-88A6-741A-6192-B1336356378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FD770B57-5544-D538-E82E-3A2D8832F0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56EBACAB-757D-166D-EF00-56F1C40560C6}"/>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4C3BFA6D-CD63-6DF0-C440-EFDE4EFE8432}"/>
              </a:ext>
            </a:extLst>
          </p:cNvPr>
          <p:cNvSpPr/>
          <p:nvPr/>
        </p:nvSpPr>
        <p:spPr>
          <a:xfrm>
            <a:off x="370704" y="370702"/>
            <a:ext cx="8781922" cy="6116594"/>
          </a:xfrm>
          <a:prstGeom prst="rect">
            <a:avLst/>
          </a:prstGeom>
        </p:spPr>
        <p:txBody>
          <a:bodyPr wrap="square" lIns="180000" tIns="720000" rIns="180000" bIns="720000" anchor="ctr" anchorCtr="0">
            <a:noAutofit/>
          </a:bodyPr>
          <a:lstStyle/>
          <a:p>
            <a:pPr algn="ctr"/>
            <a:endParaRPr lang="en-US" sz="40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pPr algn="ct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Le budget annexe</a:t>
            </a:r>
          </a:p>
          <a:p>
            <a:pPr algn="ct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 de la zone d’activité</a:t>
            </a:r>
          </a:p>
          <a:p>
            <a:pPr algn="ct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de Ranspach-le-Bas</a:t>
            </a:r>
            <a:endParaRPr lang="en-US" sz="4000" b="1" spc="300" dirty="0">
              <a:solidFill>
                <a:schemeClr val="bg1"/>
              </a:solidFill>
              <a:effectLst>
                <a:outerShdw blurRad="50800" dist="38100" algn="l" rotWithShape="0">
                  <a:prstClr val="black">
                    <a:alpha val="40000"/>
                  </a:prstClr>
                </a:outerShdw>
              </a:effectLst>
              <a:latin typeface="Bebas" pitchFamily="2" charset="0"/>
            </a:endParaRPr>
          </a:p>
          <a:p>
            <a:endParaRPr lang="en-US" sz="6000" b="1" spc="300" dirty="0">
              <a:solidFill>
                <a:schemeClr val="bg1"/>
              </a:solidFill>
              <a:effectLst>
                <a:outerShdw blurRad="50800" dist="38100" algn="l" rotWithShape="0">
                  <a:prstClr val="black">
                    <a:alpha val="40000"/>
                  </a:prstClr>
                </a:outerShdw>
              </a:effectLst>
              <a:latin typeface="Bebas" pitchFamily="2" charset="0"/>
            </a:endParaRPr>
          </a:p>
        </p:txBody>
      </p:sp>
    </p:spTree>
    <p:extLst>
      <p:ext uri="{BB962C8B-B14F-4D97-AF65-F5344CB8AC3E}">
        <p14:creationId xmlns:p14="http://schemas.microsoft.com/office/powerpoint/2010/main" val="12230537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BD3D3-E3C3-F539-57C0-9090AB0FDC86}"/>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F657AA07-9C1E-247E-1237-3C128122F059}"/>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Graphique 12">
            <a:extLst>
              <a:ext uri="{FF2B5EF4-FFF2-40B4-BE49-F238E27FC236}">
                <a16:creationId xmlns:a16="http://schemas.microsoft.com/office/drawing/2014/main" id="{B34965E9-AF48-51D5-8E41-AD3C40723E0D}"/>
              </a:ext>
            </a:extLst>
          </p:cNvPr>
          <p:cNvSpPr/>
          <p:nvPr/>
        </p:nvSpPr>
        <p:spPr>
          <a:xfrm>
            <a:off x="7586804" y="386592"/>
            <a:ext cx="4238898" cy="926160"/>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Le budget annexe de la zone d’activité </a:t>
            </a:r>
          </a:p>
          <a:p>
            <a:pPr>
              <a:lnSpc>
                <a:spcPts val="2160"/>
              </a:lnSpc>
            </a:pPr>
            <a:r>
              <a:rPr lang="fr-FR" dirty="0">
                <a:solidFill>
                  <a:srgbClr val="FFFFFF"/>
                </a:solidFill>
                <a:latin typeface="Bebas" pitchFamily="2" charset="0"/>
              </a:rPr>
              <a:t>        de Ranspach-le-Bas</a:t>
            </a:r>
            <a:br>
              <a:rPr lang="fr-FR" dirty="0">
                <a:solidFill>
                  <a:srgbClr val="FFFFFF"/>
                </a:solidFill>
                <a:latin typeface="Bebas" pitchFamily="2" charset="0"/>
              </a:rPr>
            </a:br>
            <a:r>
              <a:rPr lang="fr-FR" dirty="0">
                <a:solidFill>
                  <a:srgbClr val="FFFFFF"/>
                </a:solidFill>
                <a:latin typeface="Bebas" pitchFamily="2" charset="0"/>
              </a:rPr>
              <a:t>   </a:t>
            </a:r>
          </a:p>
        </p:txBody>
      </p:sp>
      <p:pic>
        <p:nvPicPr>
          <p:cNvPr id="4" name="Image 3">
            <a:extLst>
              <a:ext uri="{FF2B5EF4-FFF2-40B4-BE49-F238E27FC236}">
                <a16:creationId xmlns:a16="http://schemas.microsoft.com/office/drawing/2014/main" id="{3C2191EA-13B2-EAED-F8F7-FCDE5984D4A1}"/>
              </a:ext>
            </a:extLst>
          </p:cNvPr>
          <p:cNvPicPr>
            <a:picLocks noChangeAspect="1"/>
          </p:cNvPicPr>
          <p:nvPr/>
        </p:nvPicPr>
        <p:blipFill>
          <a:blip r:embed="rId3"/>
          <a:stretch>
            <a:fillRect/>
          </a:stretch>
        </p:blipFill>
        <p:spPr>
          <a:xfrm>
            <a:off x="553202" y="985070"/>
            <a:ext cx="6479256" cy="4887860"/>
          </a:xfrm>
          <a:prstGeom prst="rect">
            <a:avLst/>
          </a:prstGeom>
        </p:spPr>
      </p:pic>
      <p:sp>
        <p:nvSpPr>
          <p:cNvPr id="5" name="ZoneTexte 4">
            <a:extLst>
              <a:ext uri="{FF2B5EF4-FFF2-40B4-BE49-F238E27FC236}">
                <a16:creationId xmlns:a16="http://schemas.microsoft.com/office/drawing/2014/main" id="{7FDC882D-2B35-2B7D-6EEE-F75D722E8A12}"/>
              </a:ext>
            </a:extLst>
          </p:cNvPr>
          <p:cNvSpPr txBox="1"/>
          <p:nvPr/>
        </p:nvSpPr>
        <p:spPr>
          <a:xfrm>
            <a:off x="7187035" y="2664075"/>
            <a:ext cx="4451763" cy="1384995"/>
          </a:xfrm>
          <a:prstGeom prst="rect">
            <a:avLst/>
          </a:prstGeom>
          <a:noFill/>
        </p:spPr>
        <p:txBody>
          <a:bodyPr wrap="square">
            <a:spAutoFit/>
          </a:bodyPr>
          <a:lstStyle/>
          <a:p>
            <a:pPr algn="just"/>
            <a:r>
              <a:rPr lang="fr-FR" sz="1400" dirty="0">
                <a:latin typeface="Montserrat Light" panose="00000400000000000000" pitchFamily="50" charset="0"/>
              </a:rPr>
              <a:t>Le résultat 2024 s’élève à – 56 795,83€.</a:t>
            </a:r>
          </a:p>
          <a:p>
            <a:endParaRPr lang="fr-FR" sz="1400" dirty="0">
              <a:latin typeface="Montserrat Light" panose="00000400000000000000" pitchFamily="50" charset="0"/>
            </a:endParaRPr>
          </a:p>
          <a:p>
            <a:r>
              <a:rPr lang="fr-FR" sz="1400" dirty="0">
                <a:latin typeface="Montserrat Light" panose="00000400000000000000" pitchFamily="50" charset="0"/>
              </a:rPr>
              <a:t>Le budget 2025 est présenté à l’équilibre :</a:t>
            </a:r>
          </a:p>
          <a:p>
            <a:endParaRPr lang="fr-FR" sz="1400" dirty="0">
              <a:latin typeface="Montserrat Light" panose="00000400000000000000" pitchFamily="50" charset="0"/>
            </a:endParaRPr>
          </a:p>
          <a:p>
            <a:pPr marL="285750" indent="-285750">
              <a:buFont typeface="Arial" panose="020B0604020202020204" pitchFamily="34" charset="0"/>
              <a:buChar char="•"/>
            </a:pPr>
            <a:r>
              <a:rPr lang="fr-FR" sz="1400" dirty="0">
                <a:latin typeface="Montserrat Light" panose="00000400000000000000" pitchFamily="50" charset="0"/>
              </a:rPr>
              <a:t> 90 546,14 € en section de fonctionnement </a:t>
            </a:r>
          </a:p>
          <a:p>
            <a:pPr marL="285750" indent="-285750">
              <a:buFont typeface="Arial" panose="020B0604020202020204" pitchFamily="34" charset="0"/>
              <a:buChar char="•"/>
            </a:pPr>
            <a:r>
              <a:rPr lang="fr-FR" sz="1400" dirty="0">
                <a:latin typeface="Montserrat Light" panose="00000400000000000000" pitchFamily="50" charset="0"/>
              </a:rPr>
              <a:t> 147 291,66 € en section d’investissement </a:t>
            </a:r>
          </a:p>
        </p:txBody>
      </p:sp>
    </p:spTree>
    <p:extLst>
      <p:ext uri="{BB962C8B-B14F-4D97-AF65-F5344CB8AC3E}">
        <p14:creationId xmlns:p14="http://schemas.microsoft.com/office/powerpoint/2010/main" val="364861264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6C459-370A-C1F1-8C78-C9E36AA77086}"/>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9B042EAD-5232-DDE4-8A7B-D1BAFBA81FFE}"/>
              </a:ext>
            </a:extLst>
          </p:cNvPr>
          <p:cNvSpPr/>
          <p:nvPr/>
        </p:nvSpPr>
        <p:spPr bwMode="auto">
          <a:xfrm>
            <a:off x="838200" y="1095374"/>
            <a:ext cx="10440000" cy="4680000"/>
          </a:xfrm>
          <a:prstGeom prst="rect">
            <a:avLst/>
          </a:prstGeom>
          <a:solidFill>
            <a:srgbClr val="D7D800"/>
          </a:solidFill>
          <a:ln>
            <a:noFill/>
          </a:ln>
        </p:spPr>
        <p:txBody>
          <a:bodyPr vert="horz" wrap="square" lIns="91440" tIns="45720" rIns="91440" bIns="45720" numCol="1" rtlCol="0" anchor="ctr" anchorCtr="0" compatLnSpc="1">
            <a:prstTxWarp prst="textArchDown">
              <a:avLst/>
            </a:prstTxWarp>
          </a:bodyPr>
          <a:lstStyle/>
          <a:p>
            <a:pPr algn="ctr"/>
            <a:endParaRPr lang="fr-FR"/>
          </a:p>
        </p:txBody>
      </p:sp>
      <p:grpSp>
        <p:nvGrpSpPr>
          <p:cNvPr id="28" name="Groupe 27">
            <a:extLst>
              <a:ext uri="{FF2B5EF4-FFF2-40B4-BE49-F238E27FC236}">
                <a16:creationId xmlns:a16="http://schemas.microsoft.com/office/drawing/2014/main" id="{7594E283-5F50-B8C5-FA66-97E513E6AD78}"/>
              </a:ext>
            </a:extLst>
          </p:cNvPr>
          <p:cNvGrpSpPr/>
          <p:nvPr/>
        </p:nvGrpSpPr>
        <p:grpSpPr>
          <a:xfrm>
            <a:off x="7497692" y="1095374"/>
            <a:ext cx="3780508" cy="6116594"/>
            <a:chOff x="8040788" y="370702"/>
            <a:chExt cx="3780508" cy="6116594"/>
          </a:xfrm>
        </p:grpSpPr>
        <p:grpSp>
          <p:nvGrpSpPr>
            <p:cNvPr id="25" name="Groupe 24">
              <a:extLst>
                <a:ext uri="{FF2B5EF4-FFF2-40B4-BE49-F238E27FC236}">
                  <a16:creationId xmlns:a16="http://schemas.microsoft.com/office/drawing/2014/main" id="{5DE8BCCB-7006-7F1B-2EEC-C77007E9A5A6}"/>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C405E2DF-7E26-6E76-D3E4-1171FE79771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4AE385F4-6255-7F19-DBB7-6087612C39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F11DF516-00F2-63BE-A0A1-D4F2D6EED776}"/>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B5AED742-637B-F963-4492-FBB1334B364A}"/>
              </a:ext>
            </a:extLst>
          </p:cNvPr>
          <p:cNvSpPr/>
          <p:nvPr/>
        </p:nvSpPr>
        <p:spPr>
          <a:xfrm>
            <a:off x="370704" y="370702"/>
            <a:ext cx="8781922" cy="6116594"/>
          </a:xfrm>
          <a:prstGeom prst="rect">
            <a:avLst/>
          </a:prstGeom>
        </p:spPr>
        <p:txBody>
          <a:bodyPr wrap="square" lIns="180000" tIns="720000" rIns="180000" bIns="720000" anchor="ctr" anchorCtr="0">
            <a:noAutofit/>
          </a:bodyPr>
          <a:lstStyle/>
          <a:p>
            <a:pPr algn="ctr"/>
            <a:endParaRPr lang="en-US" sz="40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pPr algn="ct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Le budget annexe</a:t>
            </a:r>
          </a:p>
          <a:p>
            <a:pPr algn="ct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de la zone d’activité d’Attenschwiller</a:t>
            </a: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ndParaRPr>
          </a:p>
          <a:p>
            <a:endParaRPr lang="en-US" sz="6000" b="1" spc="300" dirty="0">
              <a:solidFill>
                <a:schemeClr val="bg1"/>
              </a:solidFill>
              <a:effectLst>
                <a:outerShdw blurRad="50800" dist="38100" algn="l" rotWithShape="0">
                  <a:prstClr val="black">
                    <a:alpha val="40000"/>
                  </a:prstClr>
                </a:outerShdw>
              </a:effectLst>
              <a:latin typeface="Bebas" pitchFamily="2" charset="0"/>
            </a:endParaRPr>
          </a:p>
        </p:txBody>
      </p:sp>
    </p:spTree>
    <p:extLst>
      <p:ext uri="{BB962C8B-B14F-4D97-AF65-F5344CB8AC3E}">
        <p14:creationId xmlns:p14="http://schemas.microsoft.com/office/powerpoint/2010/main" val="5959071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412BD-CD5B-76DA-1AE5-AA775DA65B62}"/>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6183D388-C47A-BD17-5B38-454A14B69B9A}"/>
              </a:ext>
            </a:extLst>
          </p:cNvPr>
          <p:cNvSpPr/>
          <p:nvPr/>
        </p:nvSpPr>
        <p:spPr>
          <a:xfrm>
            <a:off x="9136251" y="386592"/>
            <a:ext cx="2689450" cy="605299"/>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err="1">
                <a:solidFill>
                  <a:srgbClr val="FFFFFF"/>
                </a:solidFill>
                <a:latin typeface="Bebas" pitchFamily="2" charset="0"/>
              </a:rPr>
              <a:t>Bdget</a:t>
            </a:r>
            <a:r>
              <a:rPr lang="fr-FR" dirty="0">
                <a:solidFill>
                  <a:srgbClr val="FFFFFF"/>
                </a:solidFill>
                <a:latin typeface="Bebas" pitchFamily="2" charset="0"/>
              </a:rPr>
              <a:t> principal</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A43E7C58-EFCF-8146-A1D8-386C43D83B8C}"/>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Graphique 12">
            <a:extLst>
              <a:ext uri="{FF2B5EF4-FFF2-40B4-BE49-F238E27FC236}">
                <a16:creationId xmlns:a16="http://schemas.microsoft.com/office/drawing/2014/main" id="{10068572-CDA9-07AF-BBE8-57D305A30E41}"/>
              </a:ext>
            </a:extLst>
          </p:cNvPr>
          <p:cNvSpPr/>
          <p:nvPr/>
        </p:nvSpPr>
        <p:spPr>
          <a:xfrm>
            <a:off x="7840301" y="386592"/>
            <a:ext cx="3985401" cy="88089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Le budget annexe de la zone</a:t>
            </a:r>
          </a:p>
          <a:p>
            <a:pPr>
              <a:lnSpc>
                <a:spcPts val="2160"/>
              </a:lnSpc>
            </a:pPr>
            <a:r>
              <a:rPr lang="fr-FR" dirty="0">
                <a:solidFill>
                  <a:srgbClr val="FFFFFF"/>
                </a:solidFill>
                <a:latin typeface="Bebas" pitchFamily="2" charset="0"/>
              </a:rPr>
              <a:t>    d’activité d’Attenschwiller</a:t>
            </a:r>
            <a:br>
              <a:rPr lang="fr-FR" dirty="0">
                <a:solidFill>
                  <a:srgbClr val="FFFFFF"/>
                </a:solidFill>
                <a:latin typeface="Bebas" pitchFamily="2" charset="0"/>
              </a:rPr>
            </a:br>
            <a:r>
              <a:rPr lang="fr-FR" dirty="0">
                <a:solidFill>
                  <a:srgbClr val="FFFFFF"/>
                </a:solidFill>
                <a:latin typeface="Bebas" pitchFamily="2" charset="0"/>
              </a:rPr>
              <a:t>   </a:t>
            </a:r>
          </a:p>
        </p:txBody>
      </p:sp>
      <p:pic>
        <p:nvPicPr>
          <p:cNvPr id="4" name="Image 3">
            <a:extLst>
              <a:ext uri="{FF2B5EF4-FFF2-40B4-BE49-F238E27FC236}">
                <a16:creationId xmlns:a16="http://schemas.microsoft.com/office/drawing/2014/main" id="{5AB9A94D-A701-4E87-4248-851822F9E617}"/>
              </a:ext>
            </a:extLst>
          </p:cNvPr>
          <p:cNvPicPr>
            <a:picLocks noChangeAspect="1"/>
          </p:cNvPicPr>
          <p:nvPr/>
        </p:nvPicPr>
        <p:blipFill>
          <a:blip r:embed="rId3"/>
          <a:stretch>
            <a:fillRect/>
          </a:stretch>
        </p:blipFill>
        <p:spPr>
          <a:xfrm>
            <a:off x="876551" y="928186"/>
            <a:ext cx="5000625" cy="4905375"/>
          </a:xfrm>
          <a:prstGeom prst="rect">
            <a:avLst/>
          </a:prstGeom>
        </p:spPr>
      </p:pic>
      <p:sp>
        <p:nvSpPr>
          <p:cNvPr id="5" name="ZoneTexte 4">
            <a:extLst>
              <a:ext uri="{FF2B5EF4-FFF2-40B4-BE49-F238E27FC236}">
                <a16:creationId xmlns:a16="http://schemas.microsoft.com/office/drawing/2014/main" id="{BEFC4F09-F6D6-F15D-F20A-22FD3008BEE5}"/>
              </a:ext>
            </a:extLst>
          </p:cNvPr>
          <p:cNvSpPr txBox="1"/>
          <p:nvPr/>
        </p:nvSpPr>
        <p:spPr>
          <a:xfrm>
            <a:off x="6096000" y="2734542"/>
            <a:ext cx="5388221" cy="1323439"/>
          </a:xfrm>
          <a:prstGeom prst="rect">
            <a:avLst/>
          </a:prstGeom>
          <a:noFill/>
        </p:spPr>
        <p:txBody>
          <a:bodyPr wrap="square">
            <a:spAutoFit/>
          </a:bodyPr>
          <a:lstStyle/>
          <a:p>
            <a:r>
              <a:rPr lang="fr-FR" sz="1600" dirty="0">
                <a:latin typeface="Montserrat Light" panose="00000400000000000000" pitchFamily="50" charset="0"/>
              </a:rPr>
              <a:t>Le résultat 2024 s’élève à 335 297,86 €.</a:t>
            </a:r>
          </a:p>
          <a:p>
            <a:endParaRPr lang="fr-FR" sz="1600" dirty="0">
              <a:latin typeface="Montserrat Light" panose="00000400000000000000" pitchFamily="50" charset="0"/>
            </a:endParaRPr>
          </a:p>
          <a:p>
            <a:r>
              <a:rPr lang="fr-FR" sz="1600" dirty="0">
                <a:latin typeface="Montserrat Light" panose="00000400000000000000" pitchFamily="50" charset="0"/>
              </a:rPr>
              <a:t>Le budget ayant généré sa dernière vente, celui-ci sera dissous, le résultat sera intégré au budget principal  </a:t>
            </a:r>
          </a:p>
        </p:txBody>
      </p:sp>
    </p:spTree>
    <p:extLst>
      <p:ext uri="{BB962C8B-B14F-4D97-AF65-F5344CB8AC3E}">
        <p14:creationId xmlns:p14="http://schemas.microsoft.com/office/powerpoint/2010/main" val="22418515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47140-C6C0-EC1E-0929-F3B809F4DAF0}"/>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CE476D95-06DA-DB86-86ED-A2DB232998DA}"/>
              </a:ext>
            </a:extLst>
          </p:cNvPr>
          <p:cNvSpPr/>
          <p:nvPr/>
        </p:nvSpPr>
        <p:spPr bwMode="auto">
          <a:xfrm>
            <a:off x="370704" y="370702"/>
            <a:ext cx="11450592" cy="6116594"/>
          </a:xfrm>
          <a:prstGeom prst="rect">
            <a:avLst/>
          </a:prstGeom>
          <a:solidFill>
            <a:srgbClr val="A7DF81"/>
          </a:solidFill>
          <a:ln>
            <a:noFill/>
          </a:ln>
        </p:spPr>
        <p:txBody>
          <a:bodyPr vert="horz" wrap="square" lIns="91440" tIns="45720" rIns="91440" bIns="45720" numCol="1" rtlCol="0" anchor="ctr" anchorCtr="0" compatLnSpc="1">
            <a:prstTxWarp prst="textArchDow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Calibri" panose="020F0502020204030204"/>
              <a:ea typeface="+mn-ea"/>
              <a:cs typeface="+mn-cs"/>
            </a:endParaRPr>
          </a:p>
        </p:txBody>
      </p:sp>
      <p:grpSp>
        <p:nvGrpSpPr>
          <p:cNvPr id="28" name="Groupe 27">
            <a:extLst>
              <a:ext uri="{FF2B5EF4-FFF2-40B4-BE49-F238E27FC236}">
                <a16:creationId xmlns:a16="http://schemas.microsoft.com/office/drawing/2014/main" id="{A4416AE6-83E7-6969-3DB5-A3F6A1FE8BBB}"/>
              </a:ext>
            </a:extLst>
          </p:cNvPr>
          <p:cNvGrpSpPr/>
          <p:nvPr/>
        </p:nvGrpSpPr>
        <p:grpSpPr>
          <a:xfrm>
            <a:off x="8040788" y="370702"/>
            <a:ext cx="3780508" cy="6116594"/>
            <a:chOff x="8040788" y="370702"/>
            <a:chExt cx="3780508" cy="6116594"/>
          </a:xfrm>
        </p:grpSpPr>
        <p:grpSp>
          <p:nvGrpSpPr>
            <p:cNvPr id="25" name="Groupe 24">
              <a:extLst>
                <a:ext uri="{FF2B5EF4-FFF2-40B4-BE49-F238E27FC236}">
                  <a16:creationId xmlns:a16="http://schemas.microsoft.com/office/drawing/2014/main" id="{7B6C1B52-3837-5388-56C8-AE4D147E8685}"/>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0CE6F78A-627F-7342-D6D0-CB1A98A0DB1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3FF383B7-0E79-92F9-0849-790E168DD0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28DD7D8D-DCB1-2714-8C8F-8561FA1ACAB0}"/>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93A675E9-8A10-376E-FB0B-6CD9444EF80E}"/>
              </a:ext>
            </a:extLst>
          </p:cNvPr>
          <p:cNvSpPr/>
          <p:nvPr/>
        </p:nvSpPr>
        <p:spPr>
          <a:xfrm>
            <a:off x="370703" y="370702"/>
            <a:ext cx="11591911" cy="6116594"/>
          </a:xfrm>
          <a:prstGeom prst="rect">
            <a:avLst/>
          </a:prstGeom>
        </p:spPr>
        <p:txBody>
          <a:bodyPr wrap="square" lIns="720000" tIns="720000" rIns="720000" bIns="720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Le rapport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des </a:t>
            </a:r>
            <a:r>
              <a:rPr lang="en-US" sz="4400" b="1" spc="300" dirty="0" err="1">
                <a:solidFill>
                  <a:srgbClr val="FFFFFF"/>
                </a:solidFill>
                <a:effectLst>
                  <a:outerShdw blurRad="50800" dist="38100" algn="l" rotWithShape="0">
                    <a:prstClr val="black">
                      <a:alpha val="40000"/>
                    </a:prstClr>
                  </a:outerShdw>
                </a:effectLst>
                <a:latin typeface="Montserrat Light" panose="00000400000000000000" pitchFamily="50" charset="0"/>
              </a:rPr>
              <a:t>Ressources</a:t>
            </a:r>
            <a:r>
              <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 </a:t>
            </a:r>
            <a:r>
              <a:rPr lang="en-US" sz="4400" b="1" spc="300" dirty="0" err="1">
                <a:solidFill>
                  <a:srgbClr val="FFFFFF"/>
                </a:solidFill>
                <a:effectLst>
                  <a:outerShdw blurRad="50800" dist="38100" algn="l" rotWithShape="0">
                    <a:prstClr val="black">
                      <a:alpha val="40000"/>
                    </a:prstClr>
                  </a:outerShdw>
                </a:effectLst>
                <a:latin typeface="Montserrat Light" panose="00000400000000000000" pitchFamily="50" charset="0"/>
              </a:rPr>
              <a:t>Humaines</a:t>
            </a:r>
            <a:endParaRPr kumimoji="0" lang="en-US" sz="44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Beba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Bebas" pitchFamily="2" charset="0"/>
              <a:ea typeface="+mn-ea"/>
              <a:cs typeface="+mn-cs"/>
            </a:endParaRPr>
          </a:p>
        </p:txBody>
      </p:sp>
    </p:spTree>
    <p:extLst>
      <p:ext uri="{BB962C8B-B14F-4D97-AF65-F5344CB8AC3E}">
        <p14:creationId xmlns:p14="http://schemas.microsoft.com/office/powerpoint/2010/main" val="13561812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74D19-3E50-148E-9302-DFB25F4BD01C}"/>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E92B0604-A3B4-5035-28D1-E997905D9EF9}"/>
              </a:ext>
            </a:extLst>
          </p:cNvPr>
          <p:cNvSpPr/>
          <p:nvPr/>
        </p:nvSpPr>
        <p:spPr bwMode="auto">
          <a:xfrm>
            <a:off x="646929" y="1237477"/>
            <a:ext cx="10440000" cy="4680000"/>
          </a:xfrm>
          <a:prstGeom prst="rect">
            <a:avLst/>
          </a:prstGeom>
          <a:solidFill>
            <a:srgbClr val="A7DF81"/>
          </a:solidFill>
          <a:ln>
            <a:noFill/>
          </a:ln>
        </p:spPr>
        <p:txBody>
          <a:bodyPr vert="horz" wrap="square" lIns="91440" tIns="45720" rIns="91440" bIns="45720" numCol="1" rtlCol="0" anchor="ctr" anchorCtr="0" compatLnSpc="1">
            <a:prstTxWarp prst="textArchDow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Calibri" panose="020F0502020204030204"/>
              <a:ea typeface="+mn-ea"/>
              <a:cs typeface="+mn-cs"/>
            </a:endParaRPr>
          </a:p>
        </p:txBody>
      </p:sp>
      <p:grpSp>
        <p:nvGrpSpPr>
          <p:cNvPr id="28" name="Groupe 27">
            <a:extLst>
              <a:ext uri="{FF2B5EF4-FFF2-40B4-BE49-F238E27FC236}">
                <a16:creationId xmlns:a16="http://schemas.microsoft.com/office/drawing/2014/main" id="{FEFBE70C-4E02-E036-8919-F7DA194C2975}"/>
              </a:ext>
            </a:extLst>
          </p:cNvPr>
          <p:cNvGrpSpPr/>
          <p:nvPr/>
        </p:nvGrpSpPr>
        <p:grpSpPr>
          <a:xfrm>
            <a:off x="7306421" y="1237477"/>
            <a:ext cx="3780508" cy="6116594"/>
            <a:chOff x="8040788" y="370702"/>
            <a:chExt cx="3780508" cy="6116594"/>
          </a:xfrm>
        </p:grpSpPr>
        <p:grpSp>
          <p:nvGrpSpPr>
            <p:cNvPr id="25" name="Groupe 24">
              <a:extLst>
                <a:ext uri="{FF2B5EF4-FFF2-40B4-BE49-F238E27FC236}">
                  <a16:creationId xmlns:a16="http://schemas.microsoft.com/office/drawing/2014/main" id="{1032A719-007F-F33B-0531-61FD93A4F6DE}"/>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EEDDEC60-7237-0BC7-D5BA-6E0F3A68F1E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B5CF2B78-86BE-5FA9-D202-44119B914C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5189C161-2DB2-1725-E937-90B9A7EF66AB}"/>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4A81F2DB-D53D-A404-4457-DB2E4D75EF25}"/>
              </a:ext>
            </a:extLst>
          </p:cNvPr>
          <p:cNvSpPr/>
          <p:nvPr/>
        </p:nvSpPr>
        <p:spPr>
          <a:xfrm>
            <a:off x="-862399" y="1169123"/>
            <a:ext cx="12811897" cy="4680000"/>
          </a:xfrm>
          <a:prstGeom prst="rect">
            <a:avLst/>
          </a:prstGeom>
        </p:spPr>
        <p:txBody>
          <a:bodyPr wrap="square" lIns="720000" tIns="720000" rIns="720000" bIns="720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Evolution de la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spc="300" dirty="0" err="1">
                <a:solidFill>
                  <a:srgbClr val="FFFFFF"/>
                </a:solidFill>
                <a:effectLst>
                  <a:outerShdw blurRad="50800" dist="38100" algn="l" rotWithShape="0">
                    <a:prstClr val="black">
                      <a:alpha val="40000"/>
                    </a:prstClr>
                  </a:outerShdw>
                </a:effectLst>
                <a:latin typeface="Montserrat Light" panose="00000400000000000000" pitchFamily="50" charset="0"/>
              </a:rPr>
              <a:t>Fonction</a:t>
            </a:r>
            <a:r>
              <a:rPr lang="en-US" sz="40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 </a:t>
            </a:r>
            <a:r>
              <a:rPr lang="en-US" sz="4000" b="1" spc="300" dirty="0" err="1">
                <a:solidFill>
                  <a:srgbClr val="FFFFFF"/>
                </a:solidFill>
                <a:effectLst>
                  <a:outerShdw blurRad="50800" dist="38100" algn="l" rotWithShape="0">
                    <a:prstClr val="black">
                      <a:alpha val="40000"/>
                    </a:prstClr>
                  </a:outerShdw>
                </a:effectLst>
                <a:latin typeface="Montserrat Light" panose="00000400000000000000" pitchFamily="50" charset="0"/>
              </a:rPr>
              <a:t>Publique</a:t>
            </a:r>
            <a:r>
              <a:rPr lang="en-US" sz="40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 </a:t>
            </a:r>
            <a:r>
              <a:rPr lang="en-US" sz="4000" b="1" spc="300" dirty="0" err="1">
                <a:solidFill>
                  <a:srgbClr val="FFFFFF"/>
                </a:solidFill>
                <a:effectLst>
                  <a:outerShdw blurRad="50800" dist="38100" algn="l" rotWithShape="0">
                    <a:prstClr val="black">
                      <a:alpha val="40000"/>
                    </a:prstClr>
                  </a:outerShdw>
                </a:effectLst>
                <a:latin typeface="Montserrat Light" panose="00000400000000000000" pitchFamily="50" charset="0"/>
              </a:rPr>
              <a:t>Territoriale</a:t>
            </a: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Bebas" pitchFamily="2" charset="0"/>
              <a:ea typeface="+mn-ea"/>
              <a:cs typeface="+mn-cs"/>
            </a:endParaRPr>
          </a:p>
        </p:txBody>
      </p:sp>
    </p:spTree>
    <p:extLst>
      <p:ext uri="{BB962C8B-B14F-4D97-AF65-F5344CB8AC3E}">
        <p14:creationId xmlns:p14="http://schemas.microsoft.com/office/powerpoint/2010/main" val="38993533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4" name="Graphique 22">
            <a:extLst>
              <a:ext uri="{FF2B5EF4-FFF2-40B4-BE49-F238E27FC236}">
                <a16:creationId xmlns:a16="http://schemas.microsoft.com/office/drawing/2014/main" id="{B1A8FAF4-CA2F-485A-BD42-E37F1F6B6697}"/>
              </a:ext>
            </a:extLst>
          </p:cNvPr>
          <p:cNvSpPr/>
          <p:nvPr/>
        </p:nvSpPr>
        <p:spPr>
          <a:xfrm>
            <a:off x="8172451" y="376950"/>
            <a:ext cx="3641596" cy="813676"/>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A7DF81"/>
          </a:solidFill>
          <a:ln w="15716" cap="flat">
            <a:noFill/>
            <a:prstDash val="solid"/>
            <a:miter/>
          </a:ln>
        </p:spPr>
        <p:txBody>
          <a:bodyPr lIns="468000" tIns="36000" rIns="36000" bIns="360000" rtlCol="0" anchor="t" anchorCtr="0"/>
          <a:lstStyle/>
          <a:p>
            <a:r>
              <a:rPr lang="fr-FR" dirty="0">
                <a:solidFill>
                  <a:schemeClr val="bg1"/>
                </a:solidFill>
                <a:latin typeface="Bebas"/>
              </a:rPr>
              <a:t>Evolution de la Fonction  </a:t>
            </a:r>
          </a:p>
          <a:p>
            <a:r>
              <a:rPr lang="fr-FR" dirty="0">
                <a:solidFill>
                  <a:schemeClr val="bg1"/>
                </a:solidFill>
                <a:latin typeface="Bebas"/>
              </a:rPr>
              <a:t>     Publique Territoriale</a:t>
            </a:r>
          </a:p>
        </p:txBody>
      </p:sp>
      <p:sp>
        <p:nvSpPr>
          <p:cNvPr id="2" name="ZoneTexte 1">
            <a:extLst>
              <a:ext uri="{FF2B5EF4-FFF2-40B4-BE49-F238E27FC236}">
                <a16:creationId xmlns:a16="http://schemas.microsoft.com/office/drawing/2014/main" id="{31D1268B-8170-7500-0734-2A233E9DD278}"/>
              </a:ext>
            </a:extLst>
          </p:cNvPr>
          <p:cNvSpPr txBox="1"/>
          <p:nvPr/>
        </p:nvSpPr>
        <p:spPr>
          <a:xfrm>
            <a:off x="1736717" y="2238009"/>
            <a:ext cx="9249145" cy="369332"/>
          </a:xfrm>
          <a:prstGeom prst="rect">
            <a:avLst/>
          </a:prstGeom>
          <a:noFill/>
        </p:spPr>
        <p:txBody>
          <a:bodyPr wrap="square" lIns="91440" tIns="45720" rIns="91440" bIns="45720" anchor="t">
            <a:spAutoFit/>
          </a:bodyPr>
          <a:lstStyle/>
          <a:p>
            <a:pPr marL="123825" marR="79375">
              <a:spcBef>
                <a:spcPts val="1085"/>
              </a:spcBef>
            </a:pPr>
            <a:endParaRPr lang="fr-FR" dirty="0">
              <a:solidFill>
                <a:srgbClr val="231F20"/>
              </a:solidFill>
              <a:latin typeface="Montserrat Light"/>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577978" y="1430125"/>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8000" indent="0">
              <a:spcBef>
                <a:spcPts val="0"/>
              </a:spcBef>
              <a:buNone/>
            </a:pPr>
            <a:r>
              <a:rPr lang="fr-FR" sz="1600" dirty="0">
                <a:latin typeface="Montserrat Light" panose="00000400000000000000" pitchFamily="50" charset="0"/>
              </a:rPr>
              <a:t>Cette évolution sera marquée en 2025 par :</a:t>
            </a:r>
          </a:p>
          <a:p>
            <a:pPr marL="288000" indent="0">
              <a:spcBef>
                <a:spcPts val="0"/>
              </a:spcBef>
              <a:buNone/>
            </a:pPr>
            <a:endParaRPr lang="fr-FR" sz="1600" dirty="0">
              <a:latin typeface="Montserrat Light" panose="00000400000000000000" pitchFamily="50" charset="0"/>
            </a:endParaRPr>
          </a:p>
          <a:p>
            <a:pPr marL="648000" indent="-360000" algn="just">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La mise en œuvre de mesures programmées : </a:t>
            </a:r>
          </a:p>
          <a:p>
            <a:pPr marL="985838" indent="-342900" algn="just" defTabSz="985838">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L’impact des mesures spécifiques actées dans le cadre du projet de Loi de Finances 2025 : hausse du taux de cotisation URSSAF, hausse du taux de cotisation de la caisse de retraite CNRACL,</a:t>
            </a:r>
          </a:p>
          <a:p>
            <a:pPr marL="985838" indent="-342900" algn="just" defTabSz="985838">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La hausse du taux de cotisation de l’assurance statutaire. </a:t>
            </a:r>
          </a:p>
          <a:p>
            <a:pPr marL="985838" indent="-342900" algn="just" defTabSz="985838">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La revalorisation de l’indemnité compensatrice de hausse de la CSG.</a:t>
            </a:r>
          </a:p>
          <a:p>
            <a:pPr marL="985838" indent="-342900" algn="just" defTabSz="985838">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La poursuite de la mise en œuvre de la politique indemnitaire des agents permanents et notamment la refonte du CIA.</a:t>
            </a:r>
          </a:p>
          <a:p>
            <a:pPr marL="985838" indent="-342900" algn="just" defTabSz="985838">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La revalorisation des participations employeur accordées aux agents souscripteurs du contrat groupe prévoyance, conformément aux Lignes Directrices de Gestion adoptées par SLA.</a:t>
            </a:r>
          </a:p>
        </p:txBody>
      </p:sp>
    </p:spTree>
    <p:extLst>
      <p:ext uri="{BB962C8B-B14F-4D97-AF65-F5344CB8AC3E}">
        <p14:creationId xmlns:p14="http://schemas.microsoft.com/office/powerpoint/2010/main" val="31098207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400">
              <a:latin typeface="Montserrat Light" panose="00000400000000000000" pitchFamily="50" charset="0"/>
              <a:ea typeface="Helvetica Neue" panose="02000503000000020004" pitchFamily="2" charset="0"/>
              <a:cs typeface="Helvetica Neue" panose="02000503000000020004" pitchFamily="2" charset="0"/>
            </a:endParaRPr>
          </a:p>
          <a:p>
            <a:pPr algn="just">
              <a:lnSpc>
                <a:spcPct val="150000"/>
              </a:lnSpc>
            </a:pPr>
            <a:endParaRPr lang="fr-FR" sz="1400">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ZoneTexte 1">
            <a:extLst>
              <a:ext uri="{FF2B5EF4-FFF2-40B4-BE49-F238E27FC236}">
                <a16:creationId xmlns:a16="http://schemas.microsoft.com/office/drawing/2014/main" id="{31D1268B-8170-7500-0734-2A233E9DD278}"/>
              </a:ext>
            </a:extLst>
          </p:cNvPr>
          <p:cNvSpPr txBox="1"/>
          <p:nvPr/>
        </p:nvSpPr>
        <p:spPr>
          <a:xfrm>
            <a:off x="1736717" y="2238009"/>
            <a:ext cx="9249145" cy="369332"/>
          </a:xfrm>
          <a:prstGeom prst="rect">
            <a:avLst/>
          </a:prstGeom>
          <a:noFill/>
        </p:spPr>
        <p:txBody>
          <a:bodyPr wrap="square" lIns="91440" tIns="45720" rIns="91440" bIns="45720" anchor="t">
            <a:spAutoFit/>
          </a:bodyPr>
          <a:lstStyle/>
          <a:p>
            <a:pPr marL="123825" marR="79375">
              <a:spcBef>
                <a:spcPts val="1085"/>
              </a:spcBef>
            </a:pPr>
            <a:endParaRPr lang="fr-FR" dirty="0">
              <a:solidFill>
                <a:srgbClr val="231F20"/>
              </a:solidFill>
              <a:latin typeface="Montserrat Light"/>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377953" y="1475875"/>
            <a:ext cx="10827458" cy="475648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48000" indent="-360000" algn="just">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La poursuite de la mise en œuvre de la réorganisation des services :</a:t>
            </a:r>
          </a:p>
          <a:p>
            <a:pPr marL="288000" indent="0" algn="just">
              <a:lnSpc>
                <a:spcPct val="100000"/>
              </a:lnSpc>
              <a:spcBef>
                <a:spcPts val="0"/>
              </a:spcBef>
              <a:spcAft>
                <a:spcPts val="600"/>
              </a:spcAft>
              <a:buNone/>
            </a:pPr>
            <a:endParaRPr lang="fr-FR" sz="1600" dirty="0">
              <a:latin typeface="Montserrat Light" panose="00000400000000000000" pitchFamily="50" charset="0"/>
            </a:endParaRPr>
          </a:p>
          <a:p>
            <a:pPr marL="985838" indent="-342900" algn="just" defTabSz="985838">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Renforcement ponctuel de certaines équipes opérationnelles (déchets ménagers, sport, patrimoine, petite enfance, …) et poursuite de la stratégie de résorption des emplois précaires.</a:t>
            </a:r>
          </a:p>
          <a:p>
            <a:pPr marL="985838" indent="-342900" algn="just" defTabSz="985838">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Finalisation de la mise en œuvre de l’audit organisationnel se traduisant par plusieurs recrutements sur des emplois de direction des services déjà actés en 2024 : renfort de la direction des services techniques, du pôle stratégie et prospective, ainsi que du pôle de la proximité, et création d’un emploi  de directeur général délégué en charge de la transformation, de l’innovation et des fonctions supports et transverses. </a:t>
            </a:r>
          </a:p>
          <a:p>
            <a:pPr marL="985838" indent="-342900" algn="just" defTabSz="985838">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Mise en œuvre de projets validés par SLA </a:t>
            </a:r>
            <a:r>
              <a:rPr lang="fr-FR" sz="1600" dirty="0">
                <a:latin typeface="Montserrat Light" panose="00000400000000000000" pitchFamily="50" charset="0"/>
                <a:sym typeface="Wingdings" panose="05000000000000000000" pitchFamily="2" charset="2"/>
              </a:rPr>
              <a:t></a:t>
            </a:r>
            <a:r>
              <a:rPr lang="fr-FR" sz="1600" dirty="0">
                <a:latin typeface="Montserrat Light" panose="00000400000000000000" pitchFamily="50" charset="0"/>
              </a:rPr>
              <a:t> préparation de l’ouverture de la nouvelle déchetterie.</a:t>
            </a:r>
          </a:p>
          <a:p>
            <a:pPr marL="985838" indent="-342900" algn="just" defTabSz="985838">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Anticipation des départs à la retraite et réorganisation des services impactés, dont notamment la direction des sports, le Relais Petite Enfance, ainsi que le service de promotion de l’Alsacien.</a:t>
            </a:r>
          </a:p>
          <a:p>
            <a:pPr marL="985838" indent="-342900" algn="just" defTabSz="985838">
              <a:lnSpc>
                <a:spcPct val="100000"/>
              </a:lnSpc>
              <a:spcBef>
                <a:spcPts val="0"/>
              </a:spcBef>
              <a:spcAft>
                <a:spcPts val="600"/>
              </a:spcAft>
              <a:buClr>
                <a:srgbClr val="0070C0"/>
              </a:buClr>
              <a:buFont typeface="Wingdings" panose="05000000000000000000" pitchFamily="2" charset="2"/>
              <a:buChar char="§"/>
            </a:pPr>
            <a:r>
              <a:rPr lang="fr-FR" sz="1600" dirty="0">
                <a:latin typeface="Montserrat Light" panose="00000400000000000000" pitchFamily="50" charset="0"/>
              </a:rPr>
              <a:t>Consolidation des choix organisationnels opérés durant l’année écoulée : recrutement d’un chargé de projets évènementiels et d’un agent de maintenance pour la direction des sports, d’une assistante de gestion clientèle en eau et assainissement, d’un conseiller France Services.</a:t>
            </a:r>
          </a:p>
        </p:txBody>
      </p:sp>
      <p:sp>
        <p:nvSpPr>
          <p:cNvPr id="5" name="Graphique 22">
            <a:extLst>
              <a:ext uri="{FF2B5EF4-FFF2-40B4-BE49-F238E27FC236}">
                <a16:creationId xmlns:a16="http://schemas.microsoft.com/office/drawing/2014/main" id="{DDCF0FDC-2CFD-67E0-6F5D-F5284256CEA2}"/>
              </a:ext>
            </a:extLst>
          </p:cNvPr>
          <p:cNvSpPr/>
          <p:nvPr/>
        </p:nvSpPr>
        <p:spPr>
          <a:xfrm>
            <a:off x="8172451" y="376950"/>
            <a:ext cx="3641596" cy="813676"/>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A7DF81"/>
          </a:solidFill>
          <a:ln w="15716" cap="flat">
            <a:noFill/>
            <a:prstDash val="solid"/>
            <a:miter/>
          </a:ln>
        </p:spPr>
        <p:txBody>
          <a:bodyPr lIns="468000" tIns="36000" rIns="36000" bIns="360000" rtlCol="0" anchor="t" anchorCtr="0"/>
          <a:lstStyle/>
          <a:p>
            <a:r>
              <a:rPr lang="fr-FR" dirty="0">
                <a:solidFill>
                  <a:schemeClr val="bg1"/>
                </a:solidFill>
                <a:latin typeface="Bebas"/>
              </a:rPr>
              <a:t>Evolution de la Fonction  </a:t>
            </a:r>
          </a:p>
          <a:p>
            <a:r>
              <a:rPr lang="fr-FR" dirty="0">
                <a:solidFill>
                  <a:schemeClr val="bg1"/>
                </a:solidFill>
                <a:latin typeface="Bebas"/>
              </a:rPr>
              <a:t>     Publique Territoriale</a:t>
            </a:r>
          </a:p>
        </p:txBody>
      </p:sp>
    </p:spTree>
    <p:extLst>
      <p:ext uri="{BB962C8B-B14F-4D97-AF65-F5344CB8AC3E}">
        <p14:creationId xmlns:p14="http://schemas.microsoft.com/office/powerpoint/2010/main" val="30402307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A24B-C2A2-C671-A66E-701D599F653B}"/>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5D70E3F6-9383-EA0A-8A28-2BF2D2605620}"/>
              </a:ext>
            </a:extLst>
          </p:cNvPr>
          <p:cNvSpPr/>
          <p:nvPr/>
        </p:nvSpPr>
        <p:spPr bwMode="auto">
          <a:xfrm>
            <a:off x="646929" y="1237477"/>
            <a:ext cx="10440000" cy="4680000"/>
          </a:xfrm>
          <a:prstGeom prst="rect">
            <a:avLst/>
          </a:prstGeom>
          <a:solidFill>
            <a:srgbClr val="A7DF81"/>
          </a:solidFill>
          <a:ln>
            <a:noFill/>
          </a:ln>
        </p:spPr>
        <p:txBody>
          <a:bodyPr vert="horz" wrap="square" lIns="91440" tIns="45720" rIns="91440" bIns="45720" numCol="1" rtlCol="0" anchor="ctr" anchorCtr="0" compatLnSpc="1">
            <a:prstTxWarp prst="textArchDow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Calibri" panose="020F0502020204030204"/>
              <a:ea typeface="+mn-ea"/>
              <a:cs typeface="+mn-cs"/>
            </a:endParaRPr>
          </a:p>
        </p:txBody>
      </p:sp>
      <p:grpSp>
        <p:nvGrpSpPr>
          <p:cNvPr id="28" name="Groupe 27">
            <a:extLst>
              <a:ext uri="{FF2B5EF4-FFF2-40B4-BE49-F238E27FC236}">
                <a16:creationId xmlns:a16="http://schemas.microsoft.com/office/drawing/2014/main" id="{B49F02C6-F563-C0C7-4CA3-844CDBB0C8F5}"/>
              </a:ext>
            </a:extLst>
          </p:cNvPr>
          <p:cNvGrpSpPr/>
          <p:nvPr/>
        </p:nvGrpSpPr>
        <p:grpSpPr>
          <a:xfrm>
            <a:off x="7306421" y="1237477"/>
            <a:ext cx="3780508" cy="6116594"/>
            <a:chOff x="8040788" y="370702"/>
            <a:chExt cx="3780508" cy="6116594"/>
          </a:xfrm>
        </p:grpSpPr>
        <p:grpSp>
          <p:nvGrpSpPr>
            <p:cNvPr id="25" name="Groupe 24">
              <a:extLst>
                <a:ext uri="{FF2B5EF4-FFF2-40B4-BE49-F238E27FC236}">
                  <a16:creationId xmlns:a16="http://schemas.microsoft.com/office/drawing/2014/main" id="{CB8F54C1-4F6F-7D05-117A-E81487D124F3}"/>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526F3FB0-57CC-62D4-B05D-AAFC40D57D5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FC186F61-7BE9-875A-F624-ADBF57ACF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21ACDE6C-A0EA-6EEC-60FE-A846E7C65C18}"/>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B46593EB-DF52-6871-F3B2-E06413A54E21}"/>
              </a:ext>
            </a:extLst>
          </p:cNvPr>
          <p:cNvSpPr/>
          <p:nvPr/>
        </p:nvSpPr>
        <p:spPr>
          <a:xfrm>
            <a:off x="-862399" y="1169123"/>
            <a:ext cx="12811897" cy="4680000"/>
          </a:xfrm>
          <a:prstGeom prst="rect">
            <a:avLst/>
          </a:prstGeom>
        </p:spPr>
        <p:txBody>
          <a:bodyPr wrap="square" lIns="720000" tIns="720000" rIns="720000" bIns="720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Structure des effectifs </a:t>
            </a:r>
            <a:br>
              <a:rPr lang="fr-FR" sz="4000" b="1" spc="300" dirty="0">
                <a:solidFill>
                  <a:srgbClr val="FFFFFF"/>
                </a:solidFill>
                <a:effectLst>
                  <a:outerShdw blurRad="50800" dist="38100" algn="l" rotWithShape="0">
                    <a:prstClr val="black">
                      <a:alpha val="40000"/>
                    </a:prstClr>
                  </a:outerShdw>
                </a:effectLst>
                <a:latin typeface="Montserrat Light" panose="00000400000000000000" pitchFamily="50" charset="0"/>
              </a:rPr>
            </a:br>
            <a:r>
              <a:rPr lang="fr-FR" sz="40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et évolutions prévisionnelles</a:t>
            </a:r>
          </a:p>
        </p:txBody>
      </p:sp>
    </p:spTree>
    <p:extLst>
      <p:ext uri="{BB962C8B-B14F-4D97-AF65-F5344CB8AC3E}">
        <p14:creationId xmlns:p14="http://schemas.microsoft.com/office/powerpoint/2010/main" val="42022489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spcAft>
                <a:spcPts val="1500"/>
              </a:spcAft>
              <a:buClr>
                <a:srgbClr val="ED6D90"/>
              </a:buClr>
              <a:buSzPct val="120000"/>
            </a:pPr>
            <a:endParaRPr lang="fr-FR">
              <a:latin typeface="Montserrat Light" panose="00000400000000000000" pitchFamily="50" charset="0"/>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Espace réservé du contenu 6">
            <a:extLst>
              <a:ext uri="{FF2B5EF4-FFF2-40B4-BE49-F238E27FC236}">
                <a16:creationId xmlns:a16="http://schemas.microsoft.com/office/drawing/2014/main" id="{54797C60-6809-C7DD-A658-1DD7739688B2}"/>
              </a:ext>
            </a:extLst>
          </p:cNvPr>
          <p:cNvSpPr txBox="1">
            <a:spLocks/>
          </p:cNvSpPr>
          <p:nvPr/>
        </p:nvSpPr>
        <p:spPr>
          <a:xfrm>
            <a:off x="476738" y="1696825"/>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7975" indent="0" algn="just">
              <a:lnSpc>
                <a:spcPct val="100000"/>
              </a:lnSpc>
              <a:spcBef>
                <a:spcPts val="0"/>
              </a:spcBef>
              <a:spcAft>
                <a:spcPts val="1200"/>
              </a:spcAft>
              <a:buNone/>
            </a:pPr>
            <a:endParaRPr lang="fr-FR" sz="1800" dirty="0">
              <a:latin typeface="Montserrat Light" panose="00000400000000000000" pitchFamily="50" charset="0"/>
            </a:endParaRPr>
          </a:p>
        </p:txBody>
      </p:sp>
      <p:pic>
        <p:nvPicPr>
          <p:cNvPr id="9" name="Image 8">
            <a:extLst>
              <a:ext uri="{FF2B5EF4-FFF2-40B4-BE49-F238E27FC236}">
                <a16:creationId xmlns:a16="http://schemas.microsoft.com/office/drawing/2014/main" id="{FF46E03B-04C7-4375-60F2-9D366A598DA1}"/>
              </a:ext>
            </a:extLst>
          </p:cNvPr>
          <p:cNvPicPr>
            <a:picLocks noChangeAspect="1"/>
          </p:cNvPicPr>
          <p:nvPr/>
        </p:nvPicPr>
        <p:blipFill>
          <a:blip r:embed="rId3"/>
          <a:stretch>
            <a:fillRect/>
          </a:stretch>
        </p:blipFill>
        <p:spPr>
          <a:xfrm>
            <a:off x="993511" y="1469559"/>
            <a:ext cx="9793140" cy="4991913"/>
          </a:xfrm>
          <a:prstGeom prst="rect">
            <a:avLst/>
          </a:prstGeom>
        </p:spPr>
      </p:pic>
      <p:sp>
        <p:nvSpPr>
          <p:cNvPr id="3" name="Graphique 22">
            <a:extLst>
              <a:ext uri="{FF2B5EF4-FFF2-40B4-BE49-F238E27FC236}">
                <a16:creationId xmlns:a16="http://schemas.microsoft.com/office/drawing/2014/main" id="{8D9296BC-E3F5-9FEE-4F31-191200DBCFD1}"/>
              </a:ext>
            </a:extLst>
          </p:cNvPr>
          <p:cNvSpPr/>
          <p:nvPr/>
        </p:nvSpPr>
        <p:spPr>
          <a:xfrm>
            <a:off x="7829550" y="376950"/>
            <a:ext cx="3984497" cy="90172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A7DF81"/>
          </a:solidFill>
          <a:ln w="15716" cap="flat">
            <a:noFill/>
            <a:prstDash val="solid"/>
            <a:miter/>
          </a:ln>
        </p:spPr>
        <p:txBody>
          <a:bodyPr lIns="468000" tIns="36000" rIns="36000" bIns="360000" rtlCol="0" anchor="t" anchorCtr="0"/>
          <a:lstStyle/>
          <a:p>
            <a:r>
              <a:rPr lang="fr-FR" dirty="0">
                <a:solidFill>
                  <a:schemeClr val="bg1"/>
                </a:solidFill>
                <a:latin typeface="Bebas"/>
              </a:rPr>
              <a:t>Structure des effectifs et des</a:t>
            </a:r>
          </a:p>
          <a:p>
            <a:r>
              <a:rPr lang="fr-FR" dirty="0">
                <a:solidFill>
                  <a:schemeClr val="bg1"/>
                </a:solidFill>
                <a:latin typeface="Bebas"/>
              </a:rPr>
              <a:t>      évolutions prévisionnelles</a:t>
            </a:r>
          </a:p>
        </p:txBody>
      </p:sp>
    </p:spTree>
    <p:extLst>
      <p:ext uri="{BB962C8B-B14F-4D97-AF65-F5344CB8AC3E}">
        <p14:creationId xmlns:p14="http://schemas.microsoft.com/office/powerpoint/2010/main" val="302021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marL="0" marR="0" lvl="0" indent="0" algn="just" defTabSz="914400" rtl="0" eaLnBrk="1" fontAlgn="auto" latinLnBrk="0" hangingPunct="1">
              <a:lnSpc>
                <a:spcPct val="100000"/>
              </a:lnSpc>
              <a:spcBef>
                <a:spcPts val="0"/>
              </a:spcBef>
              <a:spcAft>
                <a:spcPts val="1500"/>
              </a:spcAft>
              <a:buClr>
                <a:srgbClr val="ED6D90"/>
              </a:buClr>
              <a:buSzPct val="120000"/>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4" name="Graphique 22">
            <a:extLst>
              <a:ext uri="{FF2B5EF4-FFF2-40B4-BE49-F238E27FC236}">
                <a16:creationId xmlns:a16="http://schemas.microsoft.com/office/drawing/2014/main" id="{B1A8FAF4-CA2F-485A-BD42-E37F1F6B6697}"/>
              </a:ext>
            </a:extLst>
          </p:cNvPr>
          <p:cNvSpPr/>
          <p:nvPr/>
        </p:nvSpPr>
        <p:spPr>
          <a:xfrm>
            <a:off x="8785786" y="358283"/>
            <a:ext cx="2993897" cy="584692"/>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2D9AD6"/>
          </a:solidFill>
          <a:ln w="15716" cap="flat">
            <a:noFill/>
            <a:prstDash val="solid"/>
            <a:miter/>
          </a:ln>
        </p:spPr>
        <p:txBody>
          <a:bodyPr lIns="360000" tIns="72000" rIns="36000" bIns="360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Bebas" pitchFamily="2" charset="0"/>
                <a:ea typeface="+mn-ea"/>
                <a:cs typeface="+mn-cs"/>
              </a:rPr>
              <a:t>    Le contexte national</a:t>
            </a:r>
          </a:p>
        </p:txBody>
      </p:sp>
      <p:sp>
        <p:nvSpPr>
          <p:cNvPr id="2" name="Espace réservé du contenu 6">
            <a:extLst>
              <a:ext uri="{FF2B5EF4-FFF2-40B4-BE49-F238E27FC236}">
                <a16:creationId xmlns:a16="http://schemas.microsoft.com/office/drawing/2014/main" id="{54797C60-6809-C7DD-A658-1DD7739688B2}"/>
              </a:ext>
            </a:extLst>
          </p:cNvPr>
          <p:cNvSpPr txBox="1">
            <a:spLocks/>
          </p:cNvSpPr>
          <p:nvPr/>
        </p:nvSpPr>
        <p:spPr>
          <a:xfrm>
            <a:off x="476738" y="1684212"/>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7975" marR="0" lvl="0" indent="0" algn="just" defTabSz="914400" rtl="0" eaLnBrk="1" fontAlgn="auto" latinLnBrk="0" hangingPunct="1">
              <a:lnSpc>
                <a:spcPct val="100000"/>
              </a:lnSpc>
              <a:spcBef>
                <a:spcPts val="0"/>
              </a:spcBef>
              <a:spcAft>
                <a:spcPts val="1200"/>
              </a:spcAft>
              <a:buClrTx/>
              <a:buSzTx/>
              <a:buFont typeface="Arial"/>
              <a:buNone/>
              <a:tabLst/>
              <a:defRPr/>
            </a:pPr>
            <a:endParaRPr kumimoji="0" lang="fr-FR" sz="1800" b="0" i="0" u="none" strike="noStrike" kern="1200" cap="none" spc="0" normalizeH="0" baseline="0" noProof="0" dirty="0">
              <a:ln>
                <a:noFill/>
              </a:ln>
              <a:solidFill>
                <a:srgbClr val="222222"/>
              </a:solidFill>
              <a:effectLst/>
              <a:uLnTx/>
              <a:uFillTx/>
              <a:latin typeface="Montserrat Light" panose="00000400000000000000" pitchFamily="50" charset="0"/>
              <a:ea typeface="+mn-ea"/>
              <a:cs typeface="+mn-cs"/>
            </a:endParaRPr>
          </a:p>
        </p:txBody>
      </p:sp>
      <p:sp>
        <p:nvSpPr>
          <p:cNvPr id="3" name="Espace réservé du contenu 6">
            <a:extLst>
              <a:ext uri="{FF2B5EF4-FFF2-40B4-BE49-F238E27FC236}">
                <a16:creationId xmlns:a16="http://schemas.microsoft.com/office/drawing/2014/main" id="{777CC8D1-F829-FCBF-0B9F-E54510D78657}"/>
              </a:ext>
            </a:extLst>
          </p:cNvPr>
          <p:cNvSpPr txBox="1">
            <a:spLocks/>
          </p:cNvSpPr>
          <p:nvPr/>
        </p:nvSpPr>
        <p:spPr>
          <a:xfrm>
            <a:off x="697686" y="491103"/>
            <a:ext cx="10861049"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800"/>
              </a:spcAft>
              <a:buClrTx/>
              <a:buSzTx/>
              <a:buFont typeface="Arial"/>
              <a:buNone/>
              <a:tabLst/>
              <a:defRPr/>
            </a:pPr>
            <a:endParaRPr kumimoji="0" lang="fr-FR" sz="1600" b="1" i="0" u="sng"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20000"/>
              </a:lnSpc>
              <a:spcBef>
                <a:spcPts val="0"/>
              </a:spcBef>
              <a:spcAft>
                <a:spcPts val="1200"/>
              </a:spcAft>
              <a:buClrTx/>
              <a:buSzTx/>
              <a:buNone/>
              <a:tabLst/>
              <a:defRPr/>
            </a:pPr>
            <a:endParaRPr lang="fr-FR" sz="1600" kern="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ts val="0"/>
              </a:spcBef>
              <a:spcAft>
                <a:spcPts val="1200"/>
              </a:spcAft>
              <a:buClrTx/>
              <a:buSzTx/>
              <a:buFont typeface="Arial"/>
              <a:buNone/>
              <a:tabLst/>
              <a:defRPr/>
            </a:pPr>
            <a:endParaRPr kumimoji="0" lang="fr-FR" sz="16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Arial"/>
              <a:buNone/>
              <a:tabLst/>
              <a:defRPr/>
            </a:pPr>
            <a:endParaRPr kumimoji="0" lang="fr-FR" sz="1600" b="0" i="0" u="none" strike="noStrike" kern="1200" cap="none" spc="0" normalizeH="0" baseline="0" noProof="0" dirty="0">
              <a:ln>
                <a:noFill/>
              </a:ln>
              <a:solidFill>
                <a:srgbClr val="F3F3F3">
                  <a:lumMod val="10000"/>
                </a:srgbClr>
              </a:solidFill>
              <a:effectLst/>
              <a:uLnTx/>
              <a:uFillTx/>
              <a:latin typeface="Montserrat Light" panose="00000400000000000000" pitchFamily="50" charset="0"/>
              <a:ea typeface="+mn-ea"/>
              <a:cs typeface="+mn-cs"/>
            </a:endParaRPr>
          </a:p>
          <a:p>
            <a:pPr marL="288000" marR="0" lvl="0" indent="0" algn="l" defTabSz="914400" rtl="0" eaLnBrk="1" fontAlgn="auto" latinLnBrk="0" hangingPunct="1">
              <a:lnSpc>
                <a:spcPct val="90000"/>
              </a:lnSpc>
              <a:spcBef>
                <a:spcPts val="0"/>
              </a:spcBef>
              <a:spcAft>
                <a:spcPts val="0"/>
              </a:spcAft>
              <a:buClrTx/>
              <a:buSzTx/>
              <a:buFont typeface="Arial"/>
              <a:buNone/>
              <a:tabLst/>
              <a:defRPr/>
            </a:pPr>
            <a:endParaRPr kumimoji="0" lang="fr-FR"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p:txBody>
      </p:sp>
      <p:pic>
        <p:nvPicPr>
          <p:cNvPr id="6" name="Image 5">
            <a:extLst>
              <a:ext uri="{FF2B5EF4-FFF2-40B4-BE49-F238E27FC236}">
                <a16:creationId xmlns:a16="http://schemas.microsoft.com/office/drawing/2014/main" id="{C9F51AE0-09B1-91B6-29F3-125D590B7904}"/>
              </a:ext>
            </a:extLst>
          </p:cNvPr>
          <p:cNvPicPr>
            <a:picLocks noChangeAspect="1"/>
          </p:cNvPicPr>
          <p:nvPr/>
        </p:nvPicPr>
        <p:blipFill>
          <a:blip r:embed="rId3"/>
          <a:stretch>
            <a:fillRect/>
          </a:stretch>
        </p:blipFill>
        <p:spPr>
          <a:xfrm>
            <a:off x="3121593" y="495036"/>
            <a:ext cx="5238703" cy="3411110"/>
          </a:xfrm>
          <a:prstGeom prst="rect">
            <a:avLst/>
          </a:prstGeom>
        </p:spPr>
      </p:pic>
      <p:sp>
        <p:nvSpPr>
          <p:cNvPr id="10" name="ZoneTexte 9">
            <a:extLst>
              <a:ext uri="{FF2B5EF4-FFF2-40B4-BE49-F238E27FC236}">
                <a16:creationId xmlns:a16="http://schemas.microsoft.com/office/drawing/2014/main" id="{A31CD091-983E-DC6C-48A9-6D72FD7FE847}"/>
              </a:ext>
            </a:extLst>
          </p:cNvPr>
          <p:cNvSpPr txBox="1"/>
          <p:nvPr/>
        </p:nvSpPr>
        <p:spPr>
          <a:xfrm>
            <a:off x="633265" y="4097645"/>
            <a:ext cx="10891107" cy="2323713"/>
          </a:xfrm>
          <a:prstGeom prst="rect">
            <a:avLst/>
          </a:prstGeom>
          <a:noFill/>
        </p:spPr>
        <p:txBody>
          <a:bodyPr wrap="square">
            <a:spAutoFit/>
          </a:bodyPr>
          <a:lstStyle/>
          <a:p>
            <a:pPr algn="just">
              <a:spcAft>
                <a:spcPts val="600"/>
              </a:spcAft>
            </a:pPr>
            <a:r>
              <a:rPr lang="fr-FR" sz="1300" dirty="0">
                <a:latin typeface="Montserrat Light" panose="00000400000000000000" pitchFamily="50" charset="0"/>
              </a:rPr>
              <a:t>Après les incertitudes liées à la pandémie puis à l’invasion russe de l’Ukraine, l’année 2023 a vu les effets de la crise énergétique se dissiper progressivement et l’inflation commencer à baisser. </a:t>
            </a:r>
          </a:p>
          <a:p>
            <a:pPr algn="just">
              <a:spcAft>
                <a:spcPts val="600"/>
              </a:spcAft>
            </a:pPr>
            <a:r>
              <a:rPr lang="fr-FR" sz="1300" dirty="0">
                <a:latin typeface="Montserrat Light" panose="00000400000000000000" pitchFamily="50" charset="0"/>
              </a:rPr>
              <a:t>En 2024, les grandes banques centrales (FED et BCE) ont amorcé une phase de normalisation de la politique monétaire avec une baisse progressive de leurs taux directeurs. Les marchés financiers anticipent une poursuite de cet assouplissement monétaire. Dans ce contexte de désinflation, l’économie française continue à faire preuve de résilience en 2024 avec une croissance qui s’élèverait à + 1,1 %. La consommation résiste et les exportations progressent nettement, malgré un environnement géopolitique qui reste particulièrement instable. </a:t>
            </a:r>
          </a:p>
          <a:p>
            <a:pPr algn="just">
              <a:spcAft>
                <a:spcPts val="600"/>
              </a:spcAft>
            </a:pPr>
            <a:r>
              <a:rPr lang="fr-FR" sz="1300" dirty="0">
                <a:latin typeface="Montserrat Light" panose="00000400000000000000" pitchFamily="50" charset="0"/>
              </a:rPr>
              <a:t>En 2025, la croissance serait encore de 1,1 % dans un contexte de redressement des finances publiques. L’activité bénéficierait d’un rebond de la demande intérieure. La diminution de l’inflation favoriserait en effet la consommation des ménages. </a:t>
            </a:r>
          </a:p>
          <a:p>
            <a:pPr algn="just"/>
            <a:r>
              <a:rPr lang="fr-FR" sz="1300" dirty="0">
                <a:latin typeface="Montserrat Light" panose="00000400000000000000" pitchFamily="50" charset="0"/>
              </a:rPr>
              <a:t>En résumé : + 1,1 % en 2025, + 1,1 % en 2024, + 0,9 % en 2023 et +2,6 % en 2022</a:t>
            </a:r>
          </a:p>
        </p:txBody>
      </p:sp>
    </p:spTree>
    <p:extLst>
      <p:ext uri="{BB962C8B-B14F-4D97-AF65-F5344CB8AC3E}">
        <p14:creationId xmlns:p14="http://schemas.microsoft.com/office/powerpoint/2010/main" val="40027254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spcAft>
                <a:spcPts val="1500"/>
              </a:spcAft>
              <a:buClr>
                <a:srgbClr val="ED6D90"/>
              </a:buClr>
              <a:buSzPct val="120000"/>
            </a:pPr>
            <a:endParaRPr lang="fr-FR">
              <a:latin typeface="Montserrat Light" panose="00000400000000000000" pitchFamily="50" charset="0"/>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Espace réservé du contenu 6">
            <a:extLst>
              <a:ext uri="{FF2B5EF4-FFF2-40B4-BE49-F238E27FC236}">
                <a16:creationId xmlns:a16="http://schemas.microsoft.com/office/drawing/2014/main" id="{54797C60-6809-C7DD-A658-1DD7739688B2}"/>
              </a:ext>
            </a:extLst>
          </p:cNvPr>
          <p:cNvSpPr txBox="1">
            <a:spLocks/>
          </p:cNvSpPr>
          <p:nvPr/>
        </p:nvSpPr>
        <p:spPr>
          <a:xfrm>
            <a:off x="476738" y="1696825"/>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48000" lvl="1" indent="-360000">
              <a:lnSpc>
                <a:spcPct val="120000"/>
              </a:lnSpc>
              <a:spcBef>
                <a:spcPts val="0"/>
              </a:spcBef>
              <a:spcAft>
                <a:spcPts val="600"/>
              </a:spcAft>
              <a:buClr>
                <a:srgbClr val="2D9AD6"/>
              </a:buClr>
              <a:buSzPct val="100000"/>
              <a:buFont typeface="Wingdings" panose="05000000000000000000" pitchFamily="2" charset="2"/>
              <a:buChar char="F"/>
            </a:pPr>
            <a:r>
              <a:rPr lang="fr-FR" sz="1800" dirty="0"/>
              <a:t>La structure des effectifs de Saint-Louis Agglomération reste similaire à celle constatée au niveau national dans la Fonction Publique Territoriale :</a:t>
            </a:r>
          </a:p>
          <a:p>
            <a:pPr marL="986400" lvl="2" indent="-342000">
              <a:lnSpc>
                <a:spcPct val="120000"/>
              </a:lnSpc>
              <a:spcBef>
                <a:spcPts val="0"/>
              </a:spcBef>
              <a:spcAft>
                <a:spcPts val="300"/>
              </a:spcAft>
              <a:buClr>
                <a:srgbClr val="2D9AD6"/>
              </a:buClr>
              <a:buSzPct val="95000"/>
              <a:buFont typeface="Wingdings" panose="05000000000000000000" pitchFamily="2" charset="2"/>
              <a:buChar char="§"/>
            </a:pPr>
            <a:r>
              <a:rPr lang="fr-FR" sz="1800" dirty="0"/>
              <a:t>La catégorie C représente près de 2/3 des effectifs, principalement dans la filière technique et administrative</a:t>
            </a:r>
          </a:p>
          <a:p>
            <a:pPr marL="986400" lvl="2" indent="-342000">
              <a:lnSpc>
                <a:spcPct val="120000"/>
              </a:lnSpc>
              <a:spcBef>
                <a:spcPts val="0"/>
              </a:spcBef>
              <a:spcAft>
                <a:spcPts val="1800"/>
              </a:spcAft>
              <a:buClr>
                <a:srgbClr val="2D9AD6"/>
              </a:buClr>
              <a:buSzPct val="95000"/>
              <a:buFont typeface="Wingdings" panose="05000000000000000000" pitchFamily="2" charset="2"/>
              <a:buChar char="§"/>
            </a:pPr>
            <a:r>
              <a:rPr lang="fr-FR" sz="1800" dirty="0"/>
              <a:t>Les catégories B et A représentent 1/3 des effectifs.</a:t>
            </a:r>
          </a:p>
          <a:p>
            <a:pPr marL="667512" lvl="2" indent="0">
              <a:lnSpc>
                <a:spcPct val="120000"/>
              </a:lnSpc>
              <a:spcBef>
                <a:spcPts val="0"/>
              </a:spcBef>
              <a:spcAft>
                <a:spcPts val="3000"/>
              </a:spcAft>
              <a:buClr>
                <a:schemeClr val="accent3"/>
              </a:buClr>
              <a:buSzPct val="95000"/>
              <a:buNone/>
            </a:pPr>
            <a:r>
              <a:rPr lang="fr-FR" sz="1800" dirty="0"/>
              <a:t>Une progression de la proportion des emplois de catégorie B et A est à noter depuis la fusion ainsi que la reprise de certaines compétences par l’agglomération, et compte tenu notamment de la technicité requise pour l’exécution des missions d’expertise qui y sont rattachées.</a:t>
            </a:r>
          </a:p>
          <a:p>
            <a:pPr marL="648000" lvl="1" indent="-360000">
              <a:lnSpc>
                <a:spcPct val="120000"/>
              </a:lnSpc>
              <a:spcBef>
                <a:spcPts val="0"/>
              </a:spcBef>
              <a:spcAft>
                <a:spcPts val="600"/>
              </a:spcAft>
              <a:buClr>
                <a:srgbClr val="2D9AD6"/>
              </a:buClr>
              <a:buSzPct val="100000"/>
              <a:buFont typeface="Wingdings" panose="05000000000000000000" pitchFamily="2" charset="2"/>
              <a:buChar char="F"/>
            </a:pPr>
            <a:r>
              <a:rPr lang="fr-FR" sz="1800" dirty="0"/>
              <a:t>La part des non titulaires sur emplois permanents (8,12 % des effectifs) reste stable et nettement inférieure à la moyenne nationale (22 %).</a:t>
            </a:r>
          </a:p>
        </p:txBody>
      </p:sp>
      <p:sp>
        <p:nvSpPr>
          <p:cNvPr id="3" name="Titre 1">
            <a:extLst>
              <a:ext uri="{FF2B5EF4-FFF2-40B4-BE49-F238E27FC236}">
                <a16:creationId xmlns:a16="http://schemas.microsoft.com/office/drawing/2014/main" id="{879C539A-E449-A9DB-38CF-8AEA88AEEDC1}"/>
              </a:ext>
            </a:extLst>
          </p:cNvPr>
          <p:cNvSpPr txBox="1">
            <a:spLocks/>
          </p:cNvSpPr>
          <p:nvPr/>
        </p:nvSpPr>
        <p:spPr>
          <a:xfrm>
            <a:off x="539552" y="836712"/>
            <a:ext cx="8363272" cy="72008"/>
          </a:xfrm>
          <a:prstGeom prst="rect">
            <a:avLst/>
          </a:prstGeom>
        </p:spPr>
        <p:txBody>
          <a:bodyPr>
            <a:normAutofit fontScale="25000" lnSpcReduction="20000"/>
          </a:bodyPr>
          <a:lstStyle>
            <a:lvl1pPr algn="ctr" defTabSz="914400" rtl="0" eaLnBrk="1" latinLnBrk="0" hangingPunct="1">
              <a:lnSpc>
                <a:spcPct val="90000"/>
              </a:lnSpc>
              <a:spcBef>
                <a:spcPct val="0"/>
              </a:spcBef>
              <a:buNone/>
              <a:defRPr sz="4400" kern="1200">
                <a:solidFill>
                  <a:schemeClr val="tx1"/>
                </a:solidFill>
                <a:latin typeface="Noteworthy Light" charset="0"/>
                <a:ea typeface="Noteworthy Light" charset="0"/>
                <a:cs typeface="Noteworthy Light" charset="0"/>
              </a:defRPr>
            </a:lvl1pPr>
          </a:lstStyle>
          <a:p>
            <a:br>
              <a:rPr lang="fr-FR" sz="2400"/>
            </a:br>
            <a:br>
              <a:rPr lang="fr-FR" sz="2400"/>
            </a:br>
            <a:endParaRPr lang="fr-FR" sz="3100" b="1" u="sng" dirty="0"/>
          </a:p>
        </p:txBody>
      </p:sp>
      <p:sp>
        <p:nvSpPr>
          <p:cNvPr id="5" name="Graphique 22">
            <a:extLst>
              <a:ext uri="{FF2B5EF4-FFF2-40B4-BE49-F238E27FC236}">
                <a16:creationId xmlns:a16="http://schemas.microsoft.com/office/drawing/2014/main" id="{D2E3C6DD-ADFB-8599-5A3D-132A0AEA0287}"/>
              </a:ext>
            </a:extLst>
          </p:cNvPr>
          <p:cNvSpPr/>
          <p:nvPr/>
        </p:nvSpPr>
        <p:spPr>
          <a:xfrm>
            <a:off x="7829550" y="376950"/>
            <a:ext cx="3984497" cy="90172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A7DF81"/>
          </a:solidFill>
          <a:ln w="15716" cap="flat">
            <a:noFill/>
            <a:prstDash val="solid"/>
            <a:miter/>
          </a:ln>
        </p:spPr>
        <p:txBody>
          <a:bodyPr lIns="468000" tIns="36000" rIns="36000" bIns="360000" rtlCol="0" anchor="t" anchorCtr="0"/>
          <a:lstStyle/>
          <a:p>
            <a:r>
              <a:rPr lang="fr-FR" dirty="0">
                <a:solidFill>
                  <a:schemeClr val="bg1"/>
                </a:solidFill>
                <a:latin typeface="Bebas"/>
              </a:rPr>
              <a:t>Structure des effectifs et des</a:t>
            </a:r>
          </a:p>
          <a:p>
            <a:r>
              <a:rPr lang="fr-FR" dirty="0">
                <a:solidFill>
                  <a:schemeClr val="bg1"/>
                </a:solidFill>
                <a:latin typeface="Bebas"/>
              </a:rPr>
              <a:t>      évolutions prévisionnelles</a:t>
            </a:r>
          </a:p>
        </p:txBody>
      </p:sp>
    </p:spTree>
    <p:extLst>
      <p:ext uri="{BB962C8B-B14F-4D97-AF65-F5344CB8AC3E}">
        <p14:creationId xmlns:p14="http://schemas.microsoft.com/office/powerpoint/2010/main" val="13656309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a:extLst>
              <a:ext uri="{FF2B5EF4-FFF2-40B4-BE49-F238E27FC236}">
                <a16:creationId xmlns:a16="http://schemas.microsoft.com/office/drawing/2014/main" id="{5212C7A4-8ABA-9B91-3443-08A5EC17F7F6}"/>
              </a:ext>
            </a:extLst>
          </p:cNvPr>
          <p:cNvSpPr txBox="1"/>
          <p:nvPr/>
        </p:nvSpPr>
        <p:spPr>
          <a:xfrm>
            <a:off x="457200" y="507191"/>
            <a:ext cx="3096411" cy="400110"/>
          </a:xfrm>
          <a:prstGeom prst="rect">
            <a:avLst/>
          </a:prstGeom>
          <a:solidFill>
            <a:srgbClr val="00B0F0"/>
          </a:solidFill>
        </p:spPr>
        <p:txBody>
          <a:bodyPr wrap="square" rtlCol="0">
            <a:spAutoFit/>
          </a:bodyPr>
          <a:lstStyle/>
          <a:p>
            <a:pPr>
              <a:spcBef>
                <a:spcPts val="600"/>
              </a:spcBef>
              <a:spcAft>
                <a:spcPts val="600"/>
              </a:spcAft>
            </a:pPr>
            <a:endParaRPr lang="fr-FR" sz="2000" dirty="0">
              <a:solidFill>
                <a:schemeClr val="bg1"/>
              </a:solidFill>
              <a:latin typeface="Montserrat SemiBold" panose="00000700000000000000" pitchFamily="2" charset="0"/>
            </a:endParaRPr>
          </a:p>
        </p:txBody>
      </p:sp>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spcAft>
                <a:spcPts val="1500"/>
              </a:spcAft>
              <a:buClr>
                <a:srgbClr val="ED6D90"/>
              </a:buClr>
              <a:buSzPct val="120000"/>
            </a:pPr>
            <a:endParaRPr lang="fr-FR">
              <a:latin typeface="Montserrat Light" panose="00000400000000000000" pitchFamily="50" charset="0"/>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Espace réservé du contenu 6">
            <a:extLst>
              <a:ext uri="{FF2B5EF4-FFF2-40B4-BE49-F238E27FC236}">
                <a16:creationId xmlns:a16="http://schemas.microsoft.com/office/drawing/2014/main" id="{54797C60-6809-C7DD-A658-1DD7739688B2}"/>
              </a:ext>
            </a:extLst>
          </p:cNvPr>
          <p:cNvSpPr txBox="1">
            <a:spLocks/>
          </p:cNvSpPr>
          <p:nvPr/>
        </p:nvSpPr>
        <p:spPr>
          <a:xfrm>
            <a:off x="476738" y="1696825"/>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48000" lvl="1" indent="-360000">
              <a:lnSpc>
                <a:spcPct val="120000"/>
              </a:lnSpc>
              <a:spcBef>
                <a:spcPts val="0"/>
              </a:spcBef>
              <a:spcAft>
                <a:spcPts val="600"/>
              </a:spcAft>
              <a:buClr>
                <a:srgbClr val="2D9AD6"/>
              </a:buClr>
              <a:buSzPct val="100000"/>
              <a:buFont typeface="Wingdings" panose="05000000000000000000" pitchFamily="2" charset="2"/>
              <a:buChar char="F"/>
            </a:pPr>
            <a:endParaRPr lang="fr-FR" sz="2100" dirty="0">
              <a:solidFill>
                <a:srgbClr val="000000"/>
              </a:solidFill>
            </a:endParaRPr>
          </a:p>
        </p:txBody>
      </p:sp>
      <p:sp>
        <p:nvSpPr>
          <p:cNvPr id="3" name="Titre 1">
            <a:extLst>
              <a:ext uri="{FF2B5EF4-FFF2-40B4-BE49-F238E27FC236}">
                <a16:creationId xmlns:a16="http://schemas.microsoft.com/office/drawing/2014/main" id="{879C539A-E449-A9DB-38CF-8AEA88AEEDC1}"/>
              </a:ext>
            </a:extLst>
          </p:cNvPr>
          <p:cNvSpPr txBox="1">
            <a:spLocks/>
          </p:cNvSpPr>
          <p:nvPr/>
        </p:nvSpPr>
        <p:spPr>
          <a:xfrm>
            <a:off x="539552" y="836712"/>
            <a:ext cx="8363272" cy="72008"/>
          </a:xfrm>
          <a:prstGeom prst="rect">
            <a:avLst/>
          </a:prstGeom>
        </p:spPr>
        <p:txBody>
          <a:bodyPr>
            <a:normAutofit fontScale="25000" lnSpcReduction="20000"/>
          </a:bodyPr>
          <a:lstStyle>
            <a:lvl1pPr algn="ctr" defTabSz="914400" rtl="0" eaLnBrk="1" latinLnBrk="0" hangingPunct="1">
              <a:lnSpc>
                <a:spcPct val="90000"/>
              </a:lnSpc>
              <a:spcBef>
                <a:spcPct val="0"/>
              </a:spcBef>
              <a:buNone/>
              <a:defRPr sz="4400" kern="1200">
                <a:solidFill>
                  <a:schemeClr val="tx1"/>
                </a:solidFill>
                <a:latin typeface="Noteworthy Light" charset="0"/>
                <a:ea typeface="Noteworthy Light" charset="0"/>
                <a:cs typeface="Noteworthy Light" charset="0"/>
              </a:defRPr>
            </a:lvl1pPr>
          </a:lstStyle>
          <a:p>
            <a:br>
              <a:rPr lang="fr-FR" sz="2400"/>
            </a:br>
            <a:br>
              <a:rPr lang="fr-FR" sz="2400"/>
            </a:br>
            <a:endParaRPr lang="fr-FR" sz="3100" b="1" u="sng" dirty="0"/>
          </a:p>
        </p:txBody>
      </p:sp>
      <p:sp>
        <p:nvSpPr>
          <p:cNvPr id="5" name="Espace réservé du contenu 2">
            <a:extLst>
              <a:ext uri="{FF2B5EF4-FFF2-40B4-BE49-F238E27FC236}">
                <a16:creationId xmlns:a16="http://schemas.microsoft.com/office/drawing/2014/main" id="{11CF592D-2CB2-BD91-1724-6AB4ABE152FD}"/>
              </a:ext>
            </a:extLst>
          </p:cNvPr>
          <p:cNvSpPr txBox="1">
            <a:spLocks/>
          </p:cNvSpPr>
          <p:nvPr/>
        </p:nvSpPr>
        <p:spPr>
          <a:xfrm>
            <a:off x="457200" y="480207"/>
            <a:ext cx="8229600" cy="483424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SzPct val="114000"/>
              <a:buNone/>
            </a:pPr>
            <a:r>
              <a:rPr lang="fr-FR" sz="1800" b="1" dirty="0">
                <a:solidFill>
                  <a:schemeClr val="bg1"/>
                </a:solidFill>
                <a:latin typeface="Montserrat Light" panose="00000400000000000000" pitchFamily="50" charset="0"/>
              </a:rPr>
              <a:t>1. Emplois  permanents</a:t>
            </a:r>
          </a:p>
          <a:p>
            <a:pPr marL="0" lvl="1" indent="0">
              <a:lnSpc>
                <a:spcPct val="120000"/>
              </a:lnSpc>
              <a:spcBef>
                <a:spcPts val="0"/>
              </a:spcBef>
              <a:spcAft>
                <a:spcPts val="600"/>
              </a:spcAft>
              <a:buSzPct val="114000"/>
              <a:buNone/>
            </a:pPr>
            <a:endParaRPr lang="fr-FR" sz="2200" u="heavy" dirty="0">
              <a:solidFill>
                <a:srgbClr val="2D9AD6"/>
              </a:solidFill>
            </a:endParaRPr>
          </a:p>
          <a:p>
            <a:pPr marL="620713" lvl="1" indent="0">
              <a:lnSpc>
                <a:spcPct val="120000"/>
              </a:lnSpc>
              <a:spcBef>
                <a:spcPts val="0"/>
              </a:spcBef>
              <a:spcAft>
                <a:spcPts val="1000"/>
              </a:spcAft>
              <a:buFont typeface="Arial"/>
              <a:buNone/>
            </a:pPr>
            <a:endParaRPr lang="fr-FR" dirty="0"/>
          </a:p>
          <a:p>
            <a:pPr marL="457200" lvl="1" indent="-457200">
              <a:lnSpc>
                <a:spcPct val="120000"/>
              </a:lnSpc>
              <a:spcBef>
                <a:spcPts val="0"/>
              </a:spcBef>
              <a:spcAft>
                <a:spcPts val="600"/>
              </a:spcAft>
              <a:buClr>
                <a:srgbClr val="31B6FD"/>
              </a:buClr>
              <a:buSzPct val="114000"/>
              <a:buFont typeface="+mj-lt"/>
              <a:buAutoNum type="arabicPeriod"/>
            </a:pPr>
            <a:endParaRPr lang="fr-FR" dirty="0">
              <a:solidFill>
                <a:prstClr val="black"/>
              </a:solidFill>
            </a:endParaRPr>
          </a:p>
          <a:p>
            <a:pPr marL="457200" lvl="1" indent="-457200">
              <a:lnSpc>
                <a:spcPct val="120000"/>
              </a:lnSpc>
              <a:spcBef>
                <a:spcPts val="0"/>
              </a:spcBef>
              <a:spcAft>
                <a:spcPts val="600"/>
              </a:spcAft>
              <a:buClr>
                <a:srgbClr val="31B6FD"/>
              </a:buClr>
              <a:buSzPct val="114000"/>
              <a:buFont typeface="+mj-lt"/>
              <a:buAutoNum type="arabicPeriod"/>
            </a:pPr>
            <a:endParaRPr lang="fr-FR" dirty="0">
              <a:solidFill>
                <a:prstClr val="black"/>
              </a:solidFill>
            </a:endParaRPr>
          </a:p>
          <a:p>
            <a:pPr marL="457200" lvl="1" indent="-457200">
              <a:lnSpc>
                <a:spcPct val="120000"/>
              </a:lnSpc>
              <a:spcBef>
                <a:spcPts val="0"/>
              </a:spcBef>
              <a:spcAft>
                <a:spcPts val="600"/>
              </a:spcAft>
              <a:buClr>
                <a:srgbClr val="31B6FD"/>
              </a:buClr>
              <a:buSzPct val="114000"/>
              <a:buFont typeface="+mj-lt"/>
              <a:buAutoNum type="arabicPeriod"/>
            </a:pPr>
            <a:endParaRPr lang="fr-FR" dirty="0">
              <a:solidFill>
                <a:prstClr val="black"/>
              </a:solidFill>
            </a:endParaRPr>
          </a:p>
          <a:p>
            <a:pPr marL="393192" lvl="1" indent="0">
              <a:buFont typeface="Arial"/>
              <a:buNone/>
            </a:pPr>
            <a:endParaRPr lang="fr-FR" dirty="0"/>
          </a:p>
        </p:txBody>
      </p:sp>
      <p:graphicFrame>
        <p:nvGraphicFramePr>
          <p:cNvPr id="9" name="Objet 8">
            <a:extLst>
              <a:ext uri="{FF2B5EF4-FFF2-40B4-BE49-F238E27FC236}">
                <a16:creationId xmlns:a16="http://schemas.microsoft.com/office/drawing/2014/main" id="{814FA20A-06D7-66BB-0BA1-86556623D666}"/>
              </a:ext>
            </a:extLst>
          </p:cNvPr>
          <p:cNvGraphicFramePr>
            <a:graphicFrameLocks noChangeAspect="1"/>
          </p:cNvGraphicFramePr>
          <p:nvPr/>
        </p:nvGraphicFramePr>
        <p:xfrm>
          <a:off x="2260600" y="1312863"/>
          <a:ext cx="6708775" cy="4314825"/>
        </p:xfrm>
        <a:graphic>
          <a:graphicData uri="http://schemas.openxmlformats.org/presentationml/2006/ole">
            <mc:AlternateContent xmlns:mc="http://schemas.openxmlformats.org/markup-compatibility/2006">
              <mc:Choice xmlns:v="urn:schemas-microsoft-com:vml" Requires="v">
                <p:oleObj name="Document" r:id="rId3" imgW="5931875" imgH="3813072" progId="Word.Document.12">
                  <p:embed/>
                </p:oleObj>
              </mc:Choice>
              <mc:Fallback>
                <p:oleObj name="Document" r:id="rId3" imgW="5931875" imgH="3813072" progId="Word.Document.12">
                  <p:embed/>
                  <p:pic>
                    <p:nvPicPr>
                      <p:cNvPr id="9" name="Objet 8">
                        <a:extLst>
                          <a:ext uri="{FF2B5EF4-FFF2-40B4-BE49-F238E27FC236}">
                            <a16:creationId xmlns:a16="http://schemas.microsoft.com/office/drawing/2014/main" id="{814FA20A-06D7-66BB-0BA1-86556623D666}"/>
                          </a:ext>
                        </a:extLst>
                      </p:cNvPr>
                      <p:cNvPicPr/>
                      <p:nvPr/>
                    </p:nvPicPr>
                    <p:blipFill>
                      <a:blip r:embed="rId4"/>
                      <a:stretch>
                        <a:fillRect/>
                      </a:stretch>
                    </p:blipFill>
                    <p:spPr>
                      <a:xfrm>
                        <a:off x="2260600" y="1312863"/>
                        <a:ext cx="6708775" cy="4314825"/>
                      </a:xfrm>
                      <a:prstGeom prst="rect">
                        <a:avLst/>
                      </a:prstGeom>
                    </p:spPr>
                  </p:pic>
                </p:oleObj>
              </mc:Fallback>
            </mc:AlternateContent>
          </a:graphicData>
        </a:graphic>
      </p:graphicFrame>
      <p:pic>
        <p:nvPicPr>
          <p:cNvPr id="11" name="Image 10">
            <a:extLst>
              <a:ext uri="{FF2B5EF4-FFF2-40B4-BE49-F238E27FC236}">
                <a16:creationId xmlns:a16="http://schemas.microsoft.com/office/drawing/2014/main" id="{D9B4AA8E-0E44-1A8A-8116-3C2B1F5DA918}"/>
              </a:ext>
            </a:extLst>
          </p:cNvPr>
          <p:cNvPicPr>
            <a:picLocks noChangeAspect="1"/>
          </p:cNvPicPr>
          <p:nvPr/>
        </p:nvPicPr>
        <p:blipFill>
          <a:blip r:embed="rId5"/>
          <a:stretch>
            <a:fillRect/>
          </a:stretch>
        </p:blipFill>
        <p:spPr>
          <a:xfrm>
            <a:off x="2408812" y="4803703"/>
            <a:ext cx="2663039" cy="1600657"/>
          </a:xfrm>
          <a:prstGeom prst="rect">
            <a:avLst/>
          </a:prstGeom>
        </p:spPr>
      </p:pic>
      <p:pic>
        <p:nvPicPr>
          <p:cNvPr id="6" name="Image 5">
            <a:extLst>
              <a:ext uri="{FF2B5EF4-FFF2-40B4-BE49-F238E27FC236}">
                <a16:creationId xmlns:a16="http://schemas.microsoft.com/office/drawing/2014/main" id="{C7D42765-0566-518A-6C32-6A4680F6BC26}"/>
              </a:ext>
            </a:extLst>
          </p:cNvPr>
          <p:cNvPicPr>
            <a:picLocks noChangeAspect="1"/>
          </p:cNvPicPr>
          <p:nvPr/>
        </p:nvPicPr>
        <p:blipFill>
          <a:blip r:embed="rId6"/>
          <a:stretch>
            <a:fillRect/>
          </a:stretch>
        </p:blipFill>
        <p:spPr>
          <a:xfrm>
            <a:off x="5731669" y="4803703"/>
            <a:ext cx="2663040" cy="1600657"/>
          </a:xfrm>
          <a:prstGeom prst="rect">
            <a:avLst/>
          </a:prstGeom>
        </p:spPr>
      </p:pic>
      <p:sp>
        <p:nvSpPr>
          <p:cNvPr id="8" name="Graphique 22">
            <a:extLst>
              <a:ext uri="{FF2B5EF4-FFF2-40B4-BE49-F238E27FC236}">
                <a16:creationId xmlns:a16="http://schemas.microsoft.com/office/drawing/2014/main" id="{9336513E-58E1-7021-B229-0E751E79D5AB}"/>
              </a:ext>
            </a:extLst>
          </p:cNvPr>
          <p:cNvSpPr/>
          <p:nvPr/>
        </p:nvSpPr>
        <p:spPr>
          <a:xfrm>
            <a:off x="7829550" y="376950"/>
            <a:ext cx="3984497" cy="90172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A7DF81"/>
          </a:solidFill>
          <a:ln w="15716" cap="flat">
            <a:noFill/>
            <a:prstDash val="solid"/>
            <a:miter/>
          </a:ln>
        </p:spPr>
        <p:txBody>
          <a:bodyPr lIns="468000" tIns="36000" rIns="36000" bIns="360000" rtlCol="0" anchor="t" anchorCtr="0"/>
          <a:lstStyle/>
          <a:p>
            <a:r>
              <a:rPr lang="fr-FR" dirty="0">
                <a:solidFill>
                  <a:schemeClr val="bg1"/>
                </a:solidFill>
                <a:latin typeface="Bebas"/>
              </a:rPr>
              <a:t>Structure des effectifs et des</a:t>
            </a:r>
          </a:p>
          <a:p>
            <a:r>
              <a:rPr lang="fr-FR" dirty="0">
                <a:solidFill>
                  <a:schemeClr val="bg1"/>
                </a:solidFill>
                <a:latin typeface="Bebas"/>
              </a:rPr>
              <a:t>      évolutions prévisionnelles</a:t>
            </a:r>
          </a:p>
        </p:txBody>
      </p:sp>
    </p:spTree>
    <p:extLst>
      <p:ext uri="{BB962C8B-B14F-4D97-AF65-F5344CB8AC3E}">
        <p14:creationId xmlns:p14="http://schemas.microsoft.com/office/powerpoint/2010/main" val="316043401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445252F3-DE3F-B46D-D256-4A3B53D33059}"/>
              </a:ext>
            </a:extLst>
          </p:cNvPr>
          <p:cNvSpPr txBox="1"/>
          <p:nvPr/>
        </p:nvSpPr>
        <p:spPr>
          <a:xfrm>
            <a:off x="416811" y="4818815"/>
            <a:ext cx="3077160" cy="400110"/>
          </a:xfrm>
          <a:prstGeom prst="rect">
            <a:avLst/>
          </a:prstGeom>
          <a:solidFill>
            <a:srgbClr val="00B0F0"/>
          </a:solidFill>
        </p:spPr>
        <p:txBody>
          <a:bodyPr wrap="square" rtlCol="0">
            <a:spAutoFit/>
          </a:bodyPr>
          <a:lstStyle/>
          <a:p>
            <a:pPr>
              <a:spcBef>
                <a:spcPts val="600"/>
              </a:spcBef>
              <a:spcAft>
                <a:spcPts val="600"/>
              </a:spcAft>
            </a:pPr>
            <a:endParaRPr lang="fr-FR" sz="2000" dirty="0">
              <a:solidFill>
                <a:schemeClr val="bg1"/>
              </a:solidFill>
              <a:latin typeface="Montserrat SemiBold" panose="00000700000000000000" pitchFamily="2" charset="0"/>
            </a:endParaRPr>
          </a:p>
        </p:txBody>
      </p:sp>
      <p:sp>
        <p:nvSpPr>
          <p:cNvPr id="10" name="ZoneTexte 9">
            <a:extLst>
              <a:ext uri="{FF2B5EF4-FFF2-40B4-BE49-F238E27FC236}">
                <a16:creationId xmlns:a16="http://schemas.microsoft.com/office/drawing/2014/main" id="{5212C7A4-8ABA-9B91-3443-08A5EC17F7F6}"/>
              </a:ext>
            </a:extLst>
          </p:cNvPr>
          <p:cNvSpPr txBox="1"/>
          <p:nvPr/>
        </p:nvSpPr>
        <p:spPr>
          <a:xfrm>
            <a:off x="387600" y="808041"/>
            <a:ext cx="3481756" cy="400110"/>
          </a:xfrm>
          <a:prstGeom prst="rect">
            <a:avLst/>
          </a:prstGeom>
          <a:solidFill>
            <a:srgbClr val="00B0F0"/>
          </a:solidFill>
        </p:spPr>
        <p:txBody>
          <a:bodyPr wrap="square" rtlCol="0">
            <a:spAutoFit/>
          </a:bodyPr>
          <a:lstStyle/>
          <a:p>
            <a:pPr>
              <a:spcBef>
                <a:spcPts val="600"/>
              </a:spcBef>
              <a:spcAft>
                <a:spcPts val="600"/>
              </a:spcAft>
            </a:pPr>
            <a:endParaRPr lang="fr-FR" sz="2000" dirty="0">
              <a:solidFill>
                <a:schemeClr val="bg1"/>
              </a:solidFill>
              <a:latin typeface="Montserrat SemiBold" panose="00000700000000000000" pitchFamily="2" charset="0"/>
            </a:endParaRPr>
          </a:p>
        </p:txBody>
      </p:sp>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spcAft>
                <a:spcPts val="1500"/>
              </a:spcAft>
              <a:buClr>
                <a:srgbClr val="ED6D90"/>
              </a:buClr>
              <a:buSzPct val="120000"/>
            </a:pPr>
            <a:endParaRPr lang="fr-FR">
              <a:latin typeface="Montserrat Light" panose="00000400000000000000" pitchFamily="50" charset="0"/>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Espace réservé du contenu 6">
            <a:extLst>
              <a:ext uri="{FF2B5EF4-FFF2-40B4-BE49-F238E27FC236}">
                <a16:creationId xmlns:a16="http://schemas.microsoft.com/office/drawing/2014/main" id="{54797C60-6809-C7DD-A658-1DD7739688B2}"/>
              </a:ext>
            </a:extLst>
          </p:cNvPr>
          <p:cNvSpPr txBox="1">
            <a:spLocks/>
          </p:cNvSpPr>
          <p:nvPr/>
        </p:nvSpPr>
        <p:spPr>
          <a:xfrm>
            <a:off x="476738" y="1696825"/>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48000" lvl="1" indent="-360000">
              <a:lnSpc>
                <a:spcPct val="120000"/>
              </a:lnSpc>
              <a:spcBef>
                <a:spcPts val="0"/>
              </a:spcBef>
              <a:spcAft>
                <a:spcPts val="600"/>
              </a:spcAft>
              <a:buClr>
                <a:srgbClr val="2D9AD6"/>
              </a:buClr>
              <a:buSzPct val="100000"/>
              <a:buFont typeface="Wingdings" panose="05000000000000000000" pitchFamily="2" charset="2"/>
              <a:buChar char="F"/>
            </a:pPr>
            <a:endParaRPr lang="fr-FR" sz="2100" dirty="0">
              <a:solidFill>
                <a:srgbClr val="000000"/>
              </a:solidFill>
            </a:endParaRPr>
          </a:p>
        </p:txBody>
      </p:sp>
      <p:sp>
        <p:nvSpPr>
          <p:cNvPr id="3" name="Titre 1">
            <a:extLst>
              <a:ext uri="{FF2B5EF4-FFF2-40B4-BE49-F238E27FC236}">
                <a16:creationId xmlns:a16="http://schemas.microsoft.com/office/drawing/2014/main" id="{879C539A-E449-A9DB-38CF-8AEA88AEEDC1}"/>
              </a:ext>
            </a:extLst>
          </p:cNvPr>
          <p:cNvSpPr txBox="1">
            <a:spLocks/>
          </p:cNvSpPr>
          <p:nvPr/>
        </p:nvSpPr>
        <p:spPr>
          <a:xfrm>
            <a:off x="539552" y="836712"/>
            <a:ext cx="8363272" cy="72008"/>
          </a:xfrm>
          <a:prstGeom prst="rect">
            <a:avLst/>
          </a:prstGeom>
        </p:spPr>
        <p:txBody>
          <a:bodyPr>
            <a:normAutofit fontScale="25000" lnSpcReduction="20000"/>
          </a:bodyPr>
          <a:lstStyle>
            <a:lvl1pPr algn="ctr" defTabSz="914400" rtl="0" eaLnBrk="1" latinLnBrk="0" hangingPunct="1">
              <a:lnSpc>
                <a:spcPct val="90000"/>
              </a:lnSpc>
              <a:spcBef>
                <a:spcPct val="0"/>
              </a:spcBef>
              <a:buNone/>
              <a:defRPr sz="4400" kern="1200">
                <a:solidFill>
                  <a:schemeClr val="tx1"/>
                </a:solidFill>
                <a:latin typeface="Noteworthy Light" charset="0"/>
                <a:ea typeface="Noteworthy Light" charset="0"/>
                <a:cs typeface="Noteworthy Light" charset="0"/>
              </a:defRPr>
            </a:lvl1pPr>
          </a:lstStyle>
          <a:p>
            <a:br>
              <a:rPr lang="fr-FR" sz="2400"/>
            </a:br>
            <a:br>
              <a:rPr lang="fr-FR" sz="2400"/>
            </a:br>
            <a:endParaRPr lang="fr-FR" sz="3100" b="1" u="sng" dirty="0"/>
          </a:p>
        </p:txBody>
      </p:sp>
      <p:sp>
        <p:nvSpPr>
          <p:cNvPr id="5" name="Espace réservé du contenu 2">
            <a:extLst>
              <a:ext uri="{FF2B5EF4-FFF2-40B4-BE49-F238E27FC236}">
                <a16:creationId xmlns:a16="http://schemas.microsoft.com/office/drawing/2014/main" id="{11CF592D-2CB2-BD91-1724-6AB4ABE152FD}"/>
              </a:ext>
            </a:extLst>
          </p:cNvPr>
          <p:cNvSpPr txBox="1">
            <a:spLocks/>
          </p:cNvSpPr>
          <p:nvPr/>
        </p:nvSpPr>
        <p:spPr>
          <a:xfrm>
            <a:off x="387600" y="484069"/>
            <a:ext cx="11327662" cy="60905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lnSpc>
                <a:spcPct val="120000"/>
              </a:lnSpc>
              <a:spcBef>
                <a:spcPts val="0"/>
              </a:spcBef>
              <a:spcAft>
                <a:spcPts val="600"/>
              </a:spcAft>
              <a:buSzPct val="114000"/>
              <a:buNone/>
            </a:pPr>
            <a:endParaRPr lang="fr-FR" sz="1800" b="1" dirty="0">
              <a:solidFill>
                <a:schemeClr val="bg1"/>
              </a:solidFill>
              <a:latin typeface="Montserrat Light" panose="00000400000000000000" pitchFamily="50" charset="0"/>
            </a:endParaRPr>
          </a:p>
          <a:p>
            <a:pPr marL="0" lvl="1" indent="0">
              <a:lnSpc>
                <a:spcPct val="120000"/>
              </a:lnSpc>
              <a:spcBef>
                <a:spcPts val="0"/>
              </a:spcBef>
              <a:spcAft>
                <a:spcPts val="600"/>
              </a:spcAft>
              <a:buSzPct val="114000"/>
              <a:buNone/>
            </a:pPr>
            <a:r>
              <a:rPr lang="fr-FR" sz="1900" b="1" dirty="0">
                <a:solidFill>
                  <a:schemeClr val="bg1"/>
                </a:solidFill>
                <a:latin typeface="Montserrat Light" panose="00000400000000000000" pitchFamily="50" charset="0"/>
              </a:rPr>
              <a:t>2. Emplois  non permanents</a:t>
            </a:r>
          </a:p>
          <a:p>
            <a:pPr marL="0" lvl="1" indent="0">
              <a:lnSpc>
                <a:spcPct val="120000"/>
              </a:lnSpc>
              <a:spcBef>
                <a:spcPts val="0"/>
              </a:spcBef>
              <a:spcAft>
                <a:spcPts val="600"/>
              </a:spcAft>
              <a:buSzPct val="114000"/>
              <a:buNone/>
            </a:pPr>
            <a:endParaRPr lang="fr-FR" sz="1800" b="1" dirty="0">
              <a:solidFill>
                <a:schemeClr val="bg1"/>
              </a:solidFill>
              <a:latin typeface="Montserrat Light" panose="00000400000000000000" pitchFamily="50" charset="0"/>
            </a:endParaRPr>
          </a:p>
          <a:p>
            <a:pPr marL="784225" marR="0" lvl="0" indent="-342900" algn="l" defTabSz="914400" rtl="0" eaLnBrk="1" fontAlgn="auto" latinLnBrk="0" hangingPunct="1">
              <a:lnSpc>
                <a:spcPct val="120000"/>
              </a:lnSpc>
              <a:spcBef>
                <a:spcPts val="0"/>
              </a:spcBef>
              <a:spcAft>
                <a:spcPts val="600"/>
              </a:spcAft>
              <a:buClr>
                <a:srgbClr val="2D9AD6"/>
              </a:buClr>
              <a:buSzPct val="95000"/>
              <a:buFont typeface="Wingdings" panose="05000000000000000000" pitchFamily="2" charset="2"/>
              <a:buChar char="§"/>
              <a:tabLst/>
              <a:defRPr/>
            </a:pPr>
            <a:r>
              <a:rPr kumimoji="0" lang="fr-FR" sz="1700" b="0" i="0" u="sng" strike="noStrike" kern="1200" cap="none" spc="0" normalizeH="0" baseline="0" noProof="0" dirty="0">
                <a:ln>
                  <a:noFill/>
                </a:ln>
                <a:effectLst/>
                <a:uLnTx/>
                <a:uFillTx/>
                <a:latin typeface="Montserrat Light" panose="00000400000000000000" pitchFamily="50" charset="0"/>
              </a:rPr>
              <a:t>Nombre de postes maximum autorisé en 2025 par délibération</a:t>
            </a:r>
            <a:r>
              <a:rPr kumimoji="0" lang="fr-FR" sz="1700" b="0" i="0" u="none" strike="noStrike" kern="1200" cap="none" spc="0" normalizeH="0" baseline="0" noProof="0" dirty="0">
                <a:ln>
                  <a:noFill/>
                </a:ln>
                <a:effectLst/>
                <a:uLnTx/>
                <a:uFillTx/>
                <a:latin typeface="Montserrat Light" panose="00000400000000000000" pitchFamily="50" charset="0"/>
              </a:rPr>
              <a:t> : 100 postes</a:t>
            </a:r>
          </a:p>
          <a:p>
            <a:pPr marL="756000" marR="0" lvl="0" indent="0" algn="just" defTabSz="914400" rtl="0" eaLnBrk="1" fontAlgn="auto" latinLnBrk="0" hangingPunct="1">
              <a:lnSpc>
                <a:spcPct val="120000"/>
              </a:lnSpc>
              <a:spcBef>
                <a:spcPts val="0"/>
              </a:spcBef>
              <a:spcAft>
                <a:spcPts val="600"/>
              </a:spcAft>
              <a:buClr>
                <a:srgbClr val="0192FF"/>
              </a:buClr>
              <a:buSzPct val="95000"/>
              <a:buFont typeface="Wingdings 2"/>
              <a:buNone/>
              <a:tabLst/>
              <a:defRPr/>
            </a:pPr>
            <a:r>
              <a:rPr kumimoji="0" lang="fr-FR" sz="1700" b="0" i="0" u="sng" strike="noStrike" kern="1200" cap="none" spc="0" normalizeH="0" baseline="0" noProof="0" dirty="0">
                <a:ln>
                  <a:noFill/>
                </a:ln>
                <a:effectLst/>
                <a:uLnTx/>
                <a:uFillTx/>
                <a:latin typeface="Montserrat Light" panose="00000400000000000000" pitchFamily="50" charset="0"/>
              </a:rPr>
              <a:t>Conditions d’emploi </a:t>
            </a:r>
            <a:r>
              <a:rPr kumimoji="0" lang="fr-FR" sz="1700" b="0" i="0" u="none" strike="noStrike" kern="1200" cap="none" spc="0" normalizeH="0" baseline="0" noProof="0" dirty="0">
                <a:ln>
                  <a:noFill/>
                </a:ln>
                <a:effectLst/>
                <a:uLnTx/>
                <a:uFillTx/>
                <a:latin typeface="Montserrat Light" panose="00000400000000000000" pitchFamily="50" charset="0"/>
              </a:rPr>
              <a:t>: besoin saisonnier et accroissement temporaire d’activité</a:t>
            </a:r>
          </a:p>
          <a:p>
            <a:pPr marL="756000" marR="0" lvl="0" indent="0" algn="just" defTabSz="914400" rtl="0" eaLnBrk="1" fontAlgn="auto" latinLnBrk="0" hangingPunct="1">
              <a:lnSpc>
                <a:spcPct val="120000"/>
              </a:lnSpc>
              <a:spcBef>
                <a:spcPts val="0"/>
              </a:spcBef>
              <a:spcAft>
                <a:spcPts val="600"/>
              </a:spcAft>
              <a:buClr>
                <a:srgbClr val="0192FF"/>
              </a:buClr>
              <a:buSzPct val="95000"/>
              <a:buFont typeface="Wingdings 2"/>
              <a:buNone/>
              <a:tabLst/>
              <a:defRPr/>
            </a:pPr>
            <a:r>
              <a:rPr kumimoji="0" lang="fr-FR" sz="1700" b="0" i="0" u="sng" strike="noStrike" kern="1200" cap="none" spc="0" normalizeH="0" baseline="0" noProof="0" dirty="0">
                <a:ln>
                  <a:noFill/>
                </a:ln>
                <a:effectLst/>
                <a:uLnTx/>
                <a:uFillTx/>
                <a:latin typeface="Montserrat Light" panose="00000400000000000000" pitchFamily="50" charset="0"/>
              </a:rPr>
              <a:t>Principaux services concernés</a:t>
            </a:r>
            <a:r>
              <a:rPr kumimoji="0" lang="fr-FR" sz="1700" b="0" i="0" u="none" strike="noStrike" kern="1200" cap="none" spc="0" normalizeH="0" baseline="0" noProof="0" dirty="0">
                <a:ln>
                  <a:noFill/>
                </a:ln>
                <a:effectLst/>
                <a:uLnTx/>
                <a:uFillTx/>
                <a:latin typeface="Montserrat Light" panose="00000400000000000000" pitchFamily="50" charset="0"/>
              </a:rPr>
              <a:t> : sport (Centre Nautique, Piscine couverte, Cosec), déchets ménagers (collecte et déchetteries), patrimoine, médiathèque, petite enfance.</a:t>
            </a:r>
          </a:p>
          <a:p>
            <a:pPr marL="756000" marR="0" lvl="0" indent="0" algn="just" defTabSz="914400" rtl="0" eaLnBrk="1" fontAlgn="auto" latinLnBrk="0" hangingPunct="1">
              <a:lnSpc>
                <a:spcPct val="120000"/>
              </a:lnSpc>
              <a:spcBef>
                <a:spcPts val="0"/>
              </a:spcBef>
              <a:spcAft>
                <a:spcPts val="1000"/>
              </a:spcAft>
              <a:buClr>
                <a:srgbClr val="0192FF"/>
              </a:buClr>
              <a:buSzPct val="95000"/>
              <a:buFont typeface="Wingdings 2"/>
              <a:buNone/>
              <a:tabLst/>
              <a:defRPr/>
            </a:pPr>
            <a:r>
              <a:rPr kumimoji="0" lang="fr-FR" sz="1700" b="0" i="0" u="sng" strike="noStrike" kern="1200" cap="none" spc="0" normalizeH="0" baseline="0" noProof="0" dirty="0">
                <a:ln>
                  <a:noFill/>
                </a:ln>
                <a:effectLst/>
                <a:uLnTx/>
                <a:uFillTx/>
                <a:latin typeface="Montserrat Light" panose="00000400000000000000" pitchFamily="50" charset="0"/>
              </a:rPr>
              <a:t>Principaux emplois concernés</a:t>
            </a:r>
            <a:r>
              <a:rPr kumimoji="0" lang="fr-FR" sz="1700" b="0" i="0" u="none" strike="noStrike" kern="1200" cap="none" spc="0" normalizeH="0" baseline="0" noProof="0" dirty="0">
                <a:ln>
                  <a:noFill/>
                </a:ln>
                <a:effectLst/>
                <a:uLnTx/>
                <a:uFillTx/>
                <a:latin typeface="Montserrat Light" panose="00000400000000000000" pitchFamily="50" charset="0"/>
              </a:rPr>
              <a:t> : maîtres-nageurs sauveteurs, agents de collecte, agents de déchetterie, conducteurs de véhicules poids-lourds, agents de maintenance, agents de nettoyage, agents d’accueil et de caisse, agents administratifs, agents d’animation.</a:t>
            </a:r>
          </a:p>
          <a:p>
            <a:pPr marL="784225" marR="0" lvl="0" indent="-342900" algn="l" defTabSz="914400" rtl="0" eaLnBrk="1" fontAlgn="auto" latinLnBrk="0" hangingPunct="1">
              <a:lnSpc>
                <a:spcPct val="120000"/>
              </a:lnSpc>
              <a:spcBef>
                <a:spcPct val="20000"/>
              </a:spcBef>
              <a:spcAft>
                <a:spcPts val="0"/>
              </a:spcAft>
              <a:buClr>
                <a:srgbClr val="2D9AD6"/>
              </a:buClr>
              <a:buSzPct val="95000"/>
              <a:buFont typeface="Wingdings" panose="05000000000000000000" pitchFamily="2" charset="2"/>
              <a:buChar char="§"/>
              <a:tabLst/>
              <a:defRPr/>
            </a:pPr>
            <a:r>
              <a:rPr kumimoji="0" lang="fr-FR" sz="1700" b="0" i="0" u="sng" strike="noStrike" kern="1200" cap="none" spc="0" normalizeH="0" baseline="0" noProof="0" dirty="0">
                <a:ln>
                  <a:noFill/>
                </a:ln>
                <a:effectLst/>
                <a:uLnTx/>
                <a:uFillTx/>
                <a:latin typeface="Montserrat Light" panose="00000400000000000000" pitchFamily="50" charset="0"/>
              </a:rPr>
              <a:t>Nombre d’apprentis</a:t>
            </a:r>
            <a:r>
              <a:rPr kumimoji="0" lang="fr-FR" sz="1700" b="0" i="0" u="none" strike="noStrike" kern="1200" cap="none" spc="0" normalizeH="0" baseline="0" noProof="0" dirty="0">
                <a:ln>
                  <a:noFill/>
                </a:ln>
                <a:effectLst/>
                <a:uLnTx/>
                <a:uFillTx/>
                <a:latin typeface="Montserrat Light" panose="00000400000000000000" pitchFamily="50" charset="0"/>
              </a:rPr>
              <a:t> : 3 postes (1 pour la filière technique, 1 pour la filière sportive, 1 pour la filière médico-sociale)</a:t>
            </a:r>
            <a:r>
              <a:rPr lang="fr-FR" sz="1700" dirty="0">
                <a:latin typeface="Montserrat Light" panose="00000400000000000000" pitchFamily="50" charset="0"/>
              </a:rPr>
              <a:t>, dont 2 recrutés directement par SLA et 1 via un organisme externe</a:t>
            </a:r>
            <a:r>
              <a:rPr kumimoji="0" lang="fr-FR" sz="1700" b="0" i="0" u="none" strike="noStrike" kern="1200" cap="none" spc="0" normalizeH="0" baseline="0" noProof="0" dirty="0">
                <a:ln>
                  <a:noFill/>
                </a:ln>
                <a:effectLst/>
                <a:uLnTx/>
                <a:uFillTx/>
                <a:latin typeface="Montserrat Light" panose="00000400000000000000" pitchFamily="50" charset="0"/>
              </a:rPr>
              <a:t>.</a:t>
            </a:r>
          </a:p>
          <a:p>
            <a:pPr marL="0" marR="0" lvl="1" indent="0" algn="l" defTabSz="914400" rtl="0" eaLnBrk="1" fontAlgn="auto" latinLnBrk="0" hangingPunct="1">
              <a:lnSpc>
                <a:spcPct val="120000"/>
              </a:lnSpc>
              <a:spcBef>
                <a:spcPts val="0"/>
              </a:spcBef>
              <a:spcAft>
                <a:spcPts val="600"/>
              </a:spcAft>
              <a:buClr>
                <a:srgbClr val="975C00"/>
              </a:buClr>
              <a:buSzPct val="114000"/>
              <a:buNone/>
              <a:tabLst/>
              <a:defRPr/>
            </a:pPr>
            <a:endParaRPr kumimoji="0" lang="fr-FR" sz="1800" b="1" i="0" u="none" strike="noStrike" kern="1200" cap="none" spc="0" normalizeH="0" baseline="0" noProof="0" dirty="0">
              <a:ln>
                <a:noFill/>
              </a:ln>
              <a:solidFill>
                <a:schemeClr val="bg1"/>
              </a:solidFill>
              <a:effectLst/>
              <a:uLnTx/>
              <a:uFillTx/>
              <a:latin typeface="Montserrat Light" panose="00000400000000000000" pitchFamily="50" charset="0"/>
            </a:endParaRPr>
          </a:p>
          <a:p>
            <a:pPr marL="0" marR="0" lvl="1" indent="0" algn="l" defTabSz="914400" rtl="0" eaLnBrk="1" fontAlgn="auto" latinLnBrk="0" hangingPunct="1">
              <a:lnSpc>
                <a:spcPct val="120000"/>
              </a:lnSpc>
              <a:spcBef>
                <a:spcPts val="0"/>
              </a:spcBef>
              <a:spcAft>
                <a:spcPts val="600"/>
              </a:spcAft>
              <a:buClr>
                <a:srgbClr val="975C00"/>
              </a:buClr>
              <a:buSzPct val="114000"/>
              <a:buNone/>
              <a:tabLst/>
              <a:defRPr/>
            </a:pPr>
            <a:r>
              <a:rPr kumimoji="0" lang="fr-FR" sz="1900" b="1" i="0" u="none" strike="noStrike" kern="1200" cap="none" spc="0" normalizeH="0" baseline="0" noProof="0" dirty="0">
                <a:ln>
                  <a:noFill/>
                </a:ln>
                <a:solidFill>
                  <a:schemeClr val="bg1"/>
                </a:solidFill>
                <a:effectLst/>
                <a:uLnTx/>
                <a:uFillTx/>
                <a:latin typeface="Montserrat Light" panose="00000400000000000000" pitchFamily="50" charset="0"/>
              </a:rPr>
              <a:t>3. Travailleurs handicapés</a:t>
            </a:r>
          </a:p>
          <a:p>
            <a:pPr marL="446088" marR="0" lvl="0" indent="0" algn="just" defTabSz="914400" rtl="0" eaLnBrk="1" fontAlgn="auto" latinLnBrk="0" hangingPunct="1">
              <a:lnSpc>
                <a:spcPct val="100000"/>
              </a:lnSpc>
              <a:spcBef>
                <a:spcPts val="1200"/>
              </a:spcBef>
              <a:spcAft>
                <a:spcPts val="600"/>
              </a:spcAft>
              <a:buClr>
                <a:srgbClr val="975C00"/>
              </a:buClr>
              <a:buSzPct val="95000"/>
              <a:buFont typeface="Wingdings 2"/>
              <a:buNone/>
              <a:tabLst/>
              <a:defRPr/>
            </a:pPr>
            <a:r>
              <a:rPr kumimoji="0" lang="fr-FR" sz="1700" b="0" i="0" u="sng" strike="noStrike" kern="1200" cap="none" spc="0" normalizeH="0" baseline="0" noProof="0" dirty="0">
                <a:ln>
                  <a:noFill/>
                </a:ln>
                <a:effectLst/>
                <a:uLnTx/>
                <a:uFillTx/>
                <a:latin typeface="Montserrat Light" panose="00000400000000000000" pitchFamily="50" charset="0"/>
              </a:rPr>
              <a:t>8,24% de l’effectif total au 31 décembre 2024</a:t>
            </a:r>
            <a:r>
              <a:rPr kumimoji="0" lang="fr-FR" sz="1700" b="0" i="0" u="none" strike="noStrike" kern="1200" cap="none" spc="0" normalizeH="0" baseline="0" noProof="0" dirty="0">
                <a:ln>
                  <a:noFill/>
                </a:ln>
                <a:effectLst/>
                <a:uLnTx/>
                <a:uFillTx/>
                <a:latin typeface="Montserrat Light" panose="00000400000000000000" pitchFamily="50" charset="0"/>
              </a:rPr>
              <a:t>, soit 23 agents.</a:t>
            </a:r>
          </a:p>
          <a:p>
            <a:pPr marL="446088" marR="0" lvl="0" indent="0" algn="l" defTabSz="914400" rtl="0" eaLnBrk="1" fontAlgn="auto" latinLnBrk="0" hangingPunct="1">
              <a:lnSpc>
                <a:spcPct val="100000"/>
              </a:lnSpc>
              <a:spcBef>
                <a:spcPct val="20000"/>
              </a:spcBef>
              <a:spcAft>
                <a:spcPts val="600"/>
              </a:spcAft>
              <a:buClr>
                <a:srgbClr val="975C00"/>
              </a:buClr>
              <a:buSzPct val="95000"/>
              <a:buFont typeface="Wingdings 2"/>
              <a:buNone/>
              <a:tabLst/>
              <a:defRPr/>
            </a:pPr>
            <a:r>
              <a:rPr kumimoji="0" lang="fr-FR" sz="1700" b="0" i="0" u="sng" strike="noStrike" kern="1200" cap="none" spc="0" normalizeH="0" baseline="0" noProof="0" dirty="0">
                <a:ln>
                  <a:noFill/>
                </a:ln>
                <a:effectLst/>
                <a:uLnTx/>
                <a:uFillTx/>
                <a:latin typeface="Montserrat Light" panose="00000400000000000000" pitchFamily="50" charset="0"/>
              </a:rPr>
              <a:t>Répartition par catégorie</a:t>
            </a:r>
            <a:r>
              <a:rPr kumimoji="0" lang="fr-FR" sz="1700" b="0" i="0" u="none" strike="noStrike" kern="1200" cap="none" spc="0" normalizeH="0" baseline="0" noProof="0" dirty="0">
                <a:ln>
                  <a:noFill/>
                </a:ln>
                <a:effectLst/>
                <a:uLnTx/>
                <a:uFillTx/>
                <a:latin typeface="Montserrat Light" panose="00000400000000000000" pitchFamily="50" charset="0"/>
              </a:rPr>
              <a:t> :  catégorie A : 2 / catégorie B : 2 / Catégorie C : 19 </a:t>
            </a:r>
          </a:p>
          <a:p>
            <a:pPr marL="446088" marR="0" lvl="0" indent="0" algn="l" defTabSz="914400" rtl="0" eaLnBrk="1" fontAlgn="auto" latinLnBrk="0" hangingPunct="1">
              <a:lnSpc>
                <a:spcPct val="100000"/>
              </a:lnSpc>
              <a:spcBef>
                <a:spcPct val="20000"/>
              </a:spcBef>
              <a:spcAft>
                <a:spcPts val="0"/>
              </a:spcAft>
              <a:buClr>
                <a:srgbClr val="975C00"/>
              </a:buClr>
              <a:buSzPct val="95000"/>
              <a:buFont typeface="Wingdings 2"/>
              <a:buNone/>
              <a:tabLst/>
              <a:defRPr/>
            </a:pPr>
            <a:r>
              <a:rPr kumimoji="0" lang="fr-FR" sz="1700" b="0" i="0" u="sng" strike="noStrike" kern="1200" cap="none" spc="0" normalizeH="0" baseline="0" noProof="0" dirty="0">
                <a:ln>
                  <a:noFill/>
                </a:ln>
                <a:effectLst/>
                <a:uLnTx/>
                <a:uFillTx/>
                <a:latin typeface="Montserrat Light" panose="00000400000000000000" pitchFamily="50" charset="0"/>
              </a:rPr>
              <a:t>Répartition par sexe</a:t>
            </a:r>
            <a:r>
              <a:rPr kumimoji="0" lang="fr-FR" sz="1700" b="0" i="0" u="none" strike="noStrike" kern="1200" cap="none" spc="0" normalizeH="0" baseline="0" noProof="0" dirty="0">
                <a:ln>
                  <a:noFill/>
                </a:ln>
                <a:effectLst/>
                <a:uLnTx/>
                <a:uFillTx/>
                <a:latin typeface="Montserrat Light" panose="00000400000000000000" pitchFamily="50" charset="0"/>
              </a:rPr>
              <a:t> : 9 femmes / 14 hommes.</a:t>
            </a:r>
          </a:p>
          <a:p>
            <a:pPr marL="457200" lvl="1" indent="-457200">
              <a:lnSpc>
                <a:spcPct val="120000"/>
              </a:lnSpc>
              <a:spcBef>
                <a:spcPts val="0"/>
              </a:spcBef>
              <a:spcAft>
                <a:spcPts val="600"/>
              </a:spcAft>
              <a:buSzPct val="114000"/>
              <a:buFont typeface="+mj-lt"/>
              <a:buAutoNum type="arabicPeriod"/>
            </a:pPr>
            <a:endParaRPr lang="fr-FR" sz="1800" u="heavy" dirty="0">
              <a:solidFill>
                <a:srgbClr val="2D9AD6"/>
              </a:solidFill>
              <a:latin typeface="Montserrat Light" panose="00000400000000000000" pitchFamily="50" charset="0"/>
            </a:endParaRPr>
          </a:p>
          <a:p>
            <a:pPr marL="620713" lvl="1" indent="0">
              <a:lnSpc>
                <a:spcPct val="120000"/>
              </a:lnSpc>
              <a:spcBef>
                <a:spcPts val="0"/>
              </a:spcBef>
              <a:spcAft>
                <a:spcPts val="1000"/>
              </a:spcAft>
              <a:buFont typeface="Arial"/>
              <a:buNone/>
            </a:pPr>
            <a:endParaRPr lang="fr-FR" dirty="0"/>
          </a:p>
          <a:p>
            <a:pPr marL="457200" lvl="1" indent="-457200">
              <a:lnSpc>
                <a:spcPct val="120000"/>
              </a:lnSpc>
              <a:spcBef>
                <a:spcPts val="0"/>
              </a:spcBef>
              <a:spcAft>
                <a:spcPts val="600"/>
              </a:spcAft>
              <a:buClr>
                <a:srgbClr val="31B6FD"/>
              </a:buClr>
              <a:buSzPct val="114000"/>
              <a:buFont typeface="+mj-lt"/>
              <a:buAutoNum type="arabicPeriod"/>
            </a:pPr>
            <a:endParaRPr lang="fr-FR" dirty="0">
              <a:solidFill>
                <a:prstClr val="black"/>
              </a:solidFill>
            </a:endParaRPr>
          </a:p>
          <a:p>
            <a:pPr marL="457200" lvl="1" indent="-457200">
              <a:lnSpc>
                <a:spcPct val="120000"/>
              </a:lnSpc>
              <a:spcBef>
                <a:spcPts val="0"/>
              </a:spcBef>
              <a:spcAft>
                <a:spcPts val="600"/>
              </a:spcAft>
              <a:buClr>
                <a:srgbClr val="31B6FD"/>
              </a:buClr>
              <a:buSzPct val="114000"/>
              <a:buFont typeface="+mj-lt"/>
              <a:buAutoNum type="arabicPeriod"/>
            </a:pPr>
            <a:endParaRPr lang="fr-FR" dirty="0">
              <a:solidFill>
                <a:prstClr val="black"/>
              </a:solidFill>
            </a:endParaRPr>
          </a:p>
          <a:p>
            <a:pPr marL="457200" lvl="1" indent="-457200">
              <a:lnSpc>
                <a:spcPct val="120000"/>
              </a:lnSpc>
              <a:spcBef>
                <a:spcPts val="0"/>
              </a:spcBef>
              <a:spcAft>
                <a:spcPts val="600"/>
              </a:spcAft>
              <a:buClr>
                <a:srgbClr val="31B6FD"/>
              </a:buClr>
              <a:buSzPct val="114000"/>
              <a:buFont typeface="+mj-lt"/>
              <a:buAutoNum type="arabicPeriod"/>
            </a:pPr>
            <a:endParaRPr lang="fr-FR" dirty="0">
              <a:solidFill>
                <a:prstClr val="black"/>
              </a:solidFill>
            </a:endParaRPr>
          </a:p>
          <a:p>
            <a:pPr marL="393192" lvl="1" indent="0">
              <a:buFont typeface="Arial"/>
              <a:buNone/>
            </a:pPr>
            <a:endParaRPr lang="fr-FR" dirty="0"/>
          </a:p>
        </p:txBody>
      </p:sp>
      <p:sp>
        <p:nvSpPr>
          <p:cNvPr id="12" name="Graphique 22">
            <a:extLst>
              <a:ext uri="{FF2B5EF4-FFF2-40B4-BE49-F238E27FC236}">
                <a16:creationId xmlns:a16="http://schemas.microsoft.com/office/drawing/2014/main" id="{D3A7F9B1-6D79-B862-91E3-32D61A0A6E9D}"/>
              </a:ext>
            </a:extLst>
          </p:cNvPr>
          <p:cNvSpPr/>
          <p:nvPr/>
        </p:nvSpPr>
        <p:spPr>
          <a:xfrm>
            <a:off x="7829550" y="376950"/>
            <a:ext cx="3984497" cy="90172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A7DF81"/>
          </a:solidFill>
          <a:ln w="15716" cap="flat">
            <a:noFill/>
            <a:prstDash val="solid"/>
            <a:miter/>
          </a:ln>
        </p:spPr>
        <p:txBody>
          <a:bodyPr lIns="468000" tIns="36000" rIns="36000" bIns="360000" rtlCol="0" anchor="t" anchorCtr="0"/>
          <a:lstStyle/>
          <a:p>
            <a:r>
              <a:rPr lang="fr-FR" dirty="0">
                <a:solidFill>
                  <a:schemeClr val="bg1"/>
                </a:solidFill>
                <a:latin typeface="Bebas"/>
              </a:rPr>
              <a:t>Structure des effectifs et des</a:t>
            </a:r>
          </a:p>
          <a:p>
            <a:r>
              <a:rPr lang="fr-FR" dirty="0">
                <a:solidFill>
                  <a:schemeClr val="bg1"/>
                </a:solidFill>
                <a:latin typeface="Bebas"/>
              </a:rPr>
              <a:t>      évolutions prévisionnelles</a:t>
            </a:r>
          </a:p>
        </p:txBody>
      </p:sp>
    </p:spTree>
    <p:extLst>
      <p:ext uri="{BB962C8B-B14F-4D97-AF65-F5344CB8AC3E}">
        <p14:creationId xmlns:p14="http://schemas.microsoft.com/office/powerpoint/2010/main" val="27161133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D098D-96E4-6FB7-2272-F14DA88CF818}"/>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274FD854-96F9-EF0D-8858-E28A5DB1B49A}"/>
              </a:ext>
            </a:extLst>
          </p:cNvPr>
          <p:cNvSpPr/>
          <p:nvPr/>
        </p:nvSpPr>
        <p:spPr bwMode="auto">
          <a:xfrm>
            <a:off x="646929" y="1237477"/>
            <a:ext cx="10440000" cy="4680000"/>
          </a:xfrm>
          <a:prstGeom prst="rect">
            <a:avLst/>
          </a:prstGeom>
          <a:solidFill>
            <a:srgbClr val="A7DF81"/>
          </a:solidFill>
          <a:ln>
            <a:noFill/>
          </a:ln>
        </p:spPr>
        <p:txBody>
          <a:bodyPr vert="horz" wrap="square" lIns="91440" tIns="45720" rIns="91440" bIns="45720" numCol="1" rtlCol="0" anchor="ctr" anchorCtr="0" compatLnSpc="1">
            <a:prstTxWarp prst="textArchDow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Calibri" panose="020F0502020204030204"/>
              <a:ea typeface="+mn-ea"/>
              <a:cs typeface="+mn-cs"/>
            </a:endParaRPr>
          </a:p>
        </p:txBody>
      </p:sp>
      <p:grpSp>
        <p:nvGrpSpPr>
          <p:cNvPr id="28" name="Groupe 27">
            <a:extLst>
              <a:ext uri="{FF2B5EF4-FFF2-40B4-BE49-F238E27FC236}">
                <a16:creationId xmlns:a16="http://schemas.microsoft.com/office/drawing/2014/main" id="{C38A5506-ED35-70D4-824C-A1CD515679F1}"/>
              </a:ext>
            </a:extLst>
          </p:cNvPr>
          <p:cNvGrpSpPr/>
          <p:nvPr/>
        </p:nvGrpSpPr>
        <p:grpSpPr>
          <a:xfrm>
            <a:off x="7306421" y="1237477"/>
            <a:ext cx="3780508" cy="6116594"/>
            <a:chOff x="8040788" y="370702"/>
            <a:chExt cx="3780508" cy="6116594"/>
          </a:xfrm>
        </p:grpSpPr>
        <p:grpSp>
          <p:nvGrpSpPr>
            <p:cNvPr id="25" name="Groupe 24">
              <a:extLst>
                <a:ext uri="{FF2B5EF4-FFF2-40B4-BE49-F238E27FC236}">
                  <a16:creationId xmlns:a16="http://schemas.microsoft.com/office/drawing/2014/main" id="{DEE0954C-9C33-6FE1-C819-1610E8BEAC04}"/>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EEAA6C87-DF8D-3D51-A41C-E6912FF3CCD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5E9F41CD-03E8-CB3E-18DF-3313B9D47F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5E321FE0-3261-8D04-D1B6-8E1485F242B8}"/>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FEE1728D-99EA-5521-B93B-2FE11E5ED6E6}"/>
              </a:ext>
            </a:extLst>
          </p:cNvPr>
          <p:cNvSpPr/>
          <p:nvPr/>
        </p:nvSpPr>
        <p:spPr>
          <a:xfrm>
            <a:off x="-862399" y="1169123"/>
            <a:ext cx="12811897" cy="4680000"/>
          </a:xfrm>
          <a:prstGeom prst="rect">
            <a:avLst/>
          </a:prstGeom>
        </p:spPr>
        <p:txBody>
          <a:bodyPr wrap="square" lIns="720000" tIns="720000" rIns="720000" bIns="720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Dépenses de personnel</a:t>
            </a:r>
          </a:p>
        </p:txBody>
      </p:sp>
    </p:spTree>
    <p:extLst>
      <p:ext uri="{BB962C8B-B14F-4D97-AF65-F5344CB8AC3E}">
        <p14:creationId xmlns:p14="http://schemas.microsoft.com/office/powerpoint/2010/main" val="27015677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6">
            <a:extLst>
              <a:ext uri="{FF2B5EF4-FFF2-40B4-BE49-F238E27FC236}">
                <a16:creationId xmlns:a16="http://schemas.microsoft.com/office/drawing/2014/main" id="{550EA0B1-3F70-36FE-9E57-3B4382E677F0}"/>
              </a:ext>
            </a:extLst>
          </p:cNvPr>
          <p:cNvSpPr txBox="1">
            <a:spLocks/>
          </p:cNvSpPr>
          <p:nvPr/>
        </p:nvSpPr>
        <p:spPr>
          <a:xfrm>
            <a:off x="476738" y="1696825"/>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69875" indent="0">
              <a:lnSpc>
                <a:spcPct val="100000"/>
              </a:lnSpc>
              <a:spcBef>
                <a:spcPts val="0"/>
              </a:spcBef>
              <a:spcAft>
                <a:spcPts val="600"/>
              </a:spcAft>
              <a:buNone/>
            </a:pPr>
            <a:r>
              <a:rPr lang="fr-FR" sz="1800" dirty="0">
                <a:latin typeface="Montserrat Light" panose="00000400000000000000" pitchFamily="50" charset="0"/>
              </a:rPr>
              <a:t>Les charges de personnel constituent le 3</a:t>
            </a:r>
            <a:r>
              <a:rPr lang="fr-FR" sz="1800" baseline="30000" dirty="0">
                <a:latin typeface="Montserrat Light" panose="00000400000000000000" pitchFamily="50" charset="0"/>
              </a:rPr>
              <a:t>ème</a:t>
            </a:r>
            <a:r>
              <a:rPr lang="fr-FR" sz="1800" dirty="0">
                <a:latin typeface="Montserrat Light" panose="00000400000000000000" pitchFamily="50" charset="0"/>
              </a:rPr>
              <a:t> poste de dépenses de fonctionnement pour Saint-Louis Agglomération (15 091 000€).</a:t>
            </a:r>
          </a:p>
          <a:p>
            <a:pPr marL="269875" indent="0">
              <a:lnSpc>
                <a:spcPct val="100000"/>
              </a:lnSpc>
              <a:spcBef>
                <a:spcPts val="0"/>
              </a:spcBef>
              <a:spcAft>
                <a:spcPts val="600"/>
              </a:spcAft>
              <a:buNone/>
            </a:pPr>
            <a:endParaRPr lang="fr-FR" sz="1800" dirty="0">
              <a:solidFill>
                <a:srgbClr val="FF0000"/>
              </a:solidFill>
              <a:latin typeface="Montserrat Light" panose="00000400000000000000" pitchFamily="50" charset="0"/>
            </a:endParaRPr>
          </a:p>
          <a:p>
            <a:pPr marL="269875" indent="0">
              <a:lnSpc>
                <a:spcPct val="100000"/>
              </a:lnSpc>
              <a:spcBef>
                <a:spcPts val="0"/>
              </a:spcBef>
              <a:spcAft>
                <a:spcPts val="600"/>
              </a:spcAft>
              <a:buNone/>
            </a:pPr>
            <a:endParaRPr lang="fr-FR" sz="1800" dirty="0">
              <a:solidFill>
                <a:srgbClr val="FF0000"/>
              </a:solidFill>
              <a:latin typeface="Montserrat Light" panose="00000400000000000000" pitchFamily="50" charset="0"/>
            </a:endParaRPr>
          </a:p>
          <a:p>
            <a:pPr marL="269875" indent="0">
              <a:lnSpc>
                <a:spcPct val="100000"/>
              </a:lnSpc>
              <a:spcBef>
                <a:spcPts val="0"/>
              </a:spcBef>
              <a:spcAft>
                <a:spcPts val="600"/>
              </a:spcAft>
              <a:buNone/>
            </a:pPr>
            <a:r>
              <a:rPr lang="fr-FR" sz="1800" dirty="0">
                <a:latin typeface="Montserrat Light" panose="00000400000000000000" pitchFamily="50" charset="0"/>
              </a:rPr>
              <a:t>Pour le personnel titulaire, les charges se décomposent en :</a:t>
            </a:r>
          </a:p>
          <a:p>
            <a:pPr marL="269875" indent="0">
              <a:lnSpc>
                <a:spcPct val="100000"/>
              </a:lnSpc>
              <a:spcBef>
                <a:spcPts val="0"/>
              </a:spcBef>
              <a:spcAft>
                <a:spcPts val="600"/>
              </a:spcAft>
              <a:buNone/>
              <a:tabLst>
                <a:tab pos="4395788" algn="l"/>
                <a:tab pos="7537450" algn="r"/>
              </a:tabLst>
            </a:pPr>
            <a:r>
              <a:rPr lang="fr-FR" sz="1800" dirty="0">
                <a:latin typeface="Montserrat Light" panose="00000400000000000000" pitchFamily="50" charset="0"/>
              </a:rPr>
              <a:t>Traitement Brut Indiciaire :		6 188 000 €</a:t>
            </a:r>
          </a:p>
          <a:p>
            <a:pPr marL="269875" indent="0">
              <a:lnSpc>
                <a:spcPct val="100000"/>
              </a:lnSpc>
              <a:spcBef>
                <a:spcPts val="0"/>
              </a:spcBef>
              <a:spcAft>
                <a:spcPts val="600"/>
              </a:spcAft>
              <a:buNone/>
              <a:tabLst>
                <a:tab pos="4395788" algn="l"/>
                <a:tab pos="7537450" algn="r"/>
              </a:tabLst>
            </a:pPr>
            <a:r>
              <a:rPr lang="fr-FR" sz="1800" dirty="0">
                <a:latin typeface="Montserrat Light" panose="00000400000000000000" pitchFamily="50" charset="0"/>
              </a:rPr>
              <a:t>Nouvelle Bonification Indiciaire et SFT :    	173 000 €</a:t>
            </a:r>
          </a:p>
          <a:p>
            <a:pPr marL="269875" indent="0">
              <a:lnSpc>
                <a:spcPct val="100000"/>
              </a:lnSpc>
              <a:spcBef>
                <a:spcPts val="0"/>
              </a:spcBef>
              <a:spcAft>
                <a:spcPts val="600"/>
              </a:spcAft>
              <a:buNone/>
              <a:tabLst>
                <a:tab pos="4395788" algn="l"/>
                <a:tab pos="7537450" algn="r"/>
              </a:tabLst>
            </a:pPr>
            <a:r>
              <a:rPr lang="fr-FR" sz="1800" dirty="0">
                <a:latin typeface="Montserrat Light" panose="00000400000000000000" pitchFamily="50" charset="0"/>
              </a:rPr>
              <a:t>Primes et indemnités :		1 970 000 €</a:t>
            </a:r>
          </a:p>
          <a:p>
            <a:pPr marL="269875" indent="0">
              <a:lnSpc>
                <a:spcPct val="100000"/>
              </a:lnSpc>
              <a:spcBef>
                <a:spcPts val="0"/>
              </a:spcBef>
              <a:spcAft>
                <a:spcPts val="600"/>
              </a:spcAft>
              <a:buNone/>
              <a:tabLst>
                <a:tab pos="4395788" algn="l"/>
                <a:tab pos="7537450" algn="r"/>
              </a:tabLst>
            </a:pPr>
            <a:r>
              <a:rPr lang="fr-FR" sz="1800" dirty="0">
                <a:latin typeface="Montserrat Light" panose="00000400000000000000" pitchFamily="50" charset="0"/>
              </a:rPr>
              <a:t>Heures supplémentaires :		   185 000 €</a:t>
            </a:r>
          </a:p>
          <a:p>
            <a:pPr marL="269875" indent="0">
              <a:lnSpc>
                <a:spcPct val="100000"/>
              </a:lnSpc>
              <a:spcBef>
                <a:spcPts val="0"/>
              </a:spcBef>
              <a:spcAft>
                <a:spcPts val="600"/>
              </a:spcAft>
              <a:buNone/>
              <a:tabLst>
                <a:tab pos="4395788" algn="l"/>
                <a:tab pos="7537450" algn="r"/>
              </a:tabLst>
            </a:pPr>
            <a:r>
              <a:rPr lang="fr-FR" sz="1800" dirty="0">
                <a:latin typeface="Montserrat Light" panose="00000400000000000000" pitchFamily="50" charset="0"/>
              </a:rPr>
              <a:t>Charges patronales :		3 460 000 €</a:t>
            </a:r>
          </a:p>
        </p:txBody>
      </p:sp>
      <p:sp>
        <p:nvSpPr>
          <p:cNvPr id="2" name="Graphique 22">
            <a:extLst>
              <a:ext uri="{FF2B5EF4-FFF2-40B4-BE49-F238E27FC236}">
                <a16:creationId xmlns:a16="http://schemas.microsoft.com/office/drawing/2014/main" id="{A0C3BFD5-848B-6C86-4227-FFE44825F8A0}"/>
              </a:ext>
            </a:extLst>
          </p:cNvPr>
          <p:cNvSpPr/>
          <p:nvPr/>
        </p:nvSpPr>
        <p:spPr>
          <a:xfrm>
            <a:off x="8772525" y="376950"/>
            <a:ext cx="3041522" cy="613650"/>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A7DF81"/>
          </a:solidFill>
          <a:ln w="15716" cap="flat">
            <a:noFill/>
            <a:prstDash val="solid"/>
            <a:miter/>
          </a:ln>
        </p:spPr>
        <p:txBody>
          <a:bodyPr lIns="468000" tIns="36000" rIns="36000" bIns="360000" rtlCol="0" anchor="t" anchorCtr="0"/>
          <a:lstStyle/>
          <a:p>
            <a:r>
              <a:rPr lang="fr-FR" dirty="0">
                <a:solidFill>
                  <a:schemeClr val="bg1"/>
                </a:solidFill>
                <a:latin typeface="Bebas"/>
              </a:rPr>
              <a:t>Dépenses de Personnel</a:t>
            </a:r>
          </a:p>
        </p:txBody>
      </p:sp>
    </p:spTree>
    <p:extLst>
      <p:ext uri="{BB962C8B-B14F-4D97-AF65-F5344CB8AC3E}">
        <p14:creationId xmlns:p14="http://schemas.microsoft.com/office/powerpoint/2010/main" val="30273074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6">
            <a:extLst>
              <a:ext uri="{FF2B5EF4-FFF2-40B4-BE49-F238E27FC236}">
                <a16:creationId xmlns:a16="http://schemas.microsoft.com/office/drawing/2014/main" id="{550EA0B1-3F70-36FE-9E57-3B4382E677F0}"/>
              </a:ext>
            </a:extLst>
          </p:cNvPr>
          <p:cNvSpPr txBox="1">
            <a:spLocks/>
          </p:cNvSpPr>
          <p:nvPr/>
        </p:nvSpPr>
        <p:spPr>
          <a:xfrm>
            <a:off x="476738" y="1116000"/>
            <a:ext cx="10826686" cy="515458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69875" marR="0" lvl="0" indent="0" algn="l" defTabSz="914400" rtl="0" eaLnBrk="1" fontAlgn="auto" latinLnBrk="0" hangingPunct="1">
              <a:lnSpc>
                <a:spcPct val="120000"/>
              </a:lnSpc>
              <a:spcBef>
                <a:spcPts val="0"/>
              </a:spcBef>
              <a:spcAft>
                <a:spcPts val="1000"/>
              </a:spcAft>
              <a:buClr>
                <a:srgbClr val="975C00"/>
              </a:buClr>
              <a:buSzPct val="95000"/>
              <a:buFont typeface="Wingdings 2"/>
              <a:buNone/>
              <a:tabLst/>
              <a:defRPr/>
            </a:pPr>
            <a:r>
              <a:rPr kumimoji="0" lang="fr-FR" sz="1600" b="0" i="0" u="none" strike="noStrike" kern="1200" cap="none" spc="0" normalizeH="0" baseline="0" noProof="0" dirty="0">
                <a:ln>
                  <a:noFill/>
                </a:ln>
                <a:effectLst/>
                <a:uLnTx/>
                <a:uFillTx/>
                <a:latin typeface="Montserrat Light" panose="00000400000000000000" pitchFamily="50" charset="0"/>
              </a:rPr>
              <a:t>A ce stade, nous projetons une évolution de +</a:t>
            </a:r>
            <a:r>
              <a:rPr lang="fr-FR" sz="1600" dirty="0">
                <a:latin typeface="Montserrat Light" panose="00000400000000000000" pitchFamily="50" charset="0"/>
              </a:rPr>
              <a:t>223</a:t>
            </a:r>
            <a:r>
              <a:rPr kumimoji="0" lang="fr-FR" sz="1600" b="0" i="0" u="none" strike="noStrike" kern="1200" cap="none" spc="0" normalizeH="0" baseline="0" noProof="0" dirty="0">
                <a:ln>
                  <a:noFill/>
                </a:ln>
                <a:effectLst/>
                <a:uLnTx/>
                <a:uFillTx/>
                <a:latin typeface="Montserrat Light" panose="00000400000000000000" pitchFamily="50" charset="0"/>
              </a:rPr>
              <a:t> 000€ (soit + </a:t>
            </a:r>
            <a:r>
              <a:rPr lang="fr-FR" sz="1600" dirty="0">
                <a:latin typeface="Montserrat Light" panose="00000400000000000000" pitchFamily="50" charset="0"/>
              </a:rPr>
              <a:t>1,5</a:t>
            </a:r>
            <a:r>
              <a:rPr kumimoji="0" lang="fr-FR" sz="1600" b="0" i="0" u="none" strike="noStrike" kern="1200" cap="none" spc="0" normalizeH="0" baseline="0" noProof="0" dirty="0">
                <a:ln>
                  <a:noFill/>
                </a:ln>
                <a:effectLst/>
                <a:uLnTx/>
                <a:uFillTx/>
                <a:latin typeface="Montserrat Light" panose="00000400000000000000" pitchFamily="50" charset="0"/>
              </a:rPr>
              <a:t> % par rapport au budget consolidé 2024) qui comprend notamment :</a:t>
            </a:r>
          </a:p>
          <a:p>
            <a:pPr marL="612775" marR="0" lvl="0" indent="-342900" algn="just" defTabSz="914400" rtl="0" eaLnBrk="1" fontAlgn="auto" latinLnBrk="0" hangingPunct="1">
              <a:lnSpc>
                <a:spcPct val="120000"/>
              </a:lnSpc>
              <a:spcBef>
                <a:spcPts val="0"/>
              </a:spcBef>
              <a:spcAft>
                <a:spcPts val="600"/>
              </a:spcAft>
              <a:buClr>
                <a:srgbClr val="65B32E"/>
              </a:buClr>
              <a:buSzPct val="95000"/>
              <a:buFont typeface="Wingdings" panose="05000000000000000000" pitchFamily="2" charset="2"/>
              <a:buChar char="§"/>
              <a:tabLst/>
              <a:defRPr/>
            </a:pPr>
            <a:r>
              <a:rPr kumimoji="0" lang="fr-FR" sz="1600" b="0" i="0" u="none" strike="noStrike" kern="1200" cap="none" spc="0" normalizeH="0" baseline="0" noProof="0" dirty="0">
                <a:ln>
                  <a:noFill/>
                </a:ln>
                <a:effectLst/>
                <a:uLnTx/>
                <a:uFillTx/>
                <a:latin typeface="Montserrat Light" panose="00000400000000000000" pitchFamily="50" charset="0"/>
              </a:rPr>
              <a:t>L’impact de la revalorisation mécanique liée au déroulement des carrières des agents permanents appelé « Glissement Vieillesse Technicité » (GVT). </a:t>
            </a:r>
          </a:p>
          <a:p>
            <a:pPr marL="612775" marR="0" lvl="0" indent="-342900" algn="just" defTabSz="914400" rtl="0" eaLnBrk="1" fontAlgn="auto" latinLnBrk="0" hangingPunct="1">
              <a:lnSpc>
                <a:spcPct val="120000"/>
              </a:lnSpc>
              <a:spcBef>
                <a:spcPts val="0"/>
              </a:spcBef>
              <a:spcAft>
                <a:spcPts val="600"/>
              </a:spcAft>
              <a:buClr>
                <a:srgbClr val="65B32E"/>
              </a:buClr>
              <a:buSzPct val="95000"/>
              <a:buFont typeface="Wingdings" panose="05000000000000000000" pitchFamily="2" charset="2"/>
              <a:buChar char="§"/>
              <a:tabLst/>
              <a:defRPr/>
            </a:pPr>
            <a:r>
              <a:rPr kumimoji="0" lang="fr-FR" sz="1600" b="0" i="0" u="none" strike="noStrike" kern="1200" cap="none" spc="0" normalizeH="0" baseline="0" noProof="0" dirty="0">
                <a:ln>
                  <a:noFill/>
                </a:ln>
                <a:effectLst/>
                <a:uLnTx/>
                <a:uFillTx/>
                <a:latin typeface="Montserrat Light" panose="00000400000000000000" pitchFamily="50" charset="0"/>
              </a:rPr>
              <a:t>L’impact en année pleine des créations de postes ainsi que les différés de recrutements actés en 2024. </a:t>
            </a:r>
          </a:p>
          <a:p>
            <a:pPr marL="612775" marR="0" lvl="0" indent="-342900" algn="just" defTabSz="914400" rtl="0" eaLnBrk="1" fontAlgn="auto" latinLnBrk="0" hangingPunct="1">
              <a:lnSpc>
                <a:spcPct val="120000"/>
              </a:lnSpc>
              <a:spcBef>
                <a:spcPts val="0"/>
              </a:spcBef>
              <a:spcAft>
                <a:spcPts val="600"/>
              </a:spcAft>
              <a:buClr>
                <a:srgbClr val="65B32E"/>
              </a:buClr>
              <a:buSzPct val="95000"/>
              <a:buFont typeface="Wingdings" panose="05000000000000000000" pitchFamily="2" charset="2"/>
              <a:buChar char="§"/>
              <a:tabLst/>
              <a:defRPr/>
            </a:pPr>
            <a:r>
              <a:rPr kumimoji="0" lang="fr-FR" sz="1600" b="0" i="0" u="none" strike="noStrike" kern="1200" cap="none" spc="0" normalizeH="0" baseline="0" noProof="0" dirty="0">
                <a:ln>
                  <a:noFill/>
                </a:ln>
                <a:effectLst/>
                <a:uLnTx/>
                <a:uFillTx/>
                <a:latin typeface="Montserrat Light" panose="00000400000000000000" pitchFamily="50" charset="0"/>
              </a:rPr>
              <a:t>L’augmentation du coût de l’assurance statutaire ainsi que la revalorisation de la participation employeur au titre du dispositif de couverture du risque prévoyance.</a:t>
            </a:r>
          </a:p>
          <a:p>
            <a:pPr marL="612775" marR="0" lvl="0" indent="-342900" algn="just" defTabSz="914400" rtl="0" eaLnBrk="1" fontAlgn="auto" latinLnBrk="0" hangingPunct="1">
              <a:lnSpc>
                <a:spcPct val="120000"/>
              </a:lnSpc>
              <a:spcBef>
                <a:spcPts val="0"/>
              </a:spcBef>
              <a:spcAft>
                <a:spcPts val="600"/>
              </a:spcAft>
              <a:buClr>
                <a:srgbClr val="65B32E"/>
              </a:buClr>
              <a:buSzPct val="95000"/>
              <a:buFont typeface="Wingdings" panose="05000000000000000000" pitchFamily="2" charset="2"/>
              <a:buChar char="§"/>
              <a:tabLst/>
              <a:defRPr/>
            </a:pPr>
            <a:r>
              <a:rPr kumimoji="0" lang="fr-FR" sz="1600" b="0" i="0" u="none" strike="noStrike" kern="1200" cap="none" spc="0" normalizeH="0" baseline="0" noProof="0" dirty="0">
                <a:ln>
                  <a:noFill/>
                </a:ln>
                <a:effectLst/>
                <a:uLnTx/>
                <a:uFillTx/>
                <a:latin typeface="Montserrat Light" panose="00000400000000000000" pitchFamily="50" charset="0"/>
              </a:rPr>
              <a:t>L’augmentation du taux de la contribution URSSAF de +1% ainsi que de la contribution CNRACL (part employeur) de +3%</a:t>
            </a:r>
            <a:r>
              <a:rPr lang="fr-FR" sz="1600" dirty="0">
                <a:latin typeface="Montserrat Light" panose="00000400000000000000" pitchFamily="50" charset="0"/>
                <a:sym typeface="Wingdings" panose="05000000000000000000" pitchFamily="2" charset="2"/>
              </a:rPr>
              <a:t>.</a:t>
            </a:r>
            <a:r>
              <a:rPr kumimoji="0" lang="fr-FR" sz="1600" b="0" i="0" u="none" strike="noStrike" kern="1200" cap="none" spc="0" normalizeH="0" baseline="0" noProof="0" dirty="0">
                <a:ln>
                  <a:noFill/>
                </a:ln>
                <a:effectLst/>
                <a:uLnTx/>
                <a:uFillTx/>
                <a:latin typeface="Montserrat Light" panose="00000400000000000000" pitchFamily="50" charset="0"/>
              </a:rPr>
              <a:t>  </a:t>
            </a:r>
          </a:p>
          <a:p>
            <a:pPr marL="612775" indent="-342900" algn="just">
              <a:lnSpc>
                <a:spcPct val="120000"/>
              </a:lnSpc>
              <a:spcBef>
                <a:spcPts val="0"/>
              </a:spcBef>
              <a:spcAft>
                <a:spcPts val="600"/>
              </a:spcAft>
              <a:buClr>
                <a:srgbClr val="65B32E"/>
              </a:buClr>
              <a:buSzPct val="95000"/>
              <a:buFont typeface="Wingdings" panose="05000000000000000000" pitchFamily="2" charset="2"/>
              <a:buChar char="§"/>
              <a:defRPr/>
            </a:pPr>
            <a:r>
              <a:rPr kumimoji="0" lang="fr-FR" sz="1600" b="0" i="0" u="none" strike="noStrike" kern="1200" cap="none" spc="0" normalizeH="0" baseline="0" noProof="0" dirty="0">
                <a:ln>
                  <a:noFill/>
                </a:ln>
                <a:effectLst/>
                <a:uLnTx/>
                <a:uFillTx/>
                <a:latin typeface="Montserrat Light" panose="00000400000000000000" pitchFamily="50" charset="0"/>
              </a:rPr>
              <a:t>La rationalisation des frais de personnel se traduisant par le non-remplacement de certains agents ayant quitté la collectivité, le non-remplacement d’agents absents pour des durée inférieures à 30 jours, et un ajustement des profils de postes aux besoins réels en gérant prioritairement les départs par des mobilités interne.</a:t>
            </a:r>
          </a:p>
          <a:p>
            <a:pPr marL="612775" marR="0" lvl="0" indent="-342900" algn="just" defTabSz="914400" rtl="0" eaLnBrk="1" fontAlgn="auto" latinLnBrk="0" hangingPunct="1">
              <a:lnSpc>
                <a:spcPct val="120000"/>
              </a:lnSpc>
              <a:spcBef>
                <a:spcPts val="0"/>
              </a:spcBef>
              <a:spcAft>
                <a:spcPts val="600"/>
              </a:spcAft>
              <a:buClr>
                <a:srgbClr val="65B32E"/>
              </a:buClr>
              <a:buSzPct val="95000"/>
              <a:buFont typeface="Wingdings" panose="05000000000000000000" pitchFamily="2" charset="2"/>
              <a:buChar char="§"/>
              <a:tabLst/>
              <a:defRPr/>
            </a:pPr>
            <a:endParaRPr kumimoji="0" lang="fr-FR" sz="1800" b="0" i="0" u="none" strike="noStrike" kern="1200" cap="none" spc="0" normalizeH="0" baseline="0" noProof="0" dirty="0">
              <a:ln>
                <a:noFill/>
              </a:ln>
              <a:solidFill>
                <a:srgbClr val="FF0000"/>
              </a:solidFill>
              <a:effectLst/>
              <a:uLnTx/>
              <a:uFillTx/>
              <a:latin typeface="Montserrat Light" panose="00000400000000000000" pitchFamily="50" charset="0"/>
            </a:endParaRPr>
          </a:p>
        </p:txBody>
      </p:sp>
      <p:sp>
        <p:nvSpPr>
          <p:cNvPr id="2" name="Graphique 22">
            <a:extLst>
              <a:ext uri="{FF2B5EF4-FFF2-40B4-BE49-F238E27FC236}">
                <a16:creationId xmlns:a16="http://schemas.microsoft.com/office/drawing/2014/main" id="{1E814FB1-894E-3909-C367-3754FA88065C}"/>
              </a:ext>
            </a:extLst>
          </p:cNvPr>
          <p:cNvSpPr/>
          <p:nvPr/>
        </p:nvSpPr>
        <p:spPr>
          <a:xfrm>
            <a:off x="8772525" y="376950"/>
            <a:ext cx="3041522" cy="613650"/>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A7DF81"/>
          </a:solidFill>
          <a:ln w="15716" cap="flat">
            <a:noFill/>
            <a:prstDash val="solid"/>
            <a:miter/>
          </a:ln>
        </p:spPr>
        <p:txBody>
          <a:bodyPr lIns="468000" tIns="36000" rIns="36000" bIns="360000" rtlCol="0" anchor="t" anchorCtr="0"/>
          <a:lstStyle/>
          <a:p>
            <a:r>
              <a:rPr lang="fr-FR" dirty="0">
                <a:solidFill>
                  <a:schemeClr val="bg1"/>
                </a:solidFill>
                <a:latin typeface="Bebas"/>
              </a:rPr>
              <a:t>Dépenses de Personnel</a:t>
            </a:r>
          </a:p>
        </p:txBody>
      </p:sp>
    </p:spTree>
    <p:extLst>
      <p:ext uri="{BB962C8B-B14F-4D97-AF65-F5344CB8AC3E}">
        <p14:creationId xmlns:p14="http://schemas.microsoft.com/office/powerpoint/2010/main" val="38725727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C67CF-381B-4407-3543-AFC05470559D}"/>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01B85F45-3FE3-DCF0-984A-9DD17C0027FC}"/>
              </a:ext>
            </a:extLst>
          </p:cNvPr>
          <p:cNvSpPr/>
          <p:nvPr/>
        </p:nvSpPr>
        <p:spPr bwMode="auto">
          <a:xfrm>
            <a:off x="646929" y="1237477"/>
            <a:ext cx="10440000" cy="4680000"/>
          </a:xfrm>
          <a:prstGeom prst="rect">
            <a:avLst/>
          </a:prstGeom>
          <a:solidFill>
            <a:srgbClr val="A7DF81"/>
          </a:solidFill>
          <a:ln>
            <a:noFill/>
          </a:ln>
        </p:spPr>
        <p:txBody>
          <a:bodyPr vert="horz" wrap="square" lIns="91440" tIns="45720" rIns="91440" bIns="45720" numCol="1" rtlCol="0" anchor="ctr" anchorCtr="0" compatLnSpc="1">
            <a:prstTxWarp prst="textArchDow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Calibri" panose="020F0502020204030204"/>
              <a:ea typeface="+mn-ea"/>
              <a:cs typeface="+mn-cs"/>
            </a:endParaRPr>
          </a:p>
        </p:txBody>
      </p:sp>
      <p:grpSp>
        <p:nvGrpSpPr>
          <p:cNvPr id="28" name="Groupe 27">
            <a:extLst>
              <a:ext uri="{FF2B5EF4-FFF2-40B4-BE49-F238E27FC236}">
                <a16:creationId xmlns:a16="http://schemas.microsoft.com/office/drawing/2014/main" id="{E417D588-B805-6A07-0F89-98B7EBAEC325}"/>
              </a:ext>
            </a:extLst>
          </p:cNvPr>
          <p:cNvGrpSpPr/>
          <p:nvPr/>
        </p:nvGrpSpPr>
        <p:grpSpPr>
          <a:xfrm>
            <a:off x="7306421" y="1237477"/>
            <a:ext cx="3780508" cy="6116594"/>
            <a:chOff x="8040788" y="370702"/>
            <a:chExt cx="3780508" cy="6116594"/>
          </a:xfrm>
        </p:grpSpPr>
        <p:grpSp>
          <p:nvGrpSpPr>
            <p:cNvPr id="25" name="Groupe 24">
              <a:extLst>
                <a:ext uri="{FF2B5EF4-FFF2-40B4-BE49-F238E27FC236}">
                  <a16:creationId xmlns:a16="http://schemas.microsoft.com/office/drawing/2014/main" id="{394CC5A4-C2F8-F700-C844-4358C6EDE52C}"/>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FD4B2CD7-184A-19A2-770B-211A0F61669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69E66133-2254-3874-1ED6-C0815DB7EF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BABABB68-A5B2-BB8A-F831-00CDD948D3AE}"/>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C4B7AD7E-D56B-950D-F503-916179561525}"/>
              </a:ext>
            </a:extLst>
          </p:cNvPr>
          <p:cNvSpPr/>
          <p:nvPr/>
        </p:nvSpPr>
        <p:spPr>
          <a:xfrm>
            <a:off x="-862399" y="1169123"/>
            <a:ext cx="12811897" cy="4680000"/>
          </a:xfrm>
          <a:prstGeom prst="rect">
            <a:avLst/>
          </a:prstGeom>
        </p:spPr>
        <p:txBody>
          <a:bodyPr wrap="square" lIns="720000" tIns="720000" rIns="720000" bIns="720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Avantages en nature</a:t>
            </a:r>
          </a:p>
        </p:txBody>
      </p:sp>
    </p:spTree>
    <p:extLst>
      <p:ext uri="{BB962C8B-B14F-4D97-AF65-F5344CB8AC3E}">
        <p14:creationId xmlns:p14="http://schemas.microsoft.com/office/powerpoint/2010/main" val="8327972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F3D58F0-8986-627B-FE41-34440A5DBD48}"/>
              </a:ext>
            </a:extLst>
          </p:cNvPr>
          <p:cNvSpPr txBox="1"/>
          <p:nvPr/>
        </p:nvSpPr>
        <p:spPr>
          <a:xfrm>
            <a:off x="585343" y="1460642"/>
            <a:ext cx="11436094" cy="3900555"/>
          </a:xfrm>
          <a:prstGeom prst="rect">
            <a:avLst/>
          </a:prstGeom>
          <a:noFill/>
        </p:spPr>
        <p:txBody>
          <a:bodyPr wrap="square" rtlCol="0">
            <a:spAutoFit/>
          </a:bodyPr>
          <a:lstStyle/>
          <a:p>
            <a:endParaRPr lang="fr-FR" sz="2400" i="1" dirty="0">
              <a:solidFill>
                <a:srgbClr val="FF0000"/>
              </a:solidFill>
              <a:latin typeface="Montserrat Light" panose="00000400000000000000" pitchFamily="50" charset="0"/>
            </a:endParaRPr>
          </a:p>
          <a:p>
            <a:pPr marL="269875" indent="0" algn="just">
              <a:lnSpc>
                <a:spcPct val="120000"/>
              </a:lnSpc>
              <a:spcBef>
                <a:spcPts val="0"/>
              </a:spcBef>
              <a:spcAft>
                <a:spcPts val="1000"/>
              </a:spcAft>
              <a:buNone/>
            </a:pPr>
            <a:r>
              <a:rPr lang="fr-FR" sz="1800" dirty="0">
                <a:latin typeface="Montserrat Light" panose="00000400000000000000" pitchFamily="50" charset="0"/>
              </a:rPr>
              <a:t>3 agents bénéficient de logements par nécessité absolue de service considérés comme « avantage en nature », ces derniers étant concédés à titre gratuit. Les emplois concernés ont été listés par délibération et ont fait l’objet d’un avis favorable du Comité Social Territorial Local.</a:t>
            </a:r>
          </a:p>
          <a:p>
            <a:pPr marL="269875" indent="0" algn="just">
              <a:lnSpc>
                <a:spcPct val="120000"/>
              </a:lnSpc>
              <a:spcBef>
                <a:spcPts val="0"/>
              </a:spcBef>
              <a:spcAft>
                <a:spcPts val="1000"/>
              </a:spcAft>
              <a:buNone/>
            </a:pPr>
            <a:r>
              <a:rPr lang="fr-FR" sz="1800" dirty="0">
                <a:latin typeface="Montserrat Light" panose="00000400000000000000" pitchFamily="50" charset="0"/>
              </a:rPr>
              <a:t>Sont concernés :</a:t>
            </a:r>
          </a:p>
          <a:p>
            <a:pPr marL="612775" lvl="0" indent="-342900">
              <a:lnSpc>
                <a:spcPct val="120000"/>
              </a:lnSpc>
              <a:spcBef>
                <a:spcPts val="0"/>
              </a:spcBef>
              <a:spcAft>
                <a:spcPts val="600"/>
              </a:spcAft>
              <a:buClr>
                <a:srgbClr val="D7D800"/>
              </a:buClr>
              <a:buFont typeface="Wingdings" panose="05000000000000000000" pitchFamily="2" charset="2"/>
              <a:buChar char="§"/>
            </a:pPr>
            <a:r>
              <a:rPr lang="fr-FR" sz="1800" dirty="0">
                <a:latin typeface="Montserrat Light" panose="00000400000000000000" pitchFamily="50" charset="0"/>
              </a:rPr>
              <a:t>Un emploi de chargé de l’entretien et du gardiennage du Cosec de Village-Neuf.</a:t>
            </a:r>
          </a:p>
          <a:p>
            <a:pPr marL="612775" lvl="0" indent="-342900">
              <a:lnSpc>
                <a:spcPct val="120000"/>
              </a:lnSpc>
              <a:spcBef>
                <a:spcPts val="0"/>
              </a:spcBef>
              <a:spcAft>
                <a:spcPts val="600"/>
              </a:spcAft>
              <a:buClr>
                <a:srgbClr val="D7D800"/>
              </a:buClr>
              <a:buFont typeface="Wingdings" panose="05000000000000000000" pitchFamily="2" charset="2"/>
              <a:buChar char="§"/>
            </a:pPr>
            <a:r>
              <a:rPr lang="fr-FR" sz="1800" dirty="0">
                <a:latin typeface="Montserrat Light" panose="00000400000000000000" pitchFamily="50" charset="0"/>
              </a:rPr>
              <a:t>Un emploi de chargé de l’entretien et de la maintenance des installations de la Piscine couverte.</a:t>
            </a:r>
          </a:p>
          <a:p>
            <a:pPr marL="612775" lvl="0" indent="-342900">
              <a:lnSpc>
                <a:spcPct val="120000"/>
              </a:lnSpc>
              <a:spcBef>
                <a:spcPts val="0"/>
              </a:spcBef>
              <a:buClr>
                <a:srgbClr val="D7D800"/>
              </a:buClr>
              <a:buFont typeface="Wingdings" panose="05000000000000000000" pitchFamily="2" charset="2"/>
              <a:buChar char="§"/>
            </a:pPr>
            <a:r>
              <a:rPr lang="fr-FR" sz="1800" dirty="0">
                <a:latin typeface="Montserrat Light" panose="00000400000000000000" pitchFamily="50" charset="0"/>
              </a:rPr>
              <a:t>Un emploi de chargé de la sécurité et de la sûreté du Centre Technique.</a:t>
            </a:r>
            <a:endParaRPr lang="fr-FR" b="1" dirty="0">
              <a:latin typeface="Montserrat Light" panose="00000400000000000000" pitchFamily="50" charset="0"/>
            </a:endParaRPr>
          </a:p>
          <a:p>
            <a:pPr marL="342900" indent="-342900">
              <a:buFont typeface="Wingdings" panose="05000000000000000000" pitchFamily="2" charset="2"/>
              <a:buChar char="Ø"/>
            </a:pPr>
            <a:endParaRPr lang="fr-FR" sz="2400" b="1" dirty="0">
              <a:latin typeface="Montserrat Light" panose="00000400000000000000" pitchFamily="50" charset="0"/>
            </a:endParaRPr>
          </a:p>
        </p:txBody>
      </p:sp>
      <p:sp>
        <p:nvSpPr>
          <p:cNvPr id="2" name="Graphique 22">
            <a:extLst>
              <a:ext uri="{FF2B5EF4-FFF2-40B4-BE49-F238E27FC236}">
                <a16:creationId xmlns:a16="http://schemas.microsoft.com/office/drawing/2014/main" id="{F2CF6C63-DD60-F4BC-2EC8-EE15C7F66491}"/>
              </a:ext>
            </a:extLst>
          </p:cNvPr>
          <p:cNvSpPr/>
          <p:nvPr/>
        </p:nvSpPr>
        <p:spPr>
          <a:xfrm>
            <a:off x="8772525" y="376950"/>
            <a:ext cx="3041522" cy="613650"/>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A7DF81"/>
          </a:solidFill>
          <a:ln w="15716" cap="flat">
            <a:noFill/>
            <a:prstDash val="solid"/>
            <a:miter/>
          </a:ln>
        </p:spPr>
        <p:txBody>
          <a:bodyPr lIns="468000" tIns="36000" rIns="36000" bIns="360000" rtlCol="0" anchor="t" anchorCtr="0"/>
          <a:lstStyle/>
          <a:p>
            <a:r>
              <a:rPr lang="fr-FR" dirty="0">
                <a:solidFill>
                  <a:schemeClr val="bg1"/>
                </a:solidFill>
                <a:latin typeface="Bebas"/>
              </a:rPr>
              <a:t>Avantages en nature</a:t>
            </a:r>
          </a:p>
        </p:txBody>
      </p:sp>
    </p:spTree>
    <p:extLst>
      <p:ext uri="{BB962C8B-B14F-4D97-AF65-F5344CB8AC3E}">
        <p14:creationId xmlns:p14="http://schemas.microsoft.com/office/powerpoint/2010/main" val="28217198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6BEED-9364-FBC1-A1A9-05347F244C3F}"/>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722DC55B-5FFC-E102-8D38-DAF9FA942462}"/>
              </a:ext>
            </a:extLst>
          </p:cNvPr>
          <p:cNvSpPr/>
          <p:nvPr/>
        </p:nvSpPr>
        <p:spPr bwMode="auto">
          <a:xfrm>
            <a:off x="646929" y="1237477"/>
            <a:ext cx="10440000" cy="4680000"/>
          </a:xfrm>
          <a:prstGeom prst="rect">
            <a:avLst/>
          </a:prstGeom>
          <a:solidFill>
            <a:srgbClr val="A7DF81"/>
          </a:solidFill>
          <a:ln>
            <a:noFill/>
          </a:ln>
        </p:spPr>
        <p:txBody>
          <a:bodyPr vert="horz" wrap="square" lIns="91440" tIns="45720" rIns="91440" bIns="45720" numCol="1" rtlCol="0" anchor="ctr" anchorCtr="0" compatLnSpc="1">
            <a:prstTxWarp prst="textArchDow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Calibri" panose="020F0502020204030204"/>
              <a:ea typeface="+mn-ea"/>
              <a:cs typeface="+mn-cs"/>
            </a:endParaRPr>
          </a:p>
        </p:txBody>
      </p:sp>
      <p:grpSp>
        <p:nvGrpSpPr>
          <p:cNvPr id="28" name="Groupe 27">
            <a:extLst>
              <a:ext uri="{FF2B5EF4-FFF2-40B4-BE49-F238E27FC236}">
                <a16:creationId xmlns:a16="http://schemas.microsoft.com/office/drawing/2014/main" id="{7BC484EC-2FB1-D5A2-56FC-4729F79F6583}"/>
              </a:ext>
            </a:extLst>
          </p:cNvPr>
          <p:cNvGrpSpPr/>
          <p:nvPr/>
        </p:nvGrpSpPr>
        <p:grpSpPr>
          <a:xfrm>
            <a:off x="7306421" y="1237477"/>
            <a:ext cx="3780508" cy="6116594"/>
            <a:chOff x="8040788" y="370702"/>
            <a:chExt cx="3780508" cy="6116594"/>
          </a:xfrm>
        </p:grpSpPr>
        <p:grpSp>
          <p:nvGrpSpPr>
            <p:cNvPr id="25" name="Groupe 24">
              <a:extLst>
                <a:ext uri="{FF2B5EF4-FFF2-40B4-BE49-F238E27FC236}">
                  <a16:creationId xmlns:a16="http://schemas.microsoft.com/office/drawing/2014/main" id="{EFFA6E64-F338-7DC8-0EE7-443E191F82E0}"/>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54EE7DC3-D7F8-A127-F305-8749E3ACBEF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AEF6BBF2-B460-54ED-C429-D2533199DFD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22307AF0-B1A6-FBD0-62EB-3D796A83623F}"/>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0F01F424-8766-F041-4433-B16220A79622}"/>
              </a:ext>
            </a:extLst>
          </p:cNvPr>
          <p:cNvSpPr/>
          <p:nvPr/>
        </p:nvSpPr>
        <p:spPr>
          <a:xfrm>
            <a:off x="-862399" y="1169123"/>
            <a:ext cx="12811897" cy="4680000"/>
          </a:xfrm>
          <a:prstGeom prst="rect">
            <a:avLst/>
          </a:prstGeom>
        </p:spPr>
        <p:txBody>
          <a:bodyPr wrap="square" lIns="720000" tIns="720000" rIns="720000" bIns="720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Le temps de travail</a:t>
            </a:r>
          </a:p>
        </p:txBody>
      </p:sp>
    </p:spTree>
    <p:extLst>
      <p:ext uri="{BB962C8B-B14F-4D97-AF65-F5344CB8AC3E}">
        <p14:creationId xmlns:p14="http://schemas.microsoft.com/office/powerpoint/2010/main" val="28187580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F3D58F0-8986-627B-FE41-34440A5DBD48}"/>
              </a:ext>
            </a:extLst>
          </p:cNvPr>
          <p:cNvSpPr txBox="1"/>
          <p:nvPr/>
        </p:nvSpPr>
        <p:spPr>
          <a:xfrm>
            <a:off x="585343" y="1460642"/>
            <a:ext cx="10868720" cy="4426853"/>
          </a:xfrm>
          <a:prstGeom prst="rect">
            <a:avLst/>
          </a:prstGeom>
          <a:noFill/>
        </p:spPr>
        <p:txBody>
          <a:bodyPr wrap="square" rtlCol="0">
            <a:spAutoFit/>
          </a:bodyPr>
          <a:lstStyle/>
          <a:p>
            <a:endParaRPr lang="fr-FR" sz="2400" i="1" dirty="0">
              <a:solidFill>
                <a:srgbClr val="00B050"/>
              </a:solidFill>
              <a:latin typeface="Montserrat Light" panose="00000400000000000000" pitchFamily="50" charset="0"/>
            </a:endParaRPr>
          </a:p>
          <a:p>
            <a:pPr marL="269875" indent="0" algn="just">
              <a:lnSpc>
                <a:spcPct val="120000"/>
              </a:lnSpc>
              <a:spcBef>
                <a:spcPts val="0"/>
              </a:spcBef>
              <a:spcAft>
                <a:spcPts val="1000"/>
              </a:spcAft>
              <a:buNone/>
            </a:pPr>
            <a:r>
              <a:rPr lang="fr-FR" sz="1600" dirty="0">
                <a:latin typeface="Montserrat Light" panose="00000400000000000000" pitchFamily="50" charset="0"/>
              </a:rPr>
              <a:t>La durée légale hebdomadaire du travail est de 35 heures dans la Fonction Publique. </a:t>
            </a:r>
          </a:p>
          <a:p>
            <a:pPr marL="269875" indent="0" algn="just">
              <a:lnSpc>
                <a:spcPct val="120000"/>
              </a:lnSpc>
              <a:spcBef>
                <a:spcPts val="0"/>
              </a:spcBef>
              <a:spcAft>
                <a:spcPts val="1000"/>
              </a:spcAft>
              <a:buNone/>
            </a:pPr>
            <a:r>
              <a:rPr lang="fr-FR" sz="1600" dirty="0">
                <a:latin typeface="Montserrat Light" panose="00000400000000000000" pitchFamily="50" charset="0"/>
              </a:rPr>
              <a:t>Le décompte du temps de travail est réalisé sur la base d’une durée annuelle de 1 607 heures (hors journée de solidarité pour l’autonomie des personnes âgées et application du droit local pour les journées du Vendredi Saint et du 26 décembre).</a:t>
            </a:r>
          </a:p>
          <a:p>
            <a:pPr marL="269875" indent="0" algn="just">
              <a:lnSpc>
                <a:spcPct val="120000"/>
              </a:lnSpc>
              <a:spcBef>
                <a:spcPts val="0"/>
              </a:spcBef>
              <a:spcAft>
                <a:spcPts val="1000"/>
              </a:spcAft>
              <a:buNone/>
            </a:pPr>
            <a:r>
              <a:rPr lang="fr-FR" sz="1600" dirty="0">
                <a:latin typeface="Montserrat Light" panose="00000400000000000000" pitchFamily="50" charset="0"/>
              </a:rPr>
              <a:t>Par délibération du 15 décembre 2021, Saint-Louis Agglomération a fixé les modalités d’aménagement et de gestion du temps de travail applicables depuis le 1</a:t>
            </a:r>
            <a:r>
              <a:rPr lang="fr-FR" sz="1600" baseline="30000" dirty="0">
                <a:latin typeface="Montserrat Light" panose="00000400000000000000" pitchFamily="50" charset="0"/>
              </a:rPr>
              <a:t>er</a:t>
            </a:r>
            <a:r>
              <a:rPr lang="fr-FR" sz="1600" dirty="0">
                <a:latin typeface="Montserrat Light" panose="00000400000000000000" pitchFamily="50" charset="0"/>
              </a:rPr>
              <a:t> janvier 2022, conformément aux dispositions prévues par la loi de transformation de la Fonction Publique adoptée le 6 août 2019.</a:t>
            </a:r>
          </a:p>
          <a:p>
            <a:pPr marL="269875" indent="0" algn="just">
              <a:lnSpc>
                <a:spcPct val="120000"/>
              </a:lnSpc>
              <a:spcBef>
                <a:spcPts val="0"/>
              </a:spcBef>
              <a:spcAft>
                <a:spcPts val="1000"/>
              </a:spcAft>
              <a:buNone/>
            </a:pPr>
            <a:r>
              <a:rPr lang="fr-FR" sz="1600" dirty="0">
                <a:latin typeface="Montserrat Light" panose="00000400000000000000" pitchFamily="50" charset="0"/>
              </a:rPr>
              <a:t>Depuis le 1</a:t>
            </a:r>
            <a:r>
              <a:rPr lang="fr-FR" sz="1600" baseline="30000" dirty="0">
                <a:latin typeface="Montserrat Light" panose="00000400000000000000" pitchFamily="50" charset="0"/>
              </a:rPr>
              <a:t>er</a:t>
            </a:r>
            <a:r>
              <a:rPr lang="fr-FR" sz="1600" dirty="0">
                <a:latin typeface="Montserrat Light" panose="00000400000000000000" pitchFamily="50" charset="0"/>
              </a:rPr>
              <a:t> janvier 2024, SLA s’est dotée d’un logiciel de gestion automatisée du temps de travail après avis favorable du Comité Social Territorial.</a:t>
            </a:r>
          </a:p>
          <a:p>
            <a:pPr marL="269875" indent="0" algn="just">
              <a:lnSpc>
                <a:spcPct val="120000"/>
              </a:lnSpc>
              <a:spcBef>
                <a:spcPts val="0"/>
              </a:spcBef>
              <a:spcAft>
                <a:spcPts val="1000"/>
              </a:spcAft>
              <a:buNone/>
            </a:pPr>
            <a:r>
              <a:rPr lang="fr-FR" sz="1600" dirty="0">
                <a:latin typeface="Montserrat Light" panose="00000400000000000000" pitchFamily="50" charset="0"/>
              </a:rPr>
              <a:t>La journée de solidarité reste quant à elle fixée au lundi de Pentecôte.</a:t>
            </a:r>
          </a:p>
          <a:p>
            <a:endParaRPr lang="fr-FR" sz="2400" b="1" dirty="0">
              <a:latin typeface="Montserrat Light" panose="00000400000000000000" pitchFamily="50" charset="0"/>
            </a:endParaRPr>
          </a:p>
        </p:txBody>
      </p:sp>
      <p:sp>
        <p:nvSpPr>
          <p:cNvPr id="2" name="Graphique 22">
            <a:extLst>
              <a:ext uri="{FF2B5EF4-FFF2-40B4-BE49-F238E27FC236}">
                <a16:creationId xmlns:a16="http://schemas.microsoft.com/office/drawing/2014/main" id="{08E92129-4867-BF1A-9F8F-FD120475D43D}"/>
              </a:ext>
            </a:extLst>
          </p:cNvPr>
          <p:cNvSpPr/>
          <p:nvPr/>
        </p:nvSpPr>
        <p:spPr>
          <a:xfrm>
            <a:off x="8772525" y="376950"/>
            <a:ext cx="3041522" cy="613650"/>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A7DF81"/>
          </a:solidFill>
          <a:ln w="15716" cap="flat">
            <a:noFill/>
            <a:prstDash val="solid"/>
            <a:miter/>
          </a:ln>
        </p:spPr>
        <p:txBody>
          <a:bodyPr lIns="468000" tIns="36000" rIns="36000" bIns="360000" rtlCol="0" anchor="t" anchorCtr="0"/>
          <a:lstStyle/>
          <a:p>
            <a:r>
              <a:rPr lang="fr-FR" dirty="0">
                <a:solidFill>
                  <a:schemeClr val="bg1"/>
                </a:solidFill>
                <a:latin typeface="Bebas"/>
              </a:rPr>
              <a:t>Le temps de travail</a:t>
            </a:r>
          </a:p>
        </p:txBody>
      </p:sp>
    </p:spTree>
    <p:extLst>
      <p:ext uri="{BB962C8B-B14F-4D97-AF65-F5344CB8AC3E}">
        <p14:creationId xmlns:p14="http://schemas.microsoft.com/office/powerpoint/2010/main" val="101036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0172C-F9FE-99B4-DAAB-0E13A8D4F6E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798E363-7BA9-AFE4-D772-3D80A34811B0}"/>
              </a:ext>
            </a:extLst>
          </p:cNvPr>
          <p:cNvSpPr/>
          <p:nvPr/>
        </p:nvSpPr>
        <p:spPr>
          <a:xfrm>
            <a:off x="476738" y="1348109"/>
            <a:ext cx="11337309" cy="5875794"/>
          </a:xfrm>
          <a:prstGeom prst="rect">
            <a:avLst/>
          </a:prstGeom>
        </p:spPr>
        <p:txBody>
          <a:bodyPr wrap="square" lIns="360000" tIns="0" rIns="360000" bIns="360000" anchor="t" anchorCtr="0">
            <a:noAutofit/>
          </a:bodyPr>
          <a:lstStyle/>
          <a:p>
            <a:pPr marL="0" marR="0" lvl="0" indent="0" algn="just" defTabSz="914400" rtl="0" eaLnBrk="1" fontAlgn="auto" latinLnBrk="0" hangingPunct="1">
              <a:lnSpc>
                <a:spcPct val="100000"/>
              </a:lnSpc>
              <a:spcBef>
                <a:spcPts val="0"/>
              </a:spcBef>
              <a:spcAft>
                <a:spcPts val="1500"/>
              </a:spcAft>
              <a:buClr>
                <a:srgbClr val="ED6D90"/>
              </a:buClr>
              <a:buSzPct val="120000"/>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Espace réservé du contenu 6">
            <a:extLst>
              <a:ext uri="{FF2B5EF4-FFF2-40B4-BE49-F238E27FC236}">
                <a16:creationId xmlns:a16="http://schemas.microsoft.com/office/drawing/2014/main" id="{15B54E2D-EDE2-E3B6-67D9-79AE39A4AB8C}"/>
              </a:ext>
            </a:extLst>
          </p:cNvPr>
          <p:cNvSpPr txBox="1">
            <a:spLocks/>
          </p:cNvSpPr>
          <p:nvPr/>
        </p:nvSpPr>
        <p:spPr>
          <a:xfrm>
            <a:off x="476738" y="1684212"/>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7975" marR="0" lvl="0" indent="0" algn="just" defTabSz="914400" rtl="0" eaLnBrk="1" fontAlgn="auto" latinLnBrk="0" hangingPunct="1">
              <a:lnSpc>
                <a:spcPct val="100000"/>
              </a:lnSpc>
              <a:spcBef>
                <a:spcPts val="0"/>
              </a:spcBef>
              <a:spcAft>
                <a:spcPts val="1200"/>
              </a:spcAft>
              <a:buClrTx/>
              <a:buSzTx/>
              <a:buFont typeface="Arial"/>
              <a:buNone/>
              <a:tabLst/>
              <a:defRPr/>
            </a:pPr>
            <a:endParaRPr kumimoji="0" lang="fr-FR" sz="1800" b="0" i="0" u="none" strike="noStrike" kern="1200" cap="none" spc="0" normalizeH="0" baseline="0" noProof="0" dirty="0">
              <a:ln>
                <a:noFill/>
              </a:ln>
              <a:solidFill>
                <a:srgbClr val="222222"/>
              </a:solidFill>
              <a:effectLst/>
              <a:uLnTx/>
              <a:uFillTx/>
              <a:latin typeface="Montserrat Light" panose="00000400000000000000" pitchFamily="50" charset="0"/>
              <a:ea typeface="+mn-ea"/>
              <a:cs typeface="+mn-cs"/>
            </a:endParaRPr>
          </a:p>
        </p:txBody>
      </p:sp>
      <p:sp>
        <p:nvSpPr>
          <p:cNvPr id="3" name="Espace réservé du contenu 6">
            <a:extLst>
              <a:ext uri="{FF2B5EF4-FFF2-40B4-BE49-F238E27FC236}">
                <a16:creationId xmlns:a16="http://schemas.microsoft.com/office/drawing/2014/main" id="{32268A3F-B69E-3CE3-8F36-A3A0CC7E2FF3}"/>
              </a:ext>
            </a:extLst>
          </p:cNvPr>
          <p:cNvSpPr txBox="1">
            <a:spLocks/>
          </p:cNvSpPr>
          <p:nvPr/>
        </p:nvSpPr>
        <p:spPr>
          <a:xfrm>
            <a:off x="697686" y="491103"/>
            <a:ext cx="10861049"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800"/>
              </a:spcAft>
              <a:buClrTx/>
              <a:buSzTx/>
              <a:buFont typeface="Arial"/>
              <a:buNone/>
              <a:tabLst/>
              <a:defRPr/>
            </a:pPr>
            <a:endParaRPr kumimoji="0" lang="fr-FR" sz="1600" b="1" i="0" u="sng"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20000"/>
              </a:lnSpc>
              <a:spcBef>
                <a:spcPts val="0"/>
              </a:spcBef>
              <a:spcAft>
                <a:spcPts val="1200"/>
              </a:spcAft>
              <a:buClrTx/>
              <a:buSzTx/>
              <a:buNone/>
              <a:tabLst/>
              <a:defRPr/>
            </a:pPr>
            <a:endParaRPr lang="fr-FR" sz="1600" kern="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ts val="0"/>
              </a:spcBef>
              <a:spcAft>
                <a:spcPts val="1200"/>
              </a:spcAft>
              <a:buClrTx/>
              <a:buSzTx/>
              <a:buFont typeface="Arial"/>
              <a:buNone/>
              <a:tabLst/>
              <a:defRPr/>
            </a:pPr>
            <a:endParaRPr kumimoji="0" lang="fr-FR" sz="16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Arial"/>
              <a:buNone/>
              <a:tabLst/>
              <a:defRPr/>
            </a:pPr>
            <a:endParaRPr kumimoji="0" lang="fr-FR" sz="1600" b="0" i="0" u="none" strike="noStrike" kern="1200" cap="none" spc="0" normalizeH="0" baseline="0" noProof="0" dirty="0">
              <a:ln>
                <a:noFill/>
              </a:ln>
              <a:solidFill>
                <a:srgbClr val="F3F3F3">
                  <a:lumMod val="10000"/>
                </a:srgbClr>
              </a:solidFill>
              <a:effectLst/>
              <a:uLnTx/>
              <a:uFillTx/>
              <a:latin typeface="Montserrat Light" panose="00000400000000000000" pitchFamily="50" charset="0"/>
              <a:ea typeface="+mn-ea"/>
              <a:cs typeface="+mn-cs"/>
            </a:endParaRPr>
          </a:p>
          <a:p>
            <a:pPr marL="288000" marR="0" lvl="0" indent="0" algn="l" defTabSz="914400" rtl="0" eaLnBrk="1" fontAlgn="auto" latinLnBrk="0" hangingPunct="1">
              <a:lnSpc>
                <a:spcPct val="90000"/>
              </a:lnSpc>
              <a:spcBef>
                <a:spcPts val="0"/>
              </a:spcBef>
              <a:spcAft>
                <a:spcPts val="0"/>
              </a:spcAft>
              <a:buClrTx/>
              <a:buSzTx/>
              <a:buFont typeface="Arial"/>
              <a:buNone/>
              <a:tabLst/>
              <a:defRPr/>
            </a:pPr>
            <a:endParaRPr kumimoji="0" lang="fr-FR"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p:txBody>
      </p:sp>
      <p:pic>
        <p:nvPicPr>
          <p:cNvPr id="8" name="Image 7">
            <a:extLst>
              <a:ext uri="{FF2B5EF4-FFF2-40B4-BE49-F238E27FC236}">
                <a16:creationId xmlns:a16="http://schemas.microsoft.com/office/drawing/2014/main" id="{A935F48C-2278-5859-1B0D-3222B34CC156}"/>
              </a:ext>
            </a:extLst>
          </p:cNvPr>
          <p:cNvPicPr>
            <a:picLocks noChangeAspect="1"/>
          </p:cNvPicPr>
          <p:nvPr/>
        </p:nvPicPr>
        <p:blipFill>
          <a:blip r:embed="rId3"/>
          <a:stretch>
            <a:fillRect/>
          </a:stretch>
        </p:blipFill>
        <p:spPr>
          <a:xfrm>
            <a:off x="1696150" y="827206"/>
            <a:ext cx="8330249" cy="4154230"/>
          </a:xfrm>
          <a:prstGeom prst="rect">
            <a:avLst/>
          </a:prstGeom>
        </p:spPr>
      </p:pic>
      <p:sp>
        <p:nvSpPr>
          <p:cNvPr id="11" name="ZoneTexte 10">
            <a:extLst>
              <a:ext uri="{FF2B5EF4-FFF2-40B4-BE49-F238E27FC236}">
                <a16:creationId xmlns:a16="http://schemas.microsoft.com/office/drawing/2014/main" id="{B95FDA48-7FC7-BF58-6246-75188AEBC371}"/>
              </a:ext>
            </a:extLst>
          </p:cNvPr>
          <p:cNvSpPr txBox="1"/>
          <p:nvPr/>
        </p:nvSpPr>
        <p:spPr>
          <a:xfrm>
            <a:off x="633264" y="5258668"/>
            <a:ext cx="10826685" cy="830997"/>
          </a:xfrm>
          <a:prstGeom prst="rect">
            <a:avLst/>
          </a:prstGeom>
          <a:noFill/>
        </p:spPr>
        <p:txBody>
          <a:bodyPr wrap="square">
            <a:spAutoFit/>
          </a:bodyPr>
          <a:lstStyle/>
          <a:p>
            <a:pPr algn="just"/>
            <a:r>
              <a:rPr lang="fr-FR" sz="1600" dirty="0">
                <a:latin typeface="Montserrat Light" panose="00000400000000000000" pitchFamily="50" charset="0"/>
              </a:rPr>
              <a:t>Avec la baisse de l’inflation, qui devrait retomber à + 2,1 % en 2024 en moyenne annuelle (après + 4,9 % en 2023 et 5,2 % en 2022) et revenir en dessous de 2 % dès 2025, le pouvoir d’achat des ménages augmenterait en 2024 et 2025.</a:t>
            </a:r>
          </a:p>
        </p:txBody>
      </p:sp>
      <p:sp>
        <p:nvSpPr>
          <p:cNvPr id="5" name="Graphique 22">
            <a:extLst>
              <a:ext uri="{FF2B5EF4-FFF2-40B4-BE49-F238E27FC236}">
                <a16:creationId xmlns:a16="http://schemas.microsoft.com/office/drawing/2014/main" id="{B04BE069-BEE1-0CE8-9D8C-5EE03DD8CF80}"/>
              </a:ext>
            </a:extLst>
          </p:cNvPr>
          <p:cNvSpPr/>
          <p:nvPr/>
        </p:nvSpPr>
        <p:spPr>
          <a:xfrm>
            <a:off x="8785786" y="358283"/>
            <a:ext cx="2993897" cy="584692"/>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2D9AD6"/>
          </a:solidFill>
          <a:ln w="15716" cap="flat">
            <a:noFill/>
            <a:prstDash val="solid"/>
            <a:miter/>
          </a:ln>
        </p:spPr>
        <p:txBody>
          <a:bodyPr lIns="360000" tIns="72000" rIns="36000" bIns="360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Bebas" pitchFamily="2" charset="0"/>
                <a:ea typeface="+mn-ea"/>
                <a:cs typeface="+mn-cs"/>
              </a:rPr>
              <a:t>    Le contexte national</a:t>
            </a:r>
          </a:p>
        </p:txBody>
      </p:sp>
    </p:spTree>
    <p:extLst>
      <p:ext uri="{BB962C8B-B14F-4D97-AF65-F5344CB8AC3E}">
        <p14:creationId xmlns:p14="http://schemas.microsoft.com/office/powerpoint/2010/main" val="13575843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F3D58F0-8986-627B-FE41-34440A5DBD48}"/>
              </a:ext>
            </a:extLst>
          </p:cNvPr>
          <p:cNvSpPr txBox="1"/>
          <p:nvPr/>
        </p:nvSpPr>
        <p:spPr>
          <a:xfrm>
            <a:off x="585343" y="1460642"/>
            <a:ext cx="10868720" cy="3253006"/>
          </a:xfrm>
          <a:prstGeom prst="rect">
            <a:avLst/>
          </a:prstGeom>
          <a:noFill/>
        </p:spPr>
        <p:txBody>
          <a:bodyPr wrap="square" rtlCol="0">
            <a:spAutoFit/>
          </a:bodyPr>
          <a:lstStyle/>
          <a:p>
            <a:endParaRPr lang="fr-FR" sz="2400" i="1" dirty="0">
              <a:solidFill>
                <a:srgbClr val="00B050"/>
              </a:solidFill>
              <a:latin typeface="Montserrat Light" panose="00000400000000000000" pitchFamily="50" charset="0"/>
            </a:endParaRPr>
          </a:p>
          <a:p>
            <a:pPr marL="269875" indent="0" algn="just">
              <a:lnSpc>
                <a:spcPct val="120000"/>
              </a:lnSpc>
              <a:spcBef>
                <a:spcPts val="0"/>
              </a:spcBef>
              <a:spcAft>
                <a:spcPts val="1200"/>
              </a:spcAft>
              <a:buNone/>
            </a:pPr>
            <a:r>
              <a:rPr lang="fr-FR" sz="1600" dirty="0">
                <a:latin typeface="Montserrat Light" panose="00000400000000000000" pitchFamily="50" charset="0"/>
              </a:rPr>
              <a:t>Afin de s’adapter aux spécificités des services, la collectivité a déterminé plusieurs cycles de travail :</a:t>
            </a:r>
          </a:p>
          <a:p>
            <a:pPr marL="612775" lvl="0" indent="-342900" algn="just">
              <a:lnSpc>
                <a:spcPct val="120000"/>
              </a:lnSpc>
              <a:spcBef>
                <a:spcPts val="0"/>
              </a:spcBef>
              <a:spcAft>
                <a:spcPts val="1200"/>
              </a:spcAft>
              <a:buFont typeface="Arial" panose="020B0604020202020204" pitchFamily="34" charset="0"/>
              <a:buChar char="•"/>
            </a:pPr>
            <a:r>
              <a:rPr lang="fr-FR" sz="1600" b="1" dirty="0">
                <a:latin typeface="Montserrat Light" panose="00000400000000000000" pitchFamily="50" charset="0"/>
              </a:rPr>
              <a:t>Standard</a:t>
            </a:r>
            <a:r>
              <a:rPr lang="fr-FR" sz="1600" dirty="0">
                <a:latin typeface="Montserrat Light" panose="00000400000000000000" pitchFamily="50" charset="0"/>
              </a:rPr>
              <a:t> : sur la base de 39 heures réparties sur 5 ou 6 jours avec RTT ou de 35 heures sur 4 ou 5 jours sans RTT.</a:t>
            </a:r>
          </a:p>
          <a:p>
            <a:pPr marL="612775" indent="-342900" algn="just">
              <a:lnSpc>
                <a:spcPct val="120000"/>
              </a:lnSpc>
              <a:spcBef>
                <a:spcPts val="0"/>
              </a:spcBef>
              <a:spcAft>
                <a:spcPts val="1200"/>
              </a:spcAft>
              <a:buFont typeface="Arial" panose="020B0604020202020204" pitchFamily="34" charset="0"/>
              <a:buChar char="•"/>
            </a:pPr>
            <a:r>
              <a:rPr lang="fr-FR" sz="1600" b="1" dirty="0">
                <a:latin typeface="Montserrat Light" panose="00000400000000000000" pitchFamily="50" charset="0"/>
              </a:rPr>
              <a:t>Annualisé</a:t>
            </a:r>
            <a:r>
              <a:rPr lang="fr-FR" sz="1600" dirty="0">
                <a:latin typeface="Montserrat Light" panose="00000400000000000000" pitchFamily="50" charset="0"/>
              </a:rPr>
              <a:t> : sur la base annualisée règlementaire de 1 607 heures (hors journée de solidarité) pour les agents travaillant suivant un rythme aléatoire en raison de la fluctuation de l’activité.</a:t>
            </a:r>
          </a:p>
          <a:p>
            <a:pPr marL="612775" indent="-342900" algn="just">
              <a:lnSpc>
                <a:spcPct val="120000"/>
              </a:lnSpc>
              <a:spcBef>
                <a:spcPts val="0"/>
              </a:spcBef>
              <a:spcAft>
                <a:spcPts val="600"/>
              </a:spcAft>
              <a:buFont typeface="Arial" panose="020B0604020202020204" pitchFamily="34" charset="0"/>
              <a:buChar char="•"/>
            </a:pPr>
            <a:r>
              <a:rPr lang="fr-FR" sz="1600" b="1" dirty="0">
                <a:latin typeface="Montserrat Light" panose="00000400000000000000" pitchFamily="50" charset="0"/>
              </a:rPr>
              <a:t>Spécifique</a:t>
            </a:r>
            <a:r>
              <a:rPr lang="fr-FR" sz="1600" dirty="0">
                <a:latin typeface="Montserrat Light" panose="00000400000000000000" pitchFamily="50" charset="0"/>
              </a:rPr>
              <a:t> : cycles liés à de fortes sujétions selon la nature des missions et notamment en cas de travail de nuit, de dimanche ou en équipes par alternance et/ou modulation importante des plannings de travail.</a:t>
            </a:r>
          </a:p>
        </p:txBody>
      </p:sp>
      <p:sp>
        <p:nvSpPr>
          <p:cNvPr id="2" name="Graphique 22">
            <a:extLst>
              <a:ext uri="{FF2B5EF4-FFF2-40B4-BE49-F238E27FC236}">
                <a16:creationId xmlns:a16="http://schemas.microsoft.com/office/drawing/2014/main" id="{65B75E8B-9AF4-3628-F17C-63DAFF3B2CF8}"/>
              </a:ext>
            </a:extLst>
          </p:cNvPr>
          <p:cNvSpPr/>
          <p:nvPr/>
        </p:nvSpPr>
        <p:spPr>
          <a:xfrm>
            <a:off x="8772525" y="376950"/>
            <a:ext cx="3041522" cy="613650"/>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A7DF81"/>
          </a:solidFill>
          <a:ln w="15716" cap="flat">
            <a:noFill/>
            <a:prstDash val="solid"/>
            <a:miter/>
          </a:ln>
        </p:spPr>
        <p:txBody>
          <a:bodyPr lIns="468000" tIns="36000" rIns="36000" bIns="360000" rtlCol="0" anchor="t" anchorCtr="0"/>
          <a:lstStyle/>
          <a:p>
            <a:r>
              <a:rPr lang="fr-FR" dirty="0">
                <a:solidFill>
                  <a:schemeClr val="bg1"/>
                </a:solidFill>
                <a:latin typeface="Bebas"/>
              </a:rPr>
              <a:t>Le temps de travail</a:t>
            </a:r>
          </a:p>
        </p:txBody>
      </p:sp>
    </p:spTree>
    <p:extLst>
      <p:ext uri="{BB962C8B-B14F-4D97-AF65-F5344CB8AC3E}">
        <p14:creationId xmlns:p14="http://schemas.microsoft.com/office/powerpoint/2010/main" val="18538686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B55AFC-2662-5461-9DE6-CE6B335B224F}"/>
              </a:ext>
            </a:extLst>
          </p:cNvPr>
          <p:cNvSpPr/>
          <p:nvPr/>
        </p:nvSpPr>
        <p:spPr>
          <a:xfrm>
            <a:off x="427345" y="1687474"/>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spcAft>
                <a:spcPts val="1500"/>
              </a:spcAft>
              <a:buClr>
                <a:srgbClr val="27B8D5"/>
              </a:buClr>
              <a:buSzPct val="120000"/>
            </a:pPr>
            <a:r>
              <a:rPr lang="fr-FR">
                <a:solidFill>
                  <a:schemeClr val="tx2"/>
                </a:solidFill>
                <a:latin typeface="Montserrat Light" panose="00000400000000000000" pitchFamily="50" charset="0"/>
                <a:ea typeface="Helvetica Neue" panose="02000503000000020004" pitchFamily="2" charset="0"/>
                <a:cs typeface="Helvetica Neue" panose="02000503000000020004" pitchFamily="2" charset="0"/>
              </a:rPr>
              <a:t>.</a:t>
            </a:r>
          </a:p>
          <a:p>
            <a:pPr algn="just">
              <a:spcAft>
                <a:spcPts val="1500"/>
              </a:spcAft>
              <a:buClr>
                <a:srgbClr val="ED6D90"/>
              </a:buClr>
              <a:buSzPct val="120000"/>
            </a:pPr>
            <a:endParaRPr lang="fr-FR">
              <a:latin typeface="Montserrat Light" panose="00000400000000000000" pitchFamily="50" charset="0"/>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6" name="Rectangle 5">
            <a:extLst>
              <a:ext uri="{FF2B5EF4-FFF2-40B4-BE49-F238E27FC236}">
                <a16:creationId xmlns:a16="http://schemas.microsoft.com/office/drawing/2014/main" id="{D600E2D3-FB65-F6FA-E271-5C4930310C58}"/>
              </a:ext>
            </a:extLst>
          </p:cNvPr>
          <p:cNvSpPr/>
          <p:nvPr/>
        </p:nvSpPr>
        <p:spPr>
          <a:xfrm>
            <a:off x="198762" y="681652"/>
            <a:ext cx="11565892" cy="5494696"/>
          </a:xfrm>
          <a:prstGeom prst="rect">
            <a:avLst/>
          </a:prstGeom>
        </p:spPr>
        <p:txBody>
          <a:bodyPr wrap="square" lIns="720000" tIns="720000" rIns="720000" bIns="720000" anchor="ctr" anchorCtr="0">
            <a:noAutofit/>
          </a:bodyPr>
          <a:lstStyle/>
          <a:p>
            <a:pPr>
              <a:lnSpc>
                <a:spcPts val="2700"/>
              </a:lnSpc>
            </a:pPr>
            <a:endParaRPr lang="fr-FR" sz="1400" b="1" dirty="0">
              <a:solidFill>
                <a:srgbClr val="222222"/>
              </a:solidFill>
              <a:latin typeface="Montserrat Light" panose="00000400000000000000" pitchFamily="2" charset="0"/>
              <a:ea typeface="Helvetica Neue" panose="02000503000000020004" pitchFamily="2" charset="0"/>
              <a:cs typeface="Helvetica Neue" panose="02000503000000020004" pitchFamily="2" charset="0"/>
            </a:endParaRPr>
          </a:p>
          <a:p>
            <a:pPr algn="ctr">
              <a:lnSpc>
                <a:spcPts val="2700"/>
              </a:lnSpc>
            </a:pPr>
            <a:r>
              <a:rPr lang="fr-FR" sz="3200" b="1" dirty="0">
                <a:solidFill>
                  <a:srgbClr val="0070C0"/>
                </a:solidFill>
                <a:latin typeface="Montserrat Light" panose="00000400000000000000" pitchFamily="2" charset="0"/>
                <a:ea typeface="Helvetica Neue" panose="02000503000000020004" pitchFamily="2" charset="0"/>
                <a:cs typeface="Helvetica Neue" panose="02000503000000020004" pitchFamily="2" charset="0"/>
              </a:rPr>
              <a:t>MERCI POUR VOTRE ATTENTION</a:t>
            </a:r>
          </a:p>
          <a:p>
            <a:pPr algn="ctr">
              <a:lnSpc>
                <a:spcPts val="2700"/>
              </a:lnSpc>
            </a:pPr>
            <a:endParaRPr lang="fr-FR" b="1" dirty="0">
              <a:solidFill>
                <a:srgbClr val="0070C0"/>
              </a:solidFill>
              <a:latin typeface="Montserrat Light" panose="00000400000000000000" pitchFamily="2" charset="0"/>
              <a:ea typeface="Helvetica Neue" panose="02000503000000020004" pitchFamily="2" charset="0"/>
              <a:cs typeface="Helvetica Neue" panose="02000503000000020004" pitchFamily="2" charset="0"/>
            </a:endParaRPr>
          </a:p>
          <a:p>
            <a:pPr algn="ctr">
              <a:lnSpc>
                <a:spcPts val="2700"/>
              </a:lnSpc>
            </a:pPr>
            <a:endParaRPr lang="fr-FR" b="1" dirty="0">
              <a:solidFill>
                <a:srgbClr val="0070C0"/>
              </a:solidFill>
              <a:latin typeface="Montserrat Light" panose="00000400000000000000" pitchFamily="2" charset="0"/>
              <a:ea typeface="Helvetica Neue" panose="02000503000000020004" pitchFamily="2" charset="0"/>
              <a:cs typeface="Helvetica Neue" panose="02000503000000020004" pitchFamily="2" charset="0"/>
            </a:endParaRPr>
          </a:p>
          <a:p>
            <a:pPr lvl="1">
              <a:lnSpc>
                <a:spcPts val="2700"/>
              </a:lnSpc>
              <a:buClr>
                <a:srgbClr val="00B050"/>
              </a:buClr>
            </a:pPr>
            <a:endParaRPr lang="fr-FR" sz="1400" dirty="0">
              <a:solidFill>
                <a:srgbClr val="222222"/>
              </a:solidFill>
              <a:latin typeface="Montserrat Light" panose="00000400000000000000" pitchFamily="2" charset="0"/>
              <a:ea typeface="Helvetica Neue" panose="02000503000000020004" pitchFamily="2" charset="0"/>
              <a:cs typeface="Helvetica Neue" panose="02000503000000020004" pitchFamily="2" charset="0"/>
            </a:endParaRPr>
          </a:p>
        </p:txBody>
      </p:sp>
      <p:pic>
        <p:nvPicPr>
          <p:cNvPr id="8" name="Image 7">
            <a:extLst>
              <a:ext uri="{FF2B5EF4-FFF2-40B4-BE49-F238E27FC236}">
                <a16:creationId xmlns:a16="http://schemas.microsoft.com/office/drawing/2014/main" id="{4F071753-0FA7-F7E2-DDEA-65D7B76F3D03}"/>
              </a:ext>
            </a:extLst>
          </p:cNvPr>
          <p:cNvPicPr>
            <a:picLocks noChangeAspect="1"/>
          </p:cNvPicPr>
          <p:nvPr/>
        </p:nvPicPr>
        <p:blipFill>
          <a:blip r:embed="rId3"/>
          <a:stretch>
            <a:fillRect/>
          </a:stretch>
        </p:blipFill>
        <p:spPr>
          <a:xfrm>
            <a:off x="4708368" y="4456737"/>
            <a:ext cx="2322777" cy="829128"/>
          </a:xfrm>
          <a:prstGeom prst="rect">
            <a:avLst/>
          </a:prstGeom>
        </p:spPr>
      </p:pic>
    </p:spTree>
    <p:extLst>
      <p:ext uri="{BB962C8B-B14F-4D97-AF65-F5344CB8AC3E}">
        <p14:creationId xmlns:p14="http://schemas.microsoft.com/office/powerpoint/2010/main" val="3496406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0B4DA-DFF8-798C-8C1C-179F2054BBB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D78EA00-4D08-4896-57AE-9BCAD2EE18E6}"/>
              </a:ext>
            </a:extLst>
          </p:cNvPr>
          <p:cNvSpPr/>
          <p:nvPr/>
        </p:nvSpPr>
        <p:spPr>
          <a:xfrm>
            <a:off x="476738" y="1348109"/>
            <a:ext cx="11337309" cy="5875794"/>
          </a:xfrm>
          <a:prstGeom prst="rect">
            <a:avLst/>
          </a:prstGeom>
        </p:spPr>
        <p:txBody>
          <a:bodyPr wrap="square" lIns="360000" tIns="0" rIns="360000" bIns="360000" anchor="t" anchorCtr="0">
            <a:noAutofit/>
          </a:bodyPr>
          <a:lstStyle/>
          <a:p>
            <a:pPr marL="0" marR="0" lvl="0" indent="0" algn="just" defTabSz="914400" rtl="0" eaLnBrk="1" fontAlgn="auto" latinLnBrk="0" hangingPunct="1">
              <a:lnSpc>
                <a:spcPct val="100000"/>
              </a:lnSpc>
              <a:spcBef>
                <a:spcPts val="0"/>
              </a:spcBef>
              <a:spcAft>
                <a:spcPts val="1500"/>
              </a:spcAft>
              <a:buClr>
                <a:srgbClr val="ED6D90"/>
              </a:buClr>
              <a:buSzPct val="120000"/>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Espace réservé du contenu 6">
            <a:extLst>
              <a:ext uri="{FF2B5EF4-FFF2-40B4-BE49-F238E27FC236}">
                <a16:creationId xmlns:a16="http://schemas.microsoft.com/office/drawing/2014/main" id="{DC921D37-750D-64ED-DCEF-9A91AD67BE96}"/>
              </a:ext>
            </a:extLst>
          </p:cNvPr>
          <p:cNvSpPr txBox="1">
            <a:spLocks/>
          </p:cNvSpPr>
          <p:nvPr/>
        </p:nvSpPr>
        <p:spPr>
          <a:xfrm>
            <a:off x="476738" y="1684212"/>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7975" marR="0" lvl="0" indent="0" algn="just" defTabSz="914400" rtl="0" eaLnBrk="1" fontAlgn="auto" latinLnBrk="0" hangingPunct="1">
              <a:lnSpc>
                <a:spcPct val="100000"/>
              </a:lnSpc>
              <a:spcBef>
                <a:spcPts val="0"/>
              </a:spcBef>
              <a:spcAft>
                <a:spcPts val="1200"/>
              </a:spcAft>
              <a:buClrTx/>
              <a:buSzTx/>
              <a:buFont typeface="Arial"/>
              <a:buNone/>
              <a:tabLst/>
              <a:defRPr/>
            </a:pPr>
            <a:endParaRPr kumimoji="0" lang="fr-FR" sz="1800" b="0" i="0" u="none" strike="noStrike" kern="1200" cap="none" spc="0" normalizeH="0" baseline="0" noProof="0" dirty="0">
              <a:ln>
                <a:noFill/>
              </a:ln>
              <a:solidFill>
                <a:srgbClr val="222222"/>
              </a:solidFill>
              <a:effectLst/>
              <a:uLnTx/>
              <a:uFillTx/>
              <a:latin typeface="Montserrat Light" panose="00000400000000000000" pitchFamily="50" charset="0"/>
              <a:ea typeface="+mn-ea"/>
              <a:cs typeface="+mn-cs"/>
            </a:endParaRPr>
          </a:p>
        </p:txBody>
      </p:sp>
      <p:sp>
        <p:nvSpPr>
          <p:cNvPr id="3" name="Espace réservé du contenu 6">
            <a:extLst>
              <a:ext uri="{FF2B5EF4-FFF2-40B4-BE49-F238E27FC236}">
                <a16:creationId xmlns:a16="http://schemas.microsoft.com/office/drawing/2014/main" id="{365000B8-3AA7-593E-85D6-398B977A7236}"/>
              </a:ext>
            </a:extLst>
          </p:cNvPr>
          <p:cNvSpPr txBox="1">
            <a:spLocks/>
          </p:cNvSpPr>
          <p:nvPr/>
        </p:nvSpPr>
        <p:spPr>
          <a:xfrm>
            <a:off x="697686" y="491103"/>
            <a:ext cx="10861049"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800"/>
              </a:spcAft>
              <a:buClrTx/>
              <a:buSzTx/>
              <a:buFont typeface="Arial"/>
              <a:buNone/>
              <a:tabLst/>
              <a:defRPr/>
            </a:pPr>
            <a:endParaRPr kumimoji="0" lang="fr-FR" sz="1600" b="1" i="0" u="sng"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20000"/>
              </a:lnSpc>
              <a:spcBef>
                <a:spcPts val="0"/>
              </a:spcBef>
              <a:spcAft>
                <a:spcPts val="1200"/>
              </a:spcAft>
              <a:buClrTx/>
              <a:buSzTx/>
              <a:buNone/>
              <a:tabLst/>
              <a:defRPr/>
            </a:pPr>
            <a:endParaRPr lang="fr-FR" sz="1600" kern="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ts val="0"/>
              </a:spcBef>
              <a:spcAft>
                <a:spcPts val="1200"/>
              </a:spcAft>
              <a:buClrTx/>
              <a:buSzTx/>
              <a:buFont typeface="Arial"/>
              <a:buNone/>
              <a:tabLst/>
              <a:defRPr/>
            </a:pPr>
            <a:endParaRPr kumimoji="0" lang="fr-FR" sz="16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Arial"/>
              <a:buNone/>
              <a:tabLst/>
              <a:defRPr/>
            </a:pPr>
            <a:endParaRPr kumimoji="0" lang="fr-FR" sz="1600" b="0" i="0" u="none" strike="noStrike" kern="1200" cap="none" spc="0" normalizeH="0" baseline="0" noProof="0" dirty="0">
              <a:ln>
                <a:noFill/>
              </a:ln>
              <a:solidFill>
                <a:srgbClr val="F3F3F3">
                  <a:lumMod val="10000"/>
                </a:srgbClr>
              </a:solidFill>
              <a:effectLst/>
              <a:uLnTx/>
              <a:uFillTx/>
              <a:latin typeface="Montserrat Light" panose="00000400000000000000" pitchFamily="50" charset="0"/>
              <a:ea typeface="+mn-ea"/>
              <a:cs typeface="+mn-cs"/>
            </a:endParaRPr>
          </a:p>
          <a:p>
            <a:pPr marL="288000" marR="0" lvl="0" indent="0" algn="l" defTabSz="914400" rtl="0" eaLnBrk="1" fontAlgn="auto" latinLnBrk="0" hangingPunct="1">
              <a:lnSpc>
                <a:spcPct val="90000"/>
              </a:lnSpc>
              <a:spcBef>
                <a:spcPts val="0"/>
              </a:spcBef>
              <a:spcAft>
                <a:spcPts val="0"/>
              </a:spcAft>
              <a:buClrTx/>
              <a:buSzTx/>
              <a:buFont typeface="Arial"/>
              <a:buNone/>
              <a:tabLst/>
              <a:defRPr/>
            </a:pPr>
            <a:endParaRPr kumimoji="0" lang="fr-FR"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p:txBody>
      </p:sp>
      <p:pic>
        <p:nvPicPr>
          <p:cNvPr id="8" name="Image 7">
            <a:extLst>
              <a:ext uri="{FF2B5EF4-FFF2-40B4-BE49-F238E27FC236}">
                <a16:creationId xmlns:a16="http://schemas.microsoft.com/office/drawing/2014/main" id="{E8610DDC-E56A-3B04-D7C0-384415C3BF68}"/>
              </a:ext>
            </a:extLst>
          </p:cNvPr>
          <p:cNvPicPr>
            <a:picLocks noChangeAspect="1"/>
          </p:cNvPicPr>
          <p:nvPr/>
        </p:nvPicPr>
        <p:blipFill>
          <a:blip r:embed="rId3"/>
          <a:stretch>
            <a:fillRect/>
          </a:stretch>
        </p:blipFill>
        <p:spPr>
          <a:xfrm>
            <a:off x="888576" y="919079"/>
            <a:ext cx="9662997" cy="2484335"/>
          </a:xfrm>
          <a:prstGeom prst="rect">
            <a:avLst/>
          </a:prstGeom>
        </p:spPr>
      </p:pic>
      <p:sp>
        <p:nvSpPr>
          <p:cNvPr id="10" name="ZoneTexte 9">
            <a:extLst>
              <a:ext uri="{FF2B5EF4-FFF2-40B4-BE49-F238E27FC236}">
                <a16:creationId xmlns:a16="http://schemas.microsoft.com/office/drawing/2014/main" id="{7D23C412-7332-6009-7689-39CF592ABB81}"/>
              </a:ext>
            </a:extLst>
          </p:cNvPr>
          <p:cNvSpPr txBox="1"/>
          <p:nvPr/>
        </p:nvSpPr>
        <p:spPr>
          <a:xfrm>
            <a:off x="555001" y="3808548"/>
            <a:ext cx="11081997" cy="2400657"/>
          </a:xfrm>
          <a:prstGeom prst="rect">
            <a:avLst/>
          </a:prstGeom>
          <a:noFill/>
        </p:spPr>
        <p:txBody>
          <a:bodyPr wrap="square">
            <a:spAutoFit/>
          </a:bodyPr>
          <a:lstStyle/>
          <a:p>
            <a:pPr algn="just"/>
            <a:r>
              <a:rPr lang="fr-FR" sz="1500" dirty="0">
                <a:latin typeface="Montserrat Light" panose="00000400000000000000" pitchFamily="50" charset="0"/>
              </a:rPr>
              <a:t>Taux d’intérêt : poursuite de la baisse des taux courts, mais pas forcément des taux longs.</a:t>
            </a:r>
          </a:p>
          <a:p>
            <a:pPr algn="just"/>
            <a:r>
              <a:rPr lang="fr-FR" sz="1500" dirty="0">
                <a:latin typeface="Montserrat Light" panose="00000400000000000000" pitchFamily="50" charset="0"/>
              </a:rPr>
              <a:t>L’épisode inflationniste observé à partir de 2022 a amené la BCE à fortement remonter ses taux directeurs afin de juguler la hausse des prix en zone euro : le taux de dépôt est ainsi passé de - 0,5 % en juillet 2022 à 4,0 % en septembre 2023, soit une hausse de 450 points de base (pb). L’inflation a toutefois nettement diminué en zone euro depuis 2023, revenant progressivement vers la cible de 2 % et la BCE anticipe une inflation à 2,1 % en moyenne en 2025. Cette maîtrise de l’inflation a permis à la BCE d’entamer son cycle de baisse des taux directeurs depuis juin 2024. Fin 2024, la BCE a ainsi réalisé 4 baisses de taux de 25 pb, ramenant le taux de dépôt de 4,00 % à 3,00 %. </a:t>
            </a:r>
          </a:p>
          <a:p>
            <a:pPr algn="just"/>
            <a:r>
              <a:rPr lang="fr-FR" sz="1500" dirty="0">
                <a:latin typeface="Montserrat Light" panose="00000400000000000000" pitchFamily="50" charset="0"/>
              </a:rPr>
              <a:t>Ce mouvement devrait se poursuivre en 2025, les marchés anticipant 4 à 5 baisses supplémentaires de 25 pb. Cela amènerait le taux de dépôt vers 2,00 %, voir légèrement moins en cas de ralentissement plus marqué de la croissance (la BCE anticipe à ce stade une croissance de 1,1 % en zone euro pour 2025).</a:t>
            </a:r>
          </a:p>
        </p:txBody>
      </p:sp>
      <p:sp>
        <p:nvSpPr>
          <p:cNvPr id="6" name="Graphique 22">
            <a:extLst>
              <a:ext uri="{FF2B5EF4-FFF2-40B4-BE49-F238E27FC236}">
                <a16:creationId xmlns:a16="http://schemas.microsoft.com/office/drawing/2014/main" id="{A29BB5CC-F9A5-5565-4D52-CBEE6516716A}"/>
              </a:ext>
            </a:extLst>
          </p:cNvPr>
          <p:cNvSpPr/>
          <p:nvPr/>
        </p:nvSpPr>
        <p:spPr>
          <a:xfrm>
            <a:off x="8785786" y="358283"/>
            <a:ext cx="2993897" cy="584692"/>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2D9AD6"/>
          </a:solidFill>
          <a:ln w="15716" cap="flat">
            <a:noFill/>
            <a:prstDash val="solid"/>
            <a:miter/>
          </a:ln>
        </p:spPr>
        <p:txBody>
          <a:bodyPr lIns="360000" tIns="72000" rIns="36000" bIns="360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Bebas" pitchFamily="2" charset="0"/>
                <a:ea typeface="+mn-ea"/>
                <a:cs typeface="+mn-cs"/>
              </a:rPr>
              <a:t>    Le contexte national</a:t>
            </a:r>
          </a:p>
        </p:txBody>
      </p:sp>
    </p:spTree>
    <p:extLst>
      <p:ext uri="{BB962C8B-B14F-4D97-AF65-F5344CB8AC3E}">
        <p14:creationId xmlns:p14="http://schemas.microsoft.com/office/powerpoint/2010/main" val="159159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626B-BAB4-C9DD-2348-0F7C4E39A7E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A305D3C-0467-57F8-4BA7-66C2033E0C28}"/>
              </a:ext>
            </a:extLst>
          </p:cNvPr>
          <p:cNvSpPr/>
          <p:nvPr/>
        </p:nvSpPr>
        <p:spPr>
          <a:xfrm>
            <a:off x="476738" y="1348109"/>
            <a:ext cx="11337309" cy="5875794"/>
          </a:xfrm>
          <a:prstGeom prst="rect">
            <a:avLst/>
          </a:prstGeom>
        </p:spPr>
        <p:txBody>
          <a:bodyPr wrap="square" lIns="360000" tIns="0" rIns="360000" bIns="360000" anchor="t" anchorCtr="0">
            <a:noAutofit/>
          </a:bodyPr>
          <a:lstStyle/>
          <a:p>
            <a:pPr marL="0" marR="0" lvl="0" indent="0" algn="just" defTabSz="914400" rtl="0" eaLnBrk="1" fontAlgn="auto" latinLnBrk="0" hangingPunct="1">
              <a:lnSpc>
                <a:spcPct val="100000"/>
              </a:lnSpc>
              <a:spcBef>
                <a:spcPts val="0"/>
              </a:spcBef>
              <a:spcAft>
                <a:spcPts val="1500"/>
              </a:spcAft>
              <a:buClr>
                <a:srgbClr val="ED6D90"/>
              </a:buClr>
              <a:buSzPct val="120000"/>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4" name="Graphique 22">
            <a:extLst>
              <a:ext uri="{FF2B5EF4-FFF2-40B4-BE49-F238E27FC236}">
                <a16:creationId xmlns:a16="http://schemas.microsoft.com/office/drawing/2014/main" id="{E72FF2D3-8B31-A96D-7FA8-E9CE6F1E1634}"/>
              </a:ext>
            </a:extLst>
          </p:cNvPr>
          <p:cNvSpPr/>
          <p:nvPr/>
        </p:nvSpPr>
        <p:spPr>
          <a:xfrm>
            <a:off x="9210675" y="382180"/>
            <a:ext cx="2603372" cy="502998"/>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2D9AD6"/>
          </a:solidFill>
          <a:ln w="15716" cap="flat">
            <a:noFill/>
            <a:prstDash val="solid"/>
            <a:miter/>
          </a:ln>
        </p:spPr>
        <p:txBody>
          <a:bodyPr lIns="360000" tIns="36000" rIns="36000" bIns="360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Bebas" pitchFamily="2" charset="0"/>
                <a:ea typeface="+mn-ea"/>
                <a:cs typeface="+mn-cs"/>
              </a:rPr>
              <a:t>    Le contexte local</a:t>
            </a:r>
          </a:p>
        </p:txBody>
      </p:sp>
      <p:sp>
        <p:nvSpPr>
          <p:cNvPr id="2" name="Espace réservé du contenu 6">
            <a:extLst>
              <a:ext uri="{FF2B5EF4-FFF2-40B4-BE49-F238E27FC236}">
                <a16:creationId xmlns:a16="http://schemas.microsoft.com/office/drawing/2014/main" id="{4F0D037C-8F72-725F-A9F2-6CAF916936DE}"/>
              </a:ext>
            </a:extLst>
          </p:cNvPr>
          <p:cNvSpPr txBox="1">
            <a:spLocks/>
          </p:cNvSpPr>
          <p:nvPr/>
        </p:nvSpPr>
        <p:spPr>
          <a:xfrm>
            <a:off x="476738" y="1684212"/>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7975" marR="0" lvl="0" indent="0" algn="just" defTabSz="914400" rtl="0" eaLnBrk="1" fontAlgn="auto" latinLnBrk="0" hangingPunct="1">
              <a:lnSpc>
                <a:spcPct val="100000"/>
              </a:lnSpc>
              <a:spcBef>
                <a:spcPts val="0"/>
              </a:spcBef>
              <a:spcAft>
                <a:spcPts val="1200"/>
              </a:spcAft>
              <a:buClrTx/>
              <a:buSzTx/>
              <a:buFont typeface="Arial"/>
              <a:buNone/>
              <a:tabLst/>
              <a:defRPr/>
            </a:pPr>
            <a:endParaRPr kumimoji="0" lang="fr-FR" sz="1800" b="0" i="0" u="none" strike="noStrike" kern="1200" cap="none" spc="0" normalizeH="0" baseline="0" noProof="0" dirty="0">
              <a:ln>
                <a:noFill/>
              </a:ln>
              <a:solidFill>
                <a:srgbClr val="222222"/>
              </a:solidFill>
              <a:effectLst/>
              <a:uLnTx/>
              <a:uFillTx/>
              <a:latin typeface="Montserrat Light" panose="00000400000000000000" pitchFamily="50" charset="0"/>
              <a:ea typeface="+mn-ea"/>
              <a:cs typeface="+mn-cs"/>
            </a:endParaRPr>
          </a:p>
        </p:txBody>
      </p:sp>
      <p:sp>
        <p:nvSpPr>
          <p:cNvPr id="3" name="Espace réservé du contenu 6">
            <a:extLst>
              <a:ext uri="{FF2B5EF4-FFF2-40B4-BE49-F238E27FC236}">
                <a16:creationId xmlns:a16="http://schemas.microsoft.com/office/drawing/2014/main" id="{EA3DF723-39BE-1F7E-D86E-45D9BBB6A3B2}"/>
              </a:ext>
            </a:extLst>
          </p:cNvPr>
          <p:cNvSpPr txBox="1">
            <a:spLocks/>
          </p:cNvSpPr>
          <p:nvPr/>
        </p:nvSpPr>
        <p:spPr>
          <a:xfrm>
            <a:off x="697686" y="491103"/>
            <a:ext cx="10861049"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800"/>
              </a:spcAft>
              <a:buClrTx/>
              <a:buSzTx/>
              <a:buFont typeface="Arial"/>
              <a:buNone/>
              <a:tabLst/>
              <a:defRPr/>
            </a:pPr>
            <a:endParaRPr kumimoji="0" lang="fr-FR" sz="1600" b="1" i="0" u="sng"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20000"/>
              </a:lnSpc>
              <a:spcBef>
                <a:spcPts val="0"/>
              </a:spcBef>
              <a:spcAft>
                <a:spcPts val="1200"/>
              </a:spcAft>
              <a:buClrTx/>
              <a:buSzTx/>
              <a:buNone/>
              <a:tabLst/>
              <a:defRPr/>
            </a:pPr>
            <a:endParaRPr lang="fr-FR" sz="1600" kern="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ts val="0"/>
              </a:spcBef>
              <a:spcAft>
                <a:spcPts val="1200"/>
              </a:spcAft>
              <a:buClrTx/>
              <a:buSzTx/>
              <a:buFont typeface="Arial"/>
              <a:buNone/>
              <a:tabLst/>
              <a:defRPr/>
            </a:pPr>
            <a:endParaRPr kumimoji="0" lang="fr-FR" sz="16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Arial"/>
              <a:buNone/>
              <a:tabLst/>
              <a:defRPr/>
            </a:pPr>
            <a:endParaRPr kumimoji="0" lang="fr-FR" sz="1600" b="0" i="0" u="none" strike="noStrike" kern="1200" cap="none" spc="0" normalizeH="0" baseline="0" noProof="0" dirty="0">
              <a:ln>
                <a:noFill/>
              </a:ln>
              <a:solidFill>
                <a:srgbClr val="F3F3F3">
                  <a:lumMod val="10000"/>
                </a:srgbClr>
              </a:solidFill>
              <a:effectLst/>
              <a:uLnTx/>
              <a:uFillTx/>
              <a:latin typeface="Montserrat Light" panose="00000400000000000000" pitchFamily="50" charset="0"/>
              <a:ea typeface="+mn-ea"/>
              <a:cs typeface="+mn-cs"/>
            </a:endParaRPr>
          </a:p>
          <a:p>
            <a:pPr marL="288000" marR="0" lvl="0" indent="0" algn="l" defTabSz="914400" rtl="0" eaLnBrk="1" fontAlgn="auto" latinLnBrk="0" hangingPunct="1">
              <a:lnSpc>
                <a:spcPct val="90000"/>
              </a:lnSpc>
              <a:spcBef>
                <a:spcPts val="0"/>
              </a:spcBef>
              <a:spcAft>
                <a:spcPts val="0"/>
              </a:spcAft>
              <a:buClrTx/>
              <a:buSzTx/>
              <a:buFont typeface="Arial"/>
              <a:buNone/>
              <a:tabLst/>
              <a:defRPr/>
            </a:pPr>
            <a:endParaRPr kumimoji="0" lang="fr-FR"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p:txBody>
      </p:sp>
      <p:pic>
        <p:nvPicPr>
          <p:cNvPr id="8" name="Image 7">
            <a:extLst>
              <a:ext uri="{FF2B5EF4-FFF2-40B4-BE49-F238E27FC236}">
                <a16:creationId xmlns:a16="http://schemas.microsoft.com/office/drawing/2014/main" id="{FE49299E-A8E2-FA79-C614-5E868806DC54}"/>
              </a:ext>
            </a:extLst>
          </p:cNvPr>
          <p:cNvPicPr>
            <a:picLocks noChangeAspect="1"/>
          </p:cNvPicPr>
          <p:nvPr/>
        </p:nvPicPr>
        <p:blipFill>
          <a:blip r:embed="rId3"/>
          <a:stretch>
            <a:fillRect/>
          </a:stretch>
        </p:blipFill>
        <p:spPr>
          <a:xfrm>
            <a:off x="1495837" y="1348109"/>
            <a:ext cx="9160034" cy="4168501"/>
          </a:xfrm>
          <a:prstGeom prst="rect">
            <a:avLst/>
          </a:prstGeom>
        </p:spPr>
      </p:pic>
    </p:spTree>
    <p:extLst>
      <p:ext uri="{BB962C8B-B14F-4D97-AF65-F5344CB8AC3E}">
        <p14:creationId xmlns:p14="http://schemas.microsoft.com/office/powerpoint/2010/main" val="137130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588AC-16E8-B0EC-89F4-9C1265565AE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815117C-5559-0BDF-32E7-3217DB561A63}"/>
              </a:ext>
            </a:extLst>
          </p:cNvPr>
          <p:cNvSpPr/>
          <p:nvPr/>
        </p:nvSpPr>
        <p:spPr>
          <a:xfrm>
            <a:off x="476738" y="1348109"/>
            <a:ext cx="11337309" cy="5875794"/>
          </a:xfrm>
          <a:prstGeom prst="rect">
            <a:avLst/>
          </a:prstGeom>
        </p:spPr>
        <p:txBody>
          <a:bodyPr wrap="square" lIns="360000" tIns="0" rIns="360000" bIns="360000" anchor="t" anchorCtr="0">
            <a:noAutofit/>
          </a:bodyPr>
          <a:lstStyle/>
          <a:p>
            <a:pPr marL="0" marR="0" lvl="0" indent="0" algn="just" defTabSz="914400" rtl="0" eaLnBrk="1" fontAlgn="auto" latinLnBrk="0" hangingPunct="1">
              <a:lnSpc>
                <a:spcPct val="100000"/>
              </a:lnSpc>
              <a:spcBef>
                <a:spcPts val="0"/>
              </a:spcBef>
              <a:spcAft>
                <a:spcPts val="1500"/>
              </a:spcAft>
              <a:buClr>
                <a:srgbClr val="ED6D90"/>
              </a:buClr>
              <a:buSzPct val="120000"/>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Espace réservé du contenu 6">
            <a:extLst>
              <a:ext uri="{FF2B5EF4-FFF2-40B4-BE49-F238E27FC236}">
                <a16:creationId xmlns:a16="http://schemas.microsoft.com/office/drawing/2014/main" id="{D40819DA-D75C-A2DE-D4E2-BEDBA4968749}"/>
              </a:ext>
            </a:extLst>
          </p:cNvPr>
          <p:cNvSpPr txBox="1">
            <a:spLocks/>
          </p:cNvSpPr>
          <p:nvPr/>
        </p:nvSpPr>
        <p:spPr>
          <a:xfrm>
            <a:off x="476738" y="1684212"/>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7975" marR="0" lvl="0" indent="0" algn="just" defTabSz="914400" rtl="0" eaLnBrk="1" fontAlgn="auto" latinLnBrk="0" hangingPunct="1">
              <a:lnSpc>
                <a:spcPct val="100000"/>
              </a:lnSpc>
              <a:spcBef>
                <a:spcPts val="0"/>
              </a:spcBef>
              <a:spcAft>
                <a:spcPts val="1200"/>
              </a:spcAft>
              <a:buClrTx/>
              <a:buSzTx/>
              <a:buFont typeface="Arial"/>
              <a:buNone/>
              <a:tabLst/>
              <a:defRPr/>
            </a:pPr>
            <a:endParaRPr kumimoji="0" lang="fr-FR" sz="1800" b="0" i="0" u="none" strike="noStrike" kern="1200" cap="none" spc="0" normalizeH="0" baseline="0" noProof="0" dirty="0">
              <a:ln>
                <a:noFill/>
              </a:ln>
              <a:solidFill>
                <a:srgbClr val="222222"/>
              </a:solidFill>
              <a:effectLst/>
              <a:uLnTx/>
              <a:uFillTx/>
              <a:latin typeface="Montserrat Light" panose="00000400000000000000" pitchFamily="50" charset="0"/>
              <a:ea typeface="+mn-ea"/>
              <a:cs typeface="+mn-cs"/>
            </a:endParaRPr>
          </a:p>
        </p:txBody>
      </p:sp>
      <p:sp>
        <p:nvSpPr>
          <p:cNvPr id="3" name="Espace réservé du contenu 6">
            <a:extLst>
              <a:ext uri="{FF2B5EF4-FFF2-40B4-BE49-F238E27FC236}">
                <a16:creationId xmlns:a16="http://schemas.microsoft.com/office/drawing/2014/main" id="{A58FD3FE-8DB5-53AD-0383-CD8AFF8BBD87}"/>
              </a:ext>
            </a:extLst>
          </p:cNvPr>
          <p:cNvSpPr txBox="1">
            <a:spLocks/>
          </p:cNvSpPr>
          <p:nvPr/>
        </p:nvSpPr>
        <p:spPr>
          <a:xfrm>
            <a:off x="697686" y="491103"/>
            <a:ext cx="10861049"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800"/>
              </a:spcAft>
              <a:buClrTx/>
              <a:buSzTx/>
              <a:buFont typeface="Arial"/>
              <a:buNone/>
              <a:tabLst/>
              <a:defRPr/>
            </a:pPr>
            <a:endParaRPr kumimoji="0" lang="fr-FR" sz="1600" b="1" i="0" u="sng"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20000"/>
              </a:lnSpc>
              <a:spcBef>
                <a:spcPts val="0"/>
              </a:spcBef>
              <a:spcAft>
                <a:spcPts val="1200"/>
              </a:spcAft>
              <a:buClrTx/>
              <a:buSzTx/>
              <a:buNone/>
              <a:tabLst/>
              <a:defRPr/>
            </a:pPr>
            <a:endParaRPr lang="fr-FR" sz="1600" kern="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ts val="0"/>
              </a:spcBef>
              <a:spcAft>
                <a:spcPts val="1200"/>
              </a:spcAft>
              <a:buClrTx/>
              <a:buSzTx/>
              <a:buFont typeface="Arial"/>
              <a:buNone/>
              <a:tabLst/>
              <a:defRPr/>
            </a:pPr>
            <a:endParaRPr kumimoji="0" lang="fr-FR" sz="16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Arial"/>
              <a:buNone/>
              <a:tabLst/>
              <a:defRPr/>
            </a:pPr>
            <a:endParaRPr kumimoji="0" lang="fr-FR" sz="1600" b="0" i="0" u="none" strike="noStrike" kern="1200" cap="none" spc="0" normalizeH="0" baseline="0" noProof="0" dirty="0">
              <a:ln>
                <a:noFill/>
              </a:ln>
              <a:solidFill>
                <a:srgbClr val="F3F3F3">
                  <a:lumMod val="10000"/>
                </a:srgbClr>
              </a:solidFill>
              <a:effectLst/>
              <a:uLnTx/>
              <a:uFillTx/>
              <a:latin typeface="Montserrat Light" panose="00000400000000000000" pitchFamily="50" charset="0"/>
              <a:ea typeface="+mn-ea"/>
              <a:cs typeface="+mn-cs"/>
            </a:endParaRPr>
          </a:p>
          <a:p>
            <a:pPr marL="288000" marR="0" lvl="0" indent="0" algn="l" defTabSz="914400" rtl="0" eaLnBrk="1" fontAlgn="auto" latinLnBrk="0" hangingPunct="1">
              <a:lnSpc>
                <a:spcPct val="90000"/>
              </a:lnSpc>
              <a:spcBef>
                <a:spcPts val="0"/>
              </a:spcBef>
              <a:spcAft>
                <a:spcPts val="0"/>
              </a:spcAft>
              <a:buClrTx/>
              <a:buSzTx/>
              <a:buFont typeface="Arial"/>
              <a:buNone/>
              <a:tabLst/>
              <a:defRPr/>
            </a:pPr>
            <a:endParaRPr kumimoji="0" lang="fr-FR"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p:txBody>
      </p:sp>
      <p:pic>
        <p:nvPicPr>
          <p:cNvPr id="11" name="Image 10">
            <a:extLst>
              <a:ext uri="{FF2B5EF4-FFF2-40B4-BE49-F238E27FC236}">
                <a16:creationId xmlns:a16="http://schemas.microsoft.com/office/drawing/2014/main" id="{1528C763-4188-BFA4-A9E9-48D4BE298433}"/>
              </a:ext>
            </a:extLst>
          </p:cNvPr>
          <p:cNvPicPr>
            <a:picLocks noChangeAspect="1"/>
          </p:cNvPicPr>
          <p:nvPr/>
        </p:nvPicPr>
        <p:blipFill>
          <a:blip r:embed="rId3"/>
          <a:stretch>
            <a:fillRect/>
          </a:stretch>
        </p:blipFill>
        <p:spPr>
          <a:xfrm>
            <a:off x="6440926" y="1130790"/>
            <a:ext cx="3326769" cy="4499938"/>
          </a:xfrm>
          <a:prstGeom prst="rect">
            <a:avLst/>
          </a:prstGeom>
        </p:spPr>
      </p:pic>
      <p:pic>
        <p:nvPicPr>
          <p:cNvPr id="13" name="Image 12">
            <a:extLst>
              <a:ext uri="{FF2B5EF4-FFF2-40B4-BE49-F238E27FC236}">
                <a16:creationId xmlns:a16="http://schemas.microsoft.com/office/drawing/2014/main" id="{C8F2BC32-90E6-FE08-6E47-97470A0B0738}"/>
              </a:ext>
            </a:extLst>
          </p:cNvPr>
          <p:cNvPicPr>
            <a:picLocks noChangeAspect="1"/>
          </p:cNvPicPr>
          <p:nvPr/>
        </p:nvPicPr>
        <p:blipFill>
          <a:blip r:embed="rId4"/>
          <a:stretch>
            <a:fillRect/>
          </a:stretch>
        </p:blipFill>
        <p:spPr>
          <a:xfrm>
            <a:off x="1418827" y="1587731"/>
            <a:ext cx="3836695" cy="3586057"/>
          </a:xfrm>
          <a:prstGeom prst="rect">
            <a:avLst/>
          </a:prstGeom>
        </p:spPr>
      </p:pic>
      <p:sp>
        <p:nvSpPr>
          <p:cNvPr id="6" name="Graphique 22">
            <a:extLst>
              <a:ext uri="{FF2B5EF4-FFF2-40B4-BE49-F238E27FC236}">
                <a16:creationId xmlns:a16="http://schemas.microsoft.com/office/drawing/2014/main" id="{A61984AD-F7E2-6F23-C251-6A23B5166732}"/>
              </a:ext>
            </a:extLst>
          </p:cNvPr>
          <p:cNvSpPr/>
          <p:nvPr/>
        </p:nvSpPr>
        <p:spPr>
          <a:xfrm>
            <a:off x="9210675" y="382180"/>
            <a:ext cx="2603372" cy="502998"/>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2D9AD6"/>
          </a:solidFill>
          <a:ln w="15716" cap="flat">
            <a:noFill/>
            <a:prstDash val="solid"/>
            <a:miter/>
          </a:ln>
        </p:spPr>
        <p:txBody>
          <a:bodyPr lIns="360000" tIns="36000" rIns="36000" bIns="360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Bebas" pitchFamily="2" charset="0"/>
                <a:ea typeface="+mn-ea"/>
                <a:cs typeface="+mn-cs"/>
              </a:rPr>
              <a:t>    Le contexte local</a:t>
            </a:r>
          </a:p>
        </p:txBody>
      </p:sp>
    </p:spTree>
    <p:extLst>
      <p:ext uri="{BB962C8B-B14F-4D97-AF65-F5344CB8AC3E}">
        <p14:creationId xmlns:p14="http://schemas.microsoft.com/office/powerpoint/2010/main" val="15971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FF8E2-A90E-8D66-4987-6C967605294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27C778B-3D59-5316-45C0-6A5BB08E5123}"/>
              </a:ext>
            </a:extLst>
          </p:cNvPr>
          <p:cNvSpPr/>
          <p:nvPr/>
        </p:nvSpPr>
        <p:spPr>
          <a:xfrm>
            <a:off x="476738" y="1348109"/>
            <a:ext cx="11337309" cy="5875794"/>
          </a:xfrm>
          <a:prstGeom prst="rect">
            <a:avLst/>
          </a:prstGeom>
        </p:spPr>
        <p:txBody>
          <a:bodyPr wrap="square" lIns="360000" tIns="0" rIns="360000" bIns="360000" anchor="t" anchorCtr="0">
            <a:noAutofit/>
          </a:bodyPr>
          <a:lstStyle/>
          <a:p>
            <a:pPr marL="0" marR="0" lvl="0" indent="0" algn="just" defTabSz="914400" rtl="0" eaLnBrk="1" fontAlgn="auto" latinLnBrk="0" hangingPunct="1">
              <a:lnSpc>
                <a:spcPct val="100000"/>
              </a:lnSpc>
              <a:spcBef>
                <a:spcPts val="0"/>
              </a:spcBef>
              <a:spcAft>
                <a:spcPts val="1500"/>
              </a:spcAft>
              <a:buClr>
                <a:srgbClr val="ED6D90"/>
              </a:buClr>
              <a:buSzPct val="120000"/>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Espace réservé du contenu 6">
            <a:extLst>
              <a:ext uri="{FF2B5EF4-FFF2-40B4-BE49-F238E27FC236}">
                <a16:creationId xmlns:a16="http://schemas.microsoft.com/office/drawing/2014/main" id="{A27A1A1E-16FE-D2E6-6D2B-39C44BEE3F0F}"/>
              </a:ext>
            </a:extLst>
          </p:cNvPr>
          <p:cNvSpPr txBox="1">
            <a:spLocks/>
          </p:cNvSpPr>
          <p:nvPr/>
        </p:nvSpPr>
        <p:spPr>
          <a:xfrm>
            <a:off x="476738" y="1684212"/>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7975" marR="0" lvl="0" indent="0" algn="just" defTabSz="914400" rtl="0" eaLnBrk="1" fontAlgn="auto" latinLnBrk="0" hangingPunct="1">
              <a:lnSpc>
                <a:spcPct val="100000"/>
              </a:lnSpc>
              <a:spcBef>
                <a:spcPts val="0"/>
              </a:spcBef>
              <a:spcAft>
                <a:spcPts val="1200"/>
              </a:spcAft>
              <a:buClrTx/>
              <a:buSzTx/>
              <a:buFont typeface="Arial"/>
              <a:buNone/>
              <a:tabLst/>
              <a:defRPr/>
            </a:pPr>
            <a:endParaRPr kumimoji="0" lang="fr-FR" sz="1800" b="0" i="0" u="none" strike="noStrike" kern="1200" cap="none" spc="0" normalizeH="0" baseline="0" noProof="0" dirty="0">
              <a:ln>
                <a:noFill/>
              </a:ln>
              <a:solidFill>
                <a:srgbClr val="222222"/>
              </a:solidFill>
              <a:effectLst/>
              <a:uLnTx/>
              <a:uFillTx/>
              <a:latin typeface="Montserrat Light" panose="00000400000000000000" pitchFamily="50" charset="0"/>
              <a:ea typeface="+mn-ea"/>
              <a:cs typeface="+mn-cs"/>
            </a:endParaRPr>
          </a:p>
        </p:txBody>
      </p:sp>
      <p:sp>
        <p:nvSpPr>
          <p:cNvPr id="3" name="Espace réservé du contenu 6">
            <a:extLst>
              <a:ext uri="{FF2B5EF4-FFF2-40B4-BE49-F238E27FC236}">
                <a16:creationId xmlns:a16="http://schemas.microsoft.com/office/drawing/2014/main" id="{0F93C8DB-3579-4FB8-E434-DE92FE3F2BE7}"/>
              </a:ext>
            </a:extLst>
          </p:cNvPr>
          <p:cNvSpPr txBox="1">
            <a:spLocks/>
          </p:cNvSpPr>
          <p:nvPr/>
        </p:nvSpPr>
        <p:spPr>
          <a:xfrm>
            <a:off x="697686" y="491103"/>
            <a:ext cx="10861049"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800"/>
              </a:spcAft>
              <a:buClrTx/>
              <a:buSzTx/>
              <a:buFont typeface="Arial"/>
              <a:buNone/>
              <a:tabLst/>
              <a:defRPr/>
            </a:pPr>
            <a:endParaRPr kumimoji="0" lang="fr-FR" sz="1600" b="1" i="0" u="sng"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20000"/>
              </a:lnSpc>
              <a:spcBef>
                <a:spcPts val="0"/>
              </a:spcBef>
              <a:spcAft>
                <a:spcPts val="1200"/>
              </a:spcAft>
              <a:buClrTx/>
              <a:buSzTx/>
              <a:buNone/>
              <a:tabLst/>
              <a:defRPr/>
            </a:pPr>
            <a:endParaRPr lang="fr-FR" sz="1600" kern="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ts val="0"/>
              </a:spcBef>
              <a:spcAft>
                <a:spcPts val="1200"/>
              </a:spcAft>
              <a:buClrTx/>
              <a:buSzTx/>
              <a:buFont typeface="Arial"/>
              <a:buNone/>
              <a:tabLst/>
              <a:defRPr/>
            </a:pPr>
            <a:endParaRPr kumimoji="0" lang="fr-FR" sz="16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Arial"/>
              <a:buNone/>
              <a:tabLst/>
              <a:defRPr/>
            </a:pPr>
            <a:endParaRPr kumimoji="0" lang="fr-FR" sz="1600" b="0" i="0" u="none" strike="noStrike" kern="1200" cap="none" spc="0" normalizeH="0" baseline="0" noProof="0" dirty="0">
              <a:ln>
                <a:noFill/>
              </a:ln>
              <a:solidFill>
                <a:srgbClr val="F3F3F3">
                  <a:lumMod val="10000"/>
                </a:srgbClr>
              </a:solidFill>
              <a:effectLst/>
              <a:uLnTx/>
              <a:uFillTx/>
              <a:latin typeface="Montserrat Light" panose="00000400000000000000" pitchFamily="50" charset="0"/>
              <a:ea typeface="+mn-ea"/>
              <a:cs typeface="+mn-cs"/>
            </a:endParaRPr>
          </a:p>
          <a:p>
            <a:pPr marL="288000" marR="0" lvl="0" indent="0" algn="l" defTabSz="914400" rtl="0" eaLnBrk="1" fontAlgn="auto" latinLnBrk="0" hangingPunct="1">
              <a:lnSpc>
                <a:spcPct val="90000"/>
              </a:lnSpc>
              <a:spcBef>
                <a:spcPts val="0"/>
              </a:spcBef>
              <a:spcAft>
                <a:spcPts val="0"/>
              </a:spcAft>
              <a:buClrTx/>
              <a:buSzTx/>
              <a:buFont typeface="Arial"/>
              <a:buNone/>
              <a:tabLst/>
              <a:defRPr/>
            </a:pPr>
            <a:endParaRPr kumimoji="0" lang="fr-FR"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p:txBody>
      </p:sp>
      <p:pic>
        <p:nvPicPr>
          <p:cNvPr id="8" name="Image 7">
            <a:extLst>
              <a:ext uri="{FF2B5EF4-FFF2-40B4-BE49-F238E27FC236}">
                <a16:creationId xmlns:a16="http://schemas.microsoft.com/office/drawing/2014/main" id="{4381D5AF-A56C-9FCC-432F-D367B46B3AA7}"/>
              </a:ext>
            </a:extLst>
          </p:cNvPr>
          <p:cNvPicPr>
            <a:picLocks noChangeAspect="1"/>
          </p:cNvPicPr>
          <p:nvPr/>
        </p:nvPicPr>
        <p:blipFill>
          <a:blip r:embed="rId3"/>
          <a:stretch>
            <a:fillRect/>
          </a:stretch>
        </p:blipFill>
        <p:spPr>
          <a:xfrm>
            <a:off x="633265" y="1622536"/>
            <a:ext cx="5128704" cy="2994920"/>
          </a:xfrm>
          <a:prstGeom prst="rect">
            <a:avLst/>
          </a:prstGeom>
        </p:spPr>
      </p:pic>
      <p:pic>
        <p:nvPicPr>
          <p:cNvPr id="10" name="Image 9">
            <a:extLst>
              <a:ext uri="{FF2B5EF4-FFF2-40B4-BE49-F238E27FC236}">
                <a16:creationId xmlns:a16="http://schemas.microsoft.com/office/drawing/2014/main" id="{76867562-9AB6-7CEB-187F-9A68E2EF6D80}"/>
              </a:ext>
            </a:extLst>
          </p:cNvPr>
          <p:cNvPicPr>
            <a:picLocks noChangeAspect="1"/>
          </p:cNvPicPr>
          <p:nvPr/>
        </p:nvPicPr>
        <p:blipFill>
          <a:blip r:embed="rId4"/>
          <a:stretch>
            <a:fillRect/>
          </a:stretch>
        </p:blipFill>
        <p:spPr>
          <a:xfrm>
            <a:off x="6430033" y="1188526"/>
            <a:ext cx="4458086" cy="4480948"/>
          </a:xfrm>
          <a:prstGeom prst="rect">
            <a:avLst/>
          </a:prstGeom>
        </p:spPr>
      </p:pic>
      <p:sp>
        <p:nvSpPr>
          <p:cNvPr id="6" name="Graphique 22">
            <a:extLst>
              <a:ext uri="{FF2B5EF4-FFF2-40B4-BE49-F238E27FC236}">
                <a16:creationId xmlns:a16="http://schemas.microsoft.com/office/drawing/2014/main" id="{03D98748-14BA-6251-6067-4FFE47DD98CF}"/>
              </a:ext>
            </a:extLst>
          </p:cNvPr>
          <p:cNvSpPr/>
          <p:nvPr/>
        </p:nvSpPr>
        <p:spPr>
          <a:xfrm>
            <a:off x="9210675" y="382180"/>
            <a:ext cx="2603372" cy="502998"/>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2D9AD6"/>
          </a:solidFill>
          <a:ln w="15716" cap="flat">
            <a:noFill/>
            <a:prstDash val="solid"/>
            <a:miter/>
          </a:ln>
        </p:spPr>
        <p:txBody>
          <a:bodyPr lIns="360000" tIns="36000" rIns="36000" bIns="360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Bebas" pitchFamily="2" charset="0"/>
                <a:ea typeface="+mn-ea"/>
                <a:cs typeface="+mn-cs"/>
              </a:rPr>
              <a:t>    Le contexte local</a:t>
            </a:r>
          </a:p>
        </p:txBody>
      </p:sp>
    </p:spTree>
    <p:extLst>
      <p:ext uri="{BB962C8B-B14F-4D97-AF65-F5344CB8AC3E}">
        <p14:creationId xmlns:p14="http://schemas.microsoft.com/office/powerpoint/2010/main" val="198238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97DAF-D481-9F51-7632-C1AFE81C9DB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A84FF8E-1697-C45D-2FF3-5EE975CFBE37}"/>
              </a:ext>
            </a:extLst>
          </p:cNvPr>
          <p:cNvSpPr/>
          <p:nvPr/>
        </p:nvSpPr>
        <p:spPr>
          <a:xfrm>
            <a:off x="476738" y="1348109"/>
            <a:ext cx="11337309" cy="5875794"/>
          </a:xfrm>
          <a:prstGeom prst="rect">
            <a:avLst/>
          </a:prstGeom>
        </p:spPr>
        <p:txBody>
          <a:bodyPr wrap="square" lIns="360000" tIns="0" rIns="360000" bIns="360000" anchor="t" anchorCtr="0">
            <a:noAutofit/>
          </a:bodyPr>
          <a:lstStyle/>
          <a:p>
            <a:pPr marL="0" marR="0" lvl="0" indent="0" algn="just" defTabSz="914400" rtl="0" eaLnBrk="1" fontAlgn="auto" latinLnBrk="0" hangingPunct="1">
              <a:lnSpc>
                <a:spcPct val="100000"/>
              </a:lnSpc>
              <a:spcBef>
                <a:spcPts val="0"/>
              </a:spcBef>
              <a:spcAft>
                <a:spcPts val="1500"/>
              </a:spcAft>
              <a:buClr>
                <a:srgbClr val="ED6D90"/>
              </a:buClr>
              <a:buSzPct val="120000"/>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Espace réservé du contenu 6">
            <a:extLst>
              <a:ext uri="{FF2B5EF4-FFF2-40B4-BE49-F238E27FC236}">
                <a16:creationId xmlns:a16="http://schemas.microsoft.com/office/drawing/2014/main" id="{FE8BFEF3-D19C-DD7B-79DC-11D5BBEAA88F}"/>
              </a:ext>
            </a:extLst>
          </p:cNvPr>
          <p:cNvSpPr txBox="1">
            <a:spLocks/>
          </p:cNvSpPr>
          <p:nvPr/>
        </p:nvSpPr>
        <p:spPr>
          <a:xfrm>
            <a:off x="476738" y="1684212"/>
            <a:ext cx="10826686" cy="45737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07975" marR="0" lvl="0" indent="0" algn="just" defTabSz="914400" rtl="0" eaLnBrk="1" fontAlgn="auto" latinLnBrk="0" hangingPunct="1">
              <a:lnSpc>
                <a:spcPct val="100000"/>
              </a:lnSpc>
              <a:spcBef>
                <a:spcPts val="0"/>
              </a:spcBef>
              <a:spcAft>
                <a:spcPts val="1200"/>
              </a:spcAft>
              <a:buClrTx/>
              <a:buSzTx/>
              <a:buFont typeface="Arial"/>
              <a:buNone/>
              <a:tabLst/>
              <a:defRPr/>
            </a:pPr>
            <a:endParaRPr kumimoji="0" lang="fr-FR" sz="1800" b="0" i="0" u="none" strike="noStrike" kern="1200" cap="none" spc="0" normalizeH="0" baseline="0" noProof="0" dirty="0">
              <a:ln>
                <a:noFill/>
              </a:ln>
              <a:solidFill>
                <a:srgbClr val="222222"/>
              </a:solidFill>
              <a:effectLst/>
              <a:uLnTx/>
              <a:uFillTx/>
              <a:latin typeface="Montserrat Light" panose="00000400000000000000" pitchFamily="50" charset="0"/>
              <a:ea typeface="+mn-ea"/>
              <a:cs typeface="+mn-cs"/>
            </a:endParaRPr>
          </a:p>
        </p:txBody>
      </p:sp>
      <p:sp>
        <p:nvSpPr>
          <p:cNvPr id="3" name="Espace réservé du contenu 6">
            <a:extLst>
              <a:ext uri="{FF2B5EF4-FFF2-40B4-BE49-F238E27FC236}">
                <a16:creationId xmlns:a16="http://schemas.microsoft.com/office/drawing/2014/main" id="{04CA2C2E-7412-93F2-6305-D51C4A25FD90}"/>
              </a:ext>
            </a:extLst>
          </p:cNvPr>
          <p:cNvSpPr txBox="1">
            <a:spLocks/>
          </p:cNvSpPr>
          <p:nvPr/>
        </p:nvSpPr>
        <p:spPr>
          <a:xfrm>
            <a:off x="697686" y="491103"/>
            <a:ext cx="10861049"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800"/>
              </a:spcAft>
              <a:buClrTx/>
              <a:buSzTx/>
              <a:buFont typeface="Arial"/>
              <a:buNone/>
              <a:tabLst/>
              <a:defRPr/>
            </a:pPr>
            <a:endParaRPr kumimoji="0" lang="fr-FR" sz="1600" b="1" i="0" u="sng"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20000"/>
              </a:lnSpc>
              <a:spcBef>
                <a:spcPts val="0"/>
              </a:spcBef>
              <a:spcAft>
                <a:spcPts val="1200"/>
              </a:spcAft>
              <a:buClrTx/>
              <a:buSzTx/>
              <a:buNone/>
              <a:tabLst/>
              <a:defRPr/>
            </a:pPr>
            <a:endParaRPr lang="fr-FR" sz="1600" kern="12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90000"/>
              </a:lnSpc>
              <a:spcBef>
                <a:spcPts val="0"/>
              </a:spcBef>
              <a:spcAft>
                <a:spcPts val="1200"/>
              </a:spcAft>
              <a:buClrTx/>
              <a:buSzTx/>
              <a:buFont typeface="Arial"/>
              <a:buNone/>
              <a:tabLst/>
              <a:defRPr/>
            </a:pPr>
            <a:endParaRPr kumimoji="0" lang="fr-FR" sz="16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Arial"/>
              <a:buNone/>
              <a:tabLst/>
              <a:defRPr/>
            </a:pPr>
            <a:endParaRPr kumimoji="0" lang="fr-FR" sz="1600" b="0" i="0" u="none" strike="noStrike" kern="1200" cap="none" spc="0" normalizeH="0" baseline="0" noProof="0" dirty="0">
              <a:ln>
                <a:noFill/>
              </a:ln>
              <a:solidFill>
                <a:srgbClr val="F3F3F3">
                  <a:lumMod val="10000"/>
                </a:srgbClr>
              </a:solidFill>
              <a:effectLst/>
              <a:uLnTx/>
              <a:uFillTx/>
              <a:latin typeface="Montserrat Light" panose="00000400000000000000" pitchFamily="50" charset="0"/>
              <a:ea typeface="+mn-ea"/>
              <a:cs typeface="+mn-cs"/>
            </a:endParaRPr>
          </a:p>
          <a:p>
            <a:pPr marL="288000" marR="0" lvl="0" indent="0" algn="l" defTabSz="914400" rtl="0" eaLnBrk="1" fontAlgn="auto" latinLnBrk="0" hangingPunct="1">
              <a:lnSpc>
                <a:spcPct val="90000"/>
              </a:lnSpc>
              <a:spcBef>
                <a:spcPts val="0"/>
              </a:spcBef>
              <a:spcAft>
                <a:spcPts val="0"/>
              </a:spcAft>
              <a:buClrTx/>
              <a:buSzTx/>
              <a:buFont typeface="Arial"/>
              <a:buNone/>
              <a:tabLst/>
              <a:defRPr/>
            </a:pPr>
            <a:endParaRPr kumimoji="0" lang="fr-FR"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p:txBody>
      </p:sp>
      <p:pic>
        <p:nvPicPr>
          <p:cNvPr id="8" name="Image 7">
            <a:extLst>
              <a:ext uri="{FF2B5EF4-FFF2-40B4-BE49-F238E27FC236}">
                <a16:creationId xmlns:a16="http://schemas.microsoft.com/office/drawing/2014/main" id="{C15385AA-9BDB-9EAA-0F96-0FD914986D71}"/>
              </a:ext>
            </a:extLst>
          </p:cNvPr>
          <p:cNvPicPr>
            <a:picLocks noChangeAspect="1"/>
          </p:cNvPicPr>
          <p:nvPr/>
        </p:nvPicPr>
        <p:blipFill>
          <a:blip r:embed="rId3"/>
          <a:stretch>
            <a:fillRect/>
          </a:stretch>
        </p:blipFill>
        <p:spPr>
          <a:xfrm>
            <a:off x="1609012" y="1340125"/>
            <a:ext cx="8885690" cy="3673158"/>
          </a:xfrm>
          <a:prstGeom prst="rect">
            <a:avLst/>
          </a:prstGeom>
        </p:spPr>
      </p:pic>
      <p:sp>
        <p:nvSpPr>
          <p:cNvPr id="6" name="Graphique 22">
            <a:extLst>
              <a:ext uri="{FF2B5EF4-FFF2-40B4-BE49-F238E27FC236}">
                <a16:creationId xmlns:a16="http://schemas.microsoft.com/office/drawing/2014/main" id="{B429D44A-F075-391F-FF72-2EB269DDA046}"/>
              </a:ext>
            </a:extLst>
          </p:cNvPr>
          <p:cNvSpPr/>
          <p:nvPr/>
        </p:nvSpPr>
        <p:spPr>
          <a:xfrm>
            <a:off x="9210675" y="382180"/>
            <a:ext cx="2603372" cy="502998"/>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2D9AD6"/>
          </a:solidFill>
          <a:ln w="15716" cap="flat">
            <a:noFill/>
            <a:prstDash val="solid"/>
            <a:miter/>
          </a:ln>
        </p:spPr>
        <p:txBody>
          <a:bodyPr lIns="360000" tIns="36000" rIns="36000" bIns="360000" rtlCol="0" anchor="t" anchorCtr="0"/>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Bebas" pitchFamily="2" charset="0"/>
                <a:ea typeface="+mn-ea"/>
                <a:cs typeface="+mn-cs"/>
              </a:rPr>
              <a:t>    Le contexte local</a:t>
            </a:r>
          </a:p>
        </p:txBody>
      </p:sp>
    </p:spTree>
    <p:extLst>
      <p:ext uri="{BB962C8B-B14F-4D97-AF65-F5344CB8AC3E}">
        <p14:creationId xmlns:p14="http://schemas.microsoft.com/office/powerpoint/2010/main" val="1914525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5E930-B32B-A22E-8569-AF211076D7D4}"/>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BAC67197-FBF1-EC37-1FC5-F9A7FED7A69C}"/>
              </a:ext>
            </a:extLst>
          </p:cNvPr>
          <p:cNvSpPr/>
          <p:nvPr/>
        </p:nvSpPr>
        <p:spPr bwMode="auto">
          <a:xfrm>
            <a:off x="370704" y="370702"/>
            <a:ext cx="11450592" cy="6116594"/>
          </a:xfrm>
          <a:prstGeom prst="rect">
            <a:avLst/>
          </a:prstGeom>
          <a:solidFill>
            <a:schemeClr val="bg1">
              <a:lumMod val="65000"/>
            </a:schemeClr>
          </a:solidFill>
          <a:ln>
            <a:noFill/>
          </a:ln>
        </p:spPr>
        <p:txBody>
          <a:bodyPr vert="horz" wrap="square" lIns="91440" tIns="45720" rIns="91440" bIns="45720" numCol="1" rtlCol="0" anchor="ctr" anchorCtr="0" compatLnSpc="1">
            <a:prstTxWarp prst="textArchDown">
              <a:avLst/>
            </a:prstTxWarp>
          </a:bodyPr>
          <a:lstStyle/>
          <a:p>
            <a:pPr algn="ctr"/>
            <a:endParaRPr lang="fr-FR"/>
          </a:p>
        </p:txBody>
      </p:sp>
      <p:grpSp>
        <p:nvGrpSpPr>
          <p:cNvPr id="28" name="Groupe 27">
            <a:extLst>
              <a:ext uri="{FF2B5EF4-FFF2-40B4-BE49-F238E27FC236}">
                <a16:creationId xmlns:a16="http://schemas.microsoft.com/office/drawing/2014/main" id="{110F95D6-0BDD-0B73-A3A7-08D97F3A5CB7}"/>
              </a:ext>
            </a:extLst>
          </p:cNvPr>
          <p:cNvGrpSpPr/>
          <p:nvPr/>
        </p:nvGrpSpPr>
        <p:grpSpPr>
          <a:xfrm>
            <a:off x="8040788" y="370702"/>
            <a:ext cx="3780508" cy="6116594"/>
            <a:chOff x="8040788" y="370702"/>
            <a:chExt cx="3780508" cy="6116594"/>
          </a:xfrm>
        </p:grpSpPr>
        <p:grpSp>
          <p:nvGrpSpPr>
            <p:cNvPr id="25" name="Groupe 24">
              <a:extLst>
                <a:ext uri="{FF2B5EF4-FFF2-40B4-BE49-F238E27FC236}">
                  <a16:creationId xmlns:a16="http://schemas.microsoft.com/office/drawing/2014/main" id="{BCD95D9F-1187-4463-1610-B0469E9093A3}"/>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8B11AD62-68EA-C9A7-3112-AEF8EC4E03D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1B38F72F-9F56-0E66-0831-132EF27995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56A7F396-FF8D-85D5-7CA3-823F1AD6ECCC}"/>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F1B8FF08-BE6F-8AA2-2526-CAAB618D44AF}"/>
              </a:ext>
            </a:extLst>
          </p:cNvPr>
          <p:cNvSpPr/>
          <p:nvPr/>
        </p:nvSpPr>
        <p:spPr>
          <a:xfrm>
            <a:off x="942851" y="603615"/>
            <a:ext cx="8997584" cy="6116594"/>
          </a:xfrm>
          <a:prstGeom prst="rect">
            <a:avLst/>
          </a:prstGeom>
        </p:spPr>
        <p:txBody>
          <a:bodyPr wrap="square" lIns="180000" tIns="720000" rIns="180000" bIns="720000" anchor="ctr" anchorCtr="0">
            <a:noAutofit/>
          </a:bodyPr>
          <a:lstStyle/>
          <a:p>
            <a:endParaRPr lang="en-US" sz="40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r>
              <a:rPr lang="en-US" sz="4400" b="1" spc="300" dirty="0" err="1">
                <a:solidFill>
                  <a:schemeClr val="bg1"/>
                </a:solidFill>
                <a:effectLst>
                  <a:outerShdw blurRad="50800" dist="38100" algn="l" rotWithShape="0">
                    <a:prstClr val="black">
                      <a:alpha val="40000"/>
                    </a:prstClr>
                  </a:outerShdw>
                </a:effectLst>
                <a:latin typeface="Montserrat Light" panose="00000400000000000000" pitchFamily="50" charset="0"/>
              </a:rPr>
              <a:t>Mesures</a:t>
            </a:r>
            <a:r>
              <a:rPr lang="en-US"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t> </a:t>
            </a:r>
            <a:r>
              <a:rPr lang="en-US" sz="4400" b="1" spc="300" dirty="0" err="1">
                <a:solidFill>
                  <a:schemeClr val="bg1"/>
                </a:solidFill>
                <a:effectLst>
                  <a:outerShdw blurRad="50800" dist="38100" algn="l" rotWithShape="0">
                    <a:prstClr val="black">
                      <a:alpha val="40000"/>
                    </a:prstClr>
                  </a:outerShdw>
                </a:effectLst>
                <a:latin typeface="Montserrat Light" panose="00000400000000000000" pitchFamily="50" charset="0"/>
              </a:rPr>
              <a:t>législatives</a:t>
            </a:r>
            <a:r>
              <a:rPr lang="en-US"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t> et </a:t>
            </a:r>
            <a:r>
              <a:rPr lang="en-US" sz="4400" b="1" spc="300" dirty="0" err="1">
                <a:solidFill>
                  <a:schemeClr val="bg1"/>
                </a:solidFill>
                <a:effectLst>
                  <a:outerShdw blurRad="50800" dist="38100" algn="l" rotWithShape="0">
                    <a:prstClr val="black">
                      <a:alpha val="40000"/>
                    </a:prstClr>
                  </a:outerShdw>
                </a:effectLst>
                <a:latin typeface="Montserrat Light" panose="00000400000000000000" pitchFamily="50" charset="0"/>
              </a:rPr>
              <a:t>réglementaires</a:t>
            </a:r>
            <a:r>
              <a:rPr lang="en-US"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t> pour 2025</a:t>
            </a:r>
          </a:p>
          <a:p>
            <a:endParaRPr lang="en-US" sz="6000" b="1" spc="300" dirty="0">
              <a:solidFill>
                <a:schemeClr val="bg1"/>
              </a:solidFill>
              <a:effectLst>
                <a:outerShdw blurRad="50800" dist="38100" algn="l" rotWithShape="0">
                  <a:prstClr val="black">
                    <a:alpha val="40000"/>
                  </a:prstClr>
                </a:outerShdw>
              </a:effectLst>
              <a:latin typeface="Bebas" pitchFamily="2" charset="0"/>
            </a:endParaRPr>
          </a:p>
        </p:txBody>
      </p:sp>
    </p:spTree>
    <p:extLst>
      <p:ext uri="{BB962C8B-B14F-4D97-AF65-F5344CB8AC3E}">
        <p14:creationId xmlns:p14="http://schemas.microsoft.com/office/powerpoint/2010/main" val="12583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B6E4D-084C-AB41-AFF0-E66894ACDFCB}"/>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A41EF22F-CD33-3509-82C6-85964746C290}"/>
              </a:ext>
            </a:extLst>
          </p:cNvPr>
          <p:cNvSpPr/>
          <p:nvPr/>
        </p:nvSpPr>
        <p:spPr>
          <a:xfrm>
            <a:off x="8172450" y="372224"/>
            <a:ext cx="3635243" cy="704101"/>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bg1">
              <a:lumMod val="65000"/>
            </a:schemeClr>
          </a:solidFill>
          <a:ln w="8334" cap="flat">
            <a:noFill/>
            <a:prstDash val="solid"/>
            <a:miter/>
          </a:ln>
        </p:spPr>
        <p:txBody>
          <a:bodyPr wrap="none" lIns="468000" rIns="36000" bIns="360000" rtlCol="0" anchor="t" anchorCtr="0"/>
          <a:lstStyle/>
          <a:p>
            <a:pPr>
              <a:lnSpc>
                <a:spcPts val="2160"/>
              </a:lnSpc>
            </a:pPr>
            <a:r>
              <a:rPr lang="fr-FR" sz="1600" dirty="0">
                <a:solidFill>
                  <a:srgbClr val="FFFFFF"/>
                </a:solidFill>
                <a:latin typeface="Bebas" pitchFamily="2" charset="0"/>
              </a:rPr>
              <a:t>Mesures législatives et réglementaires</a:t>
            </a:r>
            <a:br>
              <a:rPr lang="fr-FR" sz="1600" dirty="0">
                <a:solidFill>
                  <a:srgbClr val="FFFFFF"/>
                </a:solidFill>
                <a:latin typeface="Bebas" pitchFamily="2" charset="0"/>
              </a:rPr>
            </a:br>
            <a:r>
              <a:rPr lang="fr-FR" sz="1600" dirty="0">
                <a:solidFill>
                  <a:srgbClr val="FFFFFF"/>
                </a:solidFill>
                <a:latin typeface="Bebas" pitchFamily="2" charset="0"/>
              </a:rPr>
              <a:t>          pour 2025</a:t>
            </a:r>
          </a:p>
        </p:txBody>
      </p:sp>
      <p:sp>
        <p:nvSpPr>
          <p:cNvPr id="2" name="Espace réservé du contenu 4">
            <a:extLst>
              <a:ext uri="{FF2B5EF4-FFF2-40B4-BE49-F238E27FC236}">
                <a16:creationId xmlns:a16="http://schemas.microsoft.com/office/drawing/2014/main" id="{A86572A4-05FA-27F8-A7C4-B3CD5BAE1531}"/>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7" name="Image 6">
            <a:extLst>
              <a:ext uri="{FF2B5EF4-FFF2-40B4-BE49-F238E27FC236}">
                <a16:creationId xmlns:a16="http://schemas.microsoft.com/office/drawing/2014/main" id="{D50AD7C0-06CE-B7DA-6154-0F0FBD3AEAA7}"/>
              </a:ext>
            </a:extLst>
          </p:cNvPr>
          <p:cNvPicPr>
            <a:picLocks noChangeAspect="1"/>
          </p:cNvPicPr>
          <p:nvPr/>
        </p:nvPicPr>
        <p:blipFill>
          <a:blip r:embed="rId3"/>
          <a:stretch>
            <a:fillRect/>
          </a:stretch>
        </p:blipFill>
        <p:spPr>
          <a:xfrm>
            <a:off x="1493121" y="4031366"/>
            <a:ext cx="4168501" cy="1463167"/>
          </a:xfrm>
          <a:prstGeom prst="rect">
            <a:avLst/>
          </a:prstGeom>
        </p:spPr>
      </p:pic>
      <p:pic>
        <p:nvPicPr>
          <p:cNvPr id="9" name="Image 8">
            <a:extLst>
              <a:ext uri="{FF2B5EF4-FFF2-40B4-BE49-F238E27FC236}">
                <a16:creationId xmlns:a16="http://schemas.microsoft.com/office/drawing/2014/main" id="{1B9855BF-A1E9-C5FC-733E-6217E1F626DB}"/>
              </a:ext>
            </a:extLst>
          </p:cNvPr>
          <p:cNvPicPr>
            <a:picLocks noChangeAspect="1"/>
          </p:cNvPicPr>
          <p:nvPr/>
        </p:nvPicPr>
        <p:blipFill>
          <a:blip r:embed="rId4"/>
          <a:stretch>
            <a:fillRect/>
          </a:stretch>
        </p:blipFill>
        <p:spPr>
          <a:xfrm>
            <a:off x="5581963" y="4374296"/>
            <a:ext cx="4900085" cy="1120237"/>
          </a:xfrm>
          <a:prstGeom prst="rect">
            <a:avLst/>
          </a:prstGeom>
        </p:spPr>
      </p:pic>
      <p:pic>
        <p:nvPicPr>
          <p:cNvPr id="11" name="Image 10">
            <a:extLst>
              <a:ext uri="{FF2B5EF4-FFF2-40B4-BE49-F238E27FC236}">
                <a16:creationId xmlns:a16="http://schemas.microsoft.com/office/drawing/2014/main" id="{C3892B60-1D72-D4EE-BE19-026063E4834A}"/>
              </a:ext>
            </a:extLst>
          </p:cNvPr>
          <p:cNvPicPr>
            <a:picLocks noChangeAspect="1"/>
          </p:cNvPicPr>
          <p:nvPr/>
        </p:nvPicPr>
        <p:blipFill>
          <a:blip r:embed="rId5"/>
          <a:stretch>
            <a:fillRect/>
          </a:stretch>
        </p:blipFill>
        <p:spPr>
          <a:xfrm>
            <a:off x="509385" y="745068"/>
            <a:ext cx="8091690" cy="426757"/>
          </a:xfrm>
          <a:prstGeom prst="rect">
            <a:avLst/>
          </a:prstGeom>
        </p:spPr>
      </p:pic>
      <p:pic>
        <p:nvPicPr>
          <p:cNvPr id="13" name="Image 12">
            <a:extLst>
              <a:ext uri="{FF2B5EF4-FFF2-40B4-BE49-F238E27FC236}">
                <a16:creationId xmlns:a16="http://schemas.microsoft.com/office/drawing/2014/main" id="{A6A156BA-11F0-F474-2706-CDCF39F6F6B0}"/>
              </a:ext>
            </a:extLst>
          </p:cNvPr>
          <p:cNvPicPr>
            <a:picLocks noChangeAspect="1"/>
          </p:cNvPicPr>
          <p:nvPr/>
        </p:nvPicPr>
        <p:blipFill>
          <a:blip r:embed="rId6"/>
          <a:stretch>
            <a:fillRect/>
          </a:stretch>
        </p:blipFill>
        <p:spPr>
          <a:xfrm>
            <a:off x="1496931" y="1459393"/>
            <a:ext cx="9198137" cy="2400508"/>
          </a:xfrm>
          <a:prstGeom prst="rect">
            <a:avLst/>
          </a:prstGeom>
        </p:spPr>
      </p:pic>
    </p:spTree>
    <p:extLst>
      <p:ext uri="{BB962C8B-B14F-4D97-AF65-F5344CB8AC3E}">
        <p14:creationId xmlns:p14="http://schemas.microsoft.com/office/powerpoint/2010/main" val="388022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08" y="1617340"/>
            <a:ext cx="4685339" cy="360000"/>
          </a:xfrm>
          <a:custGeom>
            <a:avLst/>
            <a:gdLst>
              <a:gd name="connsiteX0" fmla="*/ 0 w 4998836"/>
              <a:gd name="connsiteY0" fmla="*/ 0 h 859971"/>
              <a:gd name="connsiteX1" fmla="*/ 4998836 w 4998836"/>
              <a:gd name="connsiteY1" fmla="*/ 0 h 859971"/>
              <a:gd name="connsiteX2" fmla="*/ 4998836 w 4998836"/>
              <a:gd name="connsiteY2" fmla="*/ 859971 h 859971"/>
              <a:gd name="connsiteX3" fmla="*/ 0 w 4998836"/>
              <a:gd name="connsiteY3" fmla="*/ 859971 h 859971"/>
              <a:gd name="connsiteX4" fmla="*/ 0 w 4998836"/>
              <a:gd name="connsiteY4" fmla="*/ 0 h 859971"/>
              <a:gd name="connsiteX0" fmla="*/ 0 w 4998836"/>
              <a:gd name="connsiteY0" fmla="*/ 0 h 871694"/>
              <a:gd name="connsiteX1" fmla="*/ 4998836 w 4998836"/>
              <a:gd name="connsiteY1" fmla="*/ 0 h 871694"/>
              <a:gd name="connsiteX2" fmla="*/ 4553359 w 4998836"/>
              <a:gd name="connsiteY2" fmla="*/ 871694 h 871694"/>
              <a:gd name="connsiteX3" fmla="*/ 0 w 4998836"/>
              <a:gd name="connsiteY3" fmla="*/ 859971 h 871694"/>
              <a:gd name="connsiteX4" fmla="*/ 0 w 4998836"/>
              <a:gd name="connsiteY4" fmla="*/ 0 h 871694"/>
              <a:gd name="connsiteX0" fmla="*/ 0 w 5396041"/>
              <a:gd name="connsiteY0" fmla="*/ 0 h 859971"/>
              <a:gd name="connsiteX1" fmla="*/ 4998836 w 5396041"/>
              <a:gd name="connsiteY1" fmla="*/ 0 h 859971"/>
              <a:gd name="connsiteX2" fmla="*/ 5396041 w 5396041"/>
              <a:gd name="connsiteY2" fmla="*/ 853765 h 859971"/>
              <a:gd name="connsiteX3" fmla="*/ 0 w 5396041"/>
              <a:gd name="connsiteY3" fmla="*/ 859971 h 859971"/>
              <a:gd name="connsiteX4" fmla="*/ 0 w 5396041"/>
              <a:gd name="connsiteY4" fmla="*/ 0 h 859971"/>
              <a:gd name="connsiteX0" fmla="*/ 0 w 5420889"/>
              <a:gd name="connsiteY0" fmla="*/ 0 h 859971"/>
              <a:gd name="connsiteX1" fmla="*/ 4998836 w 5420889"/>
              <a:gd name="connsiteY1" fmla="*/ 0 h 859971"/>
              <a:gd name="connsiteX2" fmla="*/ 5420889 w 5420889"/>
              <a:gd name="connsiteY2" fmla="*/ 853765 h 859971"/>
              <a:gd name="connsiteX3" fmla="*/ 0 w 5420889"/>
              <a:gd name="connsiteY3" fmla="*/ 859971 h 859971"/>
              <a:gd name="connsiteX4" fmla="*/ 0 w 5420889"/>
              <a:gd name="connsiteY4" fmla="*/ 0 h 859971"/>
              <a:gd name="connsiteX0" fmla="*/ 0 w 5420889"/>
              <a:gd name="connsiteY0" fmla="*/ 0 h 859971"/>
              <a:gd name="connsiteX1" fmla="*/ 5055738 w 5420889"/>
              <a:gd name="connsiteY1" fmla="*/ 0 h 859971"/>
              <a:gd name="connsiteX2" fmla="*/ 5420889 w 5420889"/>
              <a:gd name="connsiteY2" fmla="*/ 853765 h 859971"/>
              <a:gd name="connsiteX3" fmla="*/ 0 w 5420889"/>
              <a:gd name="connsiteY3" fmla="*/ 859971 h 859971"/>
              <a:gd name="connsiteX4" fmla="*/ 0 w 5420889"/>
              <a:gd name="connsiteY4" fmla="*/ 0 h 859971"/>
              <a:gd name="connsiteX0" fmla="*/ 0 w 5420889"/>
              <a:gd name="connsiteY0" fmla="*/ 0 h 859971"/>
              <a:gd name="connsiteX1" fmla="*/ 5049749 w 5420889"/>
              <a:gd name="connsiteY1" fmla="*/ 0 h 859971"/>
              <a:gd name="connsiteX2" fmla="*/ 5420889 w 5420889"/>
              <a:gd name="connsiteY2" fmla="*/ 853765 h 859971"/>
              <a:gd name="connsiteX3" fmla="*/ 0 w 5420889"/>
              <a:gd name="connsiteY3" fmla="*/ 859971 h 859971"/>
              <a:gd name="connsiteX4" fmla="*/ 0 w 5420889"/>
              <a:gd name="connsiteY4" fmla="*/ 0 h 859971"/>
              <a:gd name="connsiteX0" fmla="*/ 0 w 5420889"/>
              <a:gd name="connsiteY0" fmla="*/ 0 h 859971"/>
              <a:gd name="connsiteX1" fmla="*/ 5055738 w 5420889"/>
              <a:gd name="connsiteY1" fmla="*/ 0 h 859971"/>
              <a:gd name="connsiteX2" fmla="*/ 5420889 w 5420889"/>
              <a:gd name="connsiteY2" fmla="*/ 853765 h 859971"/>
              <a:gd name="connsiteX3" fmla="*/ 0 w 5420889"/>
              <a:gd name="connsiteY3" fmla="*/ 859971 h 859971"/>
              <a:gd name="connsiteX4" fmla="*/ 0 w 5420889"/>
              <a:gd name="connsiteY4" fmla="*/ 0 h 859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0889" h="859971">
                <a:moveTo>
                  <a:pt x="0" y="0"/>
                </a:moveTo>
                <a:lnTo>
                  <a:pt x="5055738" y="0"/>
                </a:lnTo>
                <a:lnTo>
                  <a:pt x="5420889" y="853765"/>
                </a:lnTo>
                <a:lnTo>
                  <a:pt x="0" y="85997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67500" rtlCol="0" anchor="ctr"/>
          <a:lstStyle/>
          <a:p>
            <a:pPr>
              <a:tabLst>
                <a:tab pos="10080000" algn="dec"/>
              </a:tabLst>
            </a:pPr>
            <a:r>
              <a:rPr lang="en-US" b="1" dirty="0">
                <a:solidFill>
                  <a:schemeClr val="bg1"/>
                </a:solidFill>
                <a:latin typeface="Bebas" pitchFamily="2" charset="0"/>
                <a:ea typeface="Source Sans Pro" charset="0"/>
                <a:cs typeface="Source Sans Pro" charset="0"/>
              </a:rPr>
              <a:t>Le cadre </a:t>
            </a:r>
            <a:r>
              <a:rPr lang="en-US" b="1" dirty="0" err="1">
                <a:solidFill>
                  <a:schemeClr val="bg1"/>
                </a:solidFill>
                <a:latin typeface="Bebas" pitchFamily="2" charset="0"/>
                <a:ea typeface="Source Sans Pro" charset="0"/>
                <a:cs typeface="Source Sans Pro" charset="0"/>
              </a:rPr>
              <a:t>réglementaire</a:t>
            </a:r>
            <a:r>
              <a:rPr lang="en-US" b="1" dirty="0">
                <a:solidFill>
                  <a:schemeClr val="bg1"/>
                </a:solidFill>
                <a:latin typeface="Bebas" pitchFamily="2" charset="0"/>
                <a:ea typeface="Source Sans Pro" charset="0"/>
                <a:cs typeface="Source Sans Pro" charset="0"/>
              </a:rPr>
              <a:t>	</a:t>
            </a:r>
          </a:p>
        </p:txBody>
      </p:sp>
      <p:sp>
        <p:nvSpPr>
          <p:cNvPr id="3" name="Rectangle 2"/>
          <p:cNvSpPr/>
          <p:nvPr/>
        </p:nvSpPr>
        <p:spPr>
          <a:xfrm>
            <a:off x="367107" y="2281685"/>
            <a:ext cx="5357417" cy="360000"/>
          </a:xfrm>
          <a:custGeom>
            <a:avLst/>
            <a:gdLst>
              <a:gd name="connsiteX0" fmla="*/ 0 w 4325067"/>
              <a:gd name="connsiteY0" fmla="*/ 0 h 859971"/>
              <a:gd name="connsiteX1" fmla="*/ 4325067 w 4325067"/>
              <a:gd name="connsiteY1" fmla="*/ 0 h 859971"/>
              <a:gd name="connsiteX2" fmla="*/ 4325067 w 4325067"/>
              <a:gd name="connsiteY2" fmla="*/ 859971 h 859971"/>
              <a:gd name="connsiteX3" fmla="*/ 0 w 4325067"/>
              <a:gd name="connsiteY3" fmla="*/ 859971 h 859971"/>
              <a:gd name="connsiteX4" fmla="*/ 0 w 4325067"/>
              <a:gd name="connsiteY4" fmla="*/ 0 h 859971"/>
              <a:gd name="connsiteX0" fmla="*/ 0 w 4951232"/>
              <a:gd name="connsiteY0" fmla="*/ 0 h 859971"/>
              <a:gd name="connsiteX1" fmla="*/ 4325067 w 4951232"/>
              <a:gd name="connsiteY1" fmla="*/ 0 h 859971"/>
              <a:gd name="connsiteX2" fmla="*/ 4951232 w 4951232"/>
              <a:gd name="connsiteY2" fmla="*/ 859971 h 859971"/>
              <a:gd name="connsiteX3" fmla="*/ 0 w 4951232"/>
              <a:gd name="connsiteY3" fmla="*/ 859971 h 859971"/>
              <a:gd name="connsiteX4" fmla="*/ 0 w 4951232"/>
              <a:gd name="connsiteY4" fmla="*/ 0 h 859971"/>
              <a:gd name="connsiteX0" fmla="*/ 0 w 4826992"/>
              <a:gd name="connsiteY0" fmla="*/ 0 h 864941"/>
              <a:gd name="connsiteX1" fmla="*/ 4325067 w 4826992"/>
              <a:gd name="connsiteY1" fmla="*/ 0 h 864941"/>
              <a:gd name="connsiteX2" fmla="*/ 4826992 w 4826992"/>
              <a:gd name="connsiteY2" fmla="*/ 864941 h 864941"/>
              <a:gd name="connsiteX3" fmla="*/ 0 w 4826992"/>
              <a:gd name="connsiteY3" fmla="*/ 859971 h 864941"/>
              <a:gd name="connsiteX4" fmla="*/ 0 w 4826992"/>
              <a:gd name="connsiteY4" fmla="*/ 0 h 864941"/>
              <a:gd name="connsiteX0" fmla="*/ 0 w 4826992"/>
              <a:gd name="connsiteY0" fmla="*/ 0 h 864941"/>
              <a:gd name="connsiteX1" fmla="*/ 4466053 w 4826992"/>
              <a:gd name="connsiteY1" fmla="*/ 3558 h 864941"/>
              <a:gd name="connsiteX2" fmla="*/ 4826992 w 4826992"/>
              <a:gd name="connsiteY2" fmla="*/ 864941 h 864941"/>
              <a:gd name="connsiteX3" fmla="*/ 0 w 4826992"/>
              <a:gd name="connsiteY3" fmla="*/ 859971 h 864941"/>
              <a:gd name="connsiteX4" fmla="*/ 0 w 4826992"/>
              <a:gd name="connsiteY4" fmla="*/ 0 h 864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992" h="864941">
                <a:moveTo>
                  <a:pt x="0" y="0"/>
                </a:moveTo>
                <a:lnTo>
                  <a:pt x="4466053" y="3558"/>
                </a:lnTo>
                <a:lnTo>
                  <a:pt x="4826992" y="864941"/>
                </a:lnTo>
                <a:lnTo>
                  <a:pt x="0" y="859971"/>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67500" rtlCol="0" anchor="ctr"/>
          <a:lstStyle/>
          <a:p>
            <a:r>
              <a:rPr lang="en-US" b="1" dirty="0">
                <a:solidFill>
                  <a:schemeClr val="bg1"/>
                </a:solidFill>
                <a:latin typeface="Bebas" pitchFamily="2" charset="0"/>
                <a:ea typeface="Source Sans Pro" charset="0"/>
                <a:cs typeface="Source Sans Pro" charset="0"/>
              </a:rPr>
              <a:t>Le </a:t>
            </a:r>
            <a:r>
              <a:rPr lang="en-US" b="1" dirty="0" err="1">
                <a:solidFill>
                  <a:schemeClr val="bg1"/>
                </a:solidFill>
                <a:latin typeface="Bebas" pitchFamily="2" charset="0"/>
                <a:ea typeface="Source Sans Pro" charset="0"/>
                <a:cs typeface="Source Sans Pro" charset="0"/>
              </a:rPr>
              <a:t>contexte</a:t>
            </a:r>
            <a:r>
              <a:rPr lang="en-US" b="1" dirty="0">
                <a:solidFill>
                  <a:schemeClr val="bg1"/>
                </a:solidFill>
                <a:latin typeface="Bebas" pitchFamily="2" charset="0"/>
                <a:ea typeface="Source Sans Pro" charset="0"/>
                <a:cs typeface="Source Sans Pro" charset="0"/>
              </a:rPr>
              <a:t> </a:t>
            </a:r>
            <a:r>
              <a:rPr lang="en-US" b="1" dirty="0" err="1">
                <a:solidFill>
                  <a:schemeClr val="bg1"/>
                </a:solidFill>
                <a:latin typeface="Bebas" pitchFamily="2" charset="0"/>
                <a:ea typeface="Source Sans Pro" charset="0"/>
                <a:cs typeface="Source Sans Pro" charset="0"/>
              </a:rPr>
              <a:t>général</a:t>
            </a:r>
            <a:r>
              <a:rPr lang="en-US" b="1" dirty="0">
                <a:solidFill>
                  <a:schemeClr val="bg1"/>
                </a:solidFill>
                <a:latin typeface="Bebas" pitchFamily="2" charset="0"/>
                <a:ea typeface="Source Sans Pro" charset="0"/>
                <a:cs typeface="Source Sans Pro" charset="0"/>
              </a:rPr>
              <a:t> (international –national et local)</a:t>
            </a:r>
          </a:p>
        </p:txBody>
      </p:sp>
      <p:sp>
        <p:nvSpPr>
          <p:cNvPr id="14" name="Graphique 22">
            <a:extLst>
              <a:ext uri="{FF2B5EF4-FFF2-40B4-BE49-F238E27FC236}">
                <a16:creationId xmlns:a16="http://schemas.microsoft.com/office/drawing/2014/main" id="{B8D0D7A0-74C4-8419-A3ED-FA3E9375A6C7}"/>
              </a:ext>
            </a:extLst>
          </p:cNvPr>
          <p:cNvSpPr/>
          <p:nvPr/>
        </p:nvSpPr>
        <p:spPr>
          <a:xfrm>
            <a:off x="8882076" y="386763"/>
            <a:ext cx="2917966" cy="527637"/>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chemeClr val="bg1"/>
          </a:solidFill>
          <a:ln w="15716" cap="flat">
            <a:noFill/>
            <a:prstDash val="solid"/>
            <a:miter/>
          </a:ln>
        </p:spPr>
        <p:txBody>
          <a:bodyPr lIns="675000" tIns="72000" rIns="27000" bIns="270000" rtlCol="0" anchor="t" anchorCtr="0"/>
          <a:lstStyle/>
          <a:p>
            <a:r>
              <a:rPr lang="fr-FR" sz="2400" dirty="0">
                <a:solidFill>
                  <a:srgbClr val="2F9AD6"/>
                </a:solidFill>
                <a:latin typeface="Bebas" pitchFamily="2" charset="0"/>
              </a:rPr>
              <a:t>Sommaire   </a:t>
            </a:r>
          </a:p>
        </p:txBody>
      </p:sp>
      <p:sp>
        <p:nvSpPr>
          <p:cNvPr id="4" name="Rectangle 2">
            <a:extLst>
              <a:ext uri="{FF2B5EF4-FFF2-40B4-BE49-F238E27FC236}">
                <a16:creationId xmlns:a16="http://schemas.microsoft.com/office/drawing/2014/main" id="{156F37D3-5580-DF43-AE90-70F7631EF6B5}"/>
              </a:ext>
            </a:extLst>
          </p:cNvPr>
          <p:cNvSpPr/>
          <p:nvPr/>
        </p:nvSpPr>
        <p:spPr>
          <a:xfrm>
            <a:off x="367108" y="4111918"/>
            <a:ext cx="7176692" cy="360000"/>
          </a:xfrm>
          <a:custGeom>
            <a:avLst/>
            <a:gdLst>
              <a:gd name="connsiteX0" fmla="*/ 0 w 4325067"/>
              <a:gd name="connsiteY0" fmla="*/ 0 h 859971"/>
              <a:gd name="connsiteX1" fmla="*/ 4325067 w 4325067"/>
              <a:gd name="connsiteY1" fmla="*/ 0 h 859971"/>
              <a:gd name="connsiteX2" fmla="*/ 4325067 w 4325067"/>
              <a:gd name="connsiteY2" fmla="*/ 859971 h 859971"/>
              <a:gd name="connsiteX3" fmla="*/ 0 w 4325067"/>
              <a:gd name="connsiteY3" fmla="*/ 859971 h 859971"/>
              <a:gd name="connsiteX4" fmla="*/ 0 w 4325067"/>
              <a:gd name="connsiteY4" fmla="*/ 0 h 859971"/>
              <a:gd name="connsiteX0" fmla="*/ 0 w 4951232"/>
              <a:gd name="connsiteY0" fmla="*/ 0 h 859971"/>
              <a:gd name="connsiteX1" fmla="*/ 4325067 w 4951232"/>
              <a:gd name="connsiteY1" fmla="*/ 0 h 859971"/>
              <a:gd name="connsiteX2" fmla="*/ 4951232 w 4951232"/>
              <a:gd name="connsiteY2" fmla="*/ 859971 h 859971"/>
              <a:gd name="connsiteX3" fmla="*/ 0 w 4951232"/>
              <a:gd name="connsiteY3" fmla="*/ 859971 h 859971"/>
              <a:gd name="connsiteX4" fmla="*/ 0 w 4951232"/>
              <a:gd name="connsiteY4" fmla="*/ 0 h 859971"/>
              <a:gd name="connsiteX0" fmla="*/ 0 w 4826992"/>
              <a:gd name="connsiteY0" fmla="*/ 0 h 864941"/>
              <a:gd name="connsiteX1" fmla="*/ 4325067 w 4826992"/>
              <a:gd name="connsiteY1" fmla="*/ 0 h 864941"/>
              <a:gd name="connsiteX2" fmla="*/ 4826992 w 4826992"/>
              <a:gd name="connsiteY2" fmla="*/ 864941 h 864941"/>
              <a:gd name="connsiteX3" fmla="*/ 0 w 4826992"/>
              <a:gd name="connsiteY3" fmla="*/ 859971 h 864941"/>
              <a:gd name="connsiteX4" fmla="*/ 0 w 4826992"/>
              <a:gd name="connsiteY4" fmla="*/ 0 h 864941"/>
              <a:gd name="connsiteX0" fmla="*/ 0 w 4826992"/>
              <a:gd name="connsiteY0" fmla="*/ 0 h 864941"/>
              <a:gd name="connsiteX1" fmla="*/ 4466053 w 4826992"/>
              <a:gd name="connsiteY1" fmla="*/ 3558 h 864941"/>
              <a:gd name="connsiteX2" fmla="*/ 4826992 w 4826992"/>
              <a:gd name="connsiteY2" fmla="*/ 864941 h 864941"/>
              <a:gd name="connsiteX3" fmla="*/ 0 w 4826992"/>
              <a:gd name="connsiteY3" fmla="*/ 859971 h 864941"/>
              <a:gd name="connsiteX4" fmla="*/ 0 w 4826992"/>
              <a:gd name="connsiteY4" fmla="*/ 0 h 864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992" h="864941">
                <a:moveTo>
                  <a:pt x="0" y="0"/>
                </a:moveTo>
                <a:lnTo>
                  <a:pt x="4466053" y="3558"/>
                </a:lnTo>
                <a:lnTo>
                  <a:pt x="4826992" y="864941"/>
                </a:lnTo>
                <a:lnTo>
                  <a:pt x="0" y="859971"/>
                </a:lnTo>
                <a:lnTo>
                  <a:pt x="0" y="0"/>
                </a:lnTo>
                <a:close/>
              </a:path>
            </a:pathLst>
          </a:custGeom>
          <a:solidFill>
            <a:srgbClr val="65B32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44000" rIns="67500" rtlCol="0" anchor="ctr"/>
          <a:lstStyle/>
          <a:p>
            <a:br>
              <a:rPr lang="en-US" b="1" dirty="0">
                <a:solidFill>
                  <a:schemeClr val="bg1"/>
                </a:solidFill>
                <a:latin typeface="Bebas" pitchFamily="2" charset="0"/>
                <a:ea typeface="Source Sans Pro" charset="0"/>
                <a:cs typeface="Source Sans Pro" charset="0"/>
              </a:rPr>
            </a:br>
            <a:r>
              <a:rPr lang="en-US" b="1" dirty="0">
                <a:solidFill>
                  <a:schemeClr val="bg1"/>
                </a:solidFill>
                <a:latin typeface="Bebas" pitchFamily="2" charset="0"/>
                <a:ea typeface="Source Sans Pro" charset="0"/>
                <a:cs typeface="Source Sans Pro" charset="0"/>
              </a:rPr>
              <a:t>La </a:t>
            </a:r>
            <a:r>
              <a:rPr lang="en-US" b="1" dirty="0" err="1">
                <a:solidFill>
                  <a:schemeClr val="bg1"/>
                </a:solidFill>
                <a:latin typeface="Bebas" pitchFamily="2" charset="0"/>
                <a:ea typeface="Source Sans Pro" charset="0"/>
                <a:cs typeface="Source Sans Pro" charset="0"/>
              </a:rPr>
              <a:t>rétrospective</a:t>
            </a:r>
            <a:r>
              <a:rPr lang="en-US" b="1" dirty="0">
                <a:solidFill>
                  <a:schemeClr val="bg1"/>
                </a:solidFill>
                <a:latin typeface="Bebas" pitchFamily="2" charset="0"/>
                <a:ea typeface="Source Sans Pro" charset="0"/>
                <a:cs typeface="Source Sans Pro" charset="0"/>
              </a:rPr>
              <a:t> financière 2020 - 2023</a:t>
            </a:r>
          </a:p>
          <a:p>
            <a:br>
              <a:rPr lang="en-US" sz="1400" b="1" dirty="0">
                <a:solidFill>
                  <a:schemeClr val="bg1"/>
                </a:solidFill>
                <a:latin typeface="Bebas" pitchFamily="2" charset="0"/>
                <a:ea typeface="Source Sans Pro" charset="0"/>
                <a:cs typeface="Source Sans Pro" charset="0"/>
              </a:rPr>
            </a:br>
            <a:r>
              <a:rPr lang="en-US" sz="1400" b="1" dirty="0">
                <a:solidFill>
                  <a:schemeClr val="bg1"/>
                </a:solidFill>
                <a:latin typeface="Bebas" pitchFamily="2" charset="0"/>
                <a:ea typeface="Source Sans Pro" charset="0"/>
                <a:cs typeface="Source Sans Pro" charset="0"/>
              </a:rPr>
              <a:t> </a:t>
            </a:r>
          </a:p>
        </p:txBody>
      </p:sp>
      <p:sp>
        <p:nvSpPr>
          <p:cNvPr id="6" name="Rectangle 2">
            <a:extLst>
              <a:ext uri="{FF2B5EF4-FFF2-40B4-BE49-F238E27FC236}">
                <a16:creationId xmlns:a16="http://schemas.microsoft.com/office/drawing/2014/main" id="{D137C49B-EF27-9B67-35B6-F6362000082A}"/>
              </a:ext>
            </a:extLst>
          </p:cNvPr>
          <p:cNvSpPr/>
          <p:nvPr/>
        </p:nvSpPr>
        <p:spPr>
          <a:xfrm>
            <a:off x="335170" y="5276641"/>
            <a:ext cx="8628606" cy="360000"/>
          </a:xfrm>
          <a:custGeom>
            <a:avLst/>
            <a:gdLst>
              <a:gd name="connsiteX0" fmla="*/ 0 w 4325067"/>
              <a:gd name="connsiteY0" fmla="*/ 0 h 859971"/>
              <a:gd name="connsiteX1" fmla="*/ 4325067 w 4325067"/>
              <a:gd name="connsiteY1" fmla="*/ 0 h 859971"/>
              <a:gd name="connsiteX2" fmla="*/ 4325067 w 4325067"/>
              <a:gd name="connsiteY2" fmla="*/ 859971 h 859971"/>
              <a:gd name="connsiteX3" fmla="*/ 0 w 4325067"/>
              <a:gd name="connsiteY3" fmla="*/ 859971 h 859971"/>
              <a:gd name="connsiteX4" fmla="*/ 0 w 4325067"/>
              <a:gd name="connsiteY4" fmla="*/ 0 h 859971"/>
              <a:gd name="connsiteX0" fmla="*/ 0 w 4951232"/>
              <a:gd name="connsiteY0" fmla="*/ 0 h 859971"/>
              <a:gd name="connsiteX1" fmla="*/ 4325067 w 4951232"/>
              <a:gd name="connsiteY1" fmla="*/ 0 h 859971"/>
              <a:gd name="connsiteX2" fmla="*/ 4951232 w 4951232"/>
              <a:gd name="connsiteY2" fmla="*/ 859971 h 859971"/>
              <a:gd name="connsiteX3" fmla="*/ 0 w 4951232"/>
              <a:gd name="connsiteY3" fmla="*/ 859971 h 859971"/>
              <a:gd name="connsiteX4" fmla="*/ 0 w 4951232"/>
              <a:gd name="connsiteY4" fmla="*/ 0 h 859971"/>
              <a:gd name="connsiteX0" fmla="*/ 0 w 4826992"/>
              <a:gd name="connsiteY0" fmla="*/ 0 h 864941"/>
              <a:gd name="connsiteX1" fmla="*/ 4325067 w 4826992"/>
              <a:gd name="connsiteY1" fmla="*/ 0 h 864941"/>
              <a:gd name="connsiteX2" fmla="*/ 4826992 w 4826992"/>
              <a:gd name="connsiteY2" fmla="*/ 864941 h 864941"/>
              <a:gd name="connsiteX3" fmla="*/ 0 w 4826992"/>
              <a:gd name="connsiteY3" fmla="*/ 859971 h 864941"/>
              <a:gd name="connsiteX4" fmla="*/ 0 w 4826992"/>
              <a:gd name="connsiteY4" fmla="*/ 0 h 864941"/>
              <a:gd name="connsiteX0" fmla="*/ 0 w 4826992"/>
              <a:gd name="connsiteY0" fmla="*/ 0 h 864941"/>
              <a:gd name="connsiteX1" fmla="*/ 4466053 w 4826992"/>
              <a:gd name="connsiteY1" fmla="*/ 3558 h 864941"/>
              <a:gd name="connsiteX2" fmla="*/ 4826992 w 4826992"/>
              <a:gd name="connsiteY2" fmla="*/ 864941 h 864941"/>
              <a:gd name="connsiteX3" fmla="*/ 0 w 4826992"/>
              <a:gd name="connsiteY3" fmla="*/ 859971 h 864941"/>
              <a:gd name="connsiteX4" fmla="*/ 0 w 4826992"/>
              <a:gd name="connsiteY4" fmla="*/ 0 h 864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992" h="864941">
                <a:moveTo>
                  <a:pt x="0" y="0"/>
                </a:moveTo>
                <a:lnTo>
                  <a:pt x="4466053" y="3558"/>
                </a:lnTo>
                <a:lnTo>
                  <a:pt x="4826992" y="864941"/>
                </a:lnTo>
                <a:lnTo>
                  <a:pt x="0" y="859971"/>
                </a:lnTo>
                <a:lnTo>
                  <a:pt x="0" y="0"/>
                </a:lnTo>
                <a:close/>
              </a:path>
            </a:pathLst>
          </a:custGeom>
          <a:solidFill>
            <a:srgbClr val="D7D8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67500" rtlCol="0" anchor="ctr"/>
          <a:lstStyle/>
          <a:p>
            <a:r>
              <a:rPr lang="en-US" b="1" dirty="0">
                <a:solidFill>
                  <a:schemeClr val="bg1"/>
                </a:solidFill>
                <a:latin typeface="Bebas" pitchFamily="2" charset="0"/>
                <a:ea typeface="Source Sans Pro" charset="0"/>
                <a:cs typeface="Source Sans Pro" charset="0"/>
              </a:rPr>
              <a:t>Les orientations budgétaires dans le cadre de la construction </a:t>
            </a:r>
            <a:r>
              <a:rPr lang="en-US" b="1" dirty="0" err="1">
                <a:solidFill>
                  <a:schemeClr val="bg1"/>
                </a:solidFill>
                <a:latin typeface="Bebas" pitchFamily="2" charset="0"/>
                <a:ea typeface="Source Sans Pro" charset="0"/>
                <a:cs typeface="Source Sans Pro" charset="0"/>
              </a:rPr>
              <a:t>budgétaire</a:t>
            </a:r>
            <a:r>
              <a:rPr lang="en-US" b="1" dirty="0">
                <a:solidFill>
                  <a:schemeClr val="bg1"/>
                </a:solidFill>
                <a:latin typeface="Bebas" pitchFamily="2" charset="0"/>
                <a:ea typeface="Source Sans Pro" charset="0"/>
                <a:cs typeface="Source Sans Pro" charset="0"/>
              </a:rPr>
              <a:t> 2025 </a:t>
            </a:r>
          </a:p>
        </p:txBody>
      </p:sp>
      <p:sp>
        <p:nvSpPr>
          <p:cNvPr id="15" name="Rectangle 2">
            <a:extLst>
              <a:ext uri="{FF2B5EF4-FFF2-40B4-BE49-F238E27FC236}">
                <a16:creationId xmlns:a16="http://schemas.microsoft.com/office/drawing/2014/main" id="{A10EB555-570C-A848-9ADB-1EEFFA1648D2}"/>
              </a:ext>
            </a:extLst>
          </p:cNvPr>
          <p:cNvSpPr/>
          <p:nvPr/>
        </p:nvSpPr>
        <p:spPr>
          <a:xfrm>
            <a:off x="367108" y="5928527"/>
            <a:ext cx="9586517" cy="360000"/>
          </a:xfrm>
          <a:custGeom>
            <a:avLst/>
            <a:gdLst>
              <a:gd name="connsiteX0" fmla="*/ 0 w 4325067"/>
              <a:gd name="connsiteY0" fmla="*/ 0 h 859971"/>
              <a:gd name="connsiteX1" fmla="*/ 4325067 w 4325067"/>
              <a:gd name="connsiteY1" fmla="*/ 0 h 859971"/>
              <a:gd name="connsiteX2" fmla="*/ 4325067 w 4325067"/>
              <a:gd name="connsiteY2" fmla="*/ 859971 h 859971"/>
              <a:gd name="connsiteX3" fmla="*/ 0 w 4325067"/>
              <a:gd name="connsiteY3" fmla="*/ 859971 h 859971"/>
              <a:gd name="connsiteX4" fmla="*/ 0 w 4325067"/>
              <a:gd name="connsiteY4" fmla="*/ 0 h 859971"/>
              <a:gd name="connsiteX0" fmla="*/ 0 w 4951232"/>
              <a:gd name="connsiteY0" fmla="*/ 0 h 859971"/>
              <a:gd name="connsiteX1" fmla="*/ 4325067 w 4951232"/>
              <a:gd name="connsiteY1" fmla="*/ 0 h 859971"/>
              <a:gd name="connsiteX2" fmla="*/ 4951232 w 4951232"/>
              <a:gd name="connsiteY2" fmla="*/ 859971 h 859971"/>
              <a:gd name="connsiteX3" fmla="*/ 0 w 4951232"/>
              <a:gd name="connsiteY3" fmla="*/ 859971 h 859971"/>
              <a:gd name="connsiteX4" fmla="*/ 0 w 4951232"/>
              <a:gd name="connsiteY4" fmla="*/ 0 h 859971"/>
              <a:gd name="connsiteX0" fmla="*/ 0 w 4826992"/>
              <a:gd name="connsiteY0" fmla="*/ 0 h 864941"/>
              <a:gd name="connsiteX1" fmla="*/ 4325067 w 4826992"/>
              <a:gd name="connsiteY1" fmla="*/ 0 h 864941"/>
              <a:gd name="connsiteX2" fmla="*/ 4826992 w 4826992"/>
              <a:gd name="connsiteY2" fmla="*/ 864941 h 864941"/>
              <a:gd name="connsiteX3" fmla="*/ 0 w 4826992"/>
              <a:gd name="connsiteY3" fmla="*/ 859971 h 864941"/>
              <a:gd name="connsiteX4" fmla="*/ 0 w 4826992"/>
              <a:gd name="connsiteY4" fmla="*/ 0 h 864941"/>
              <a:gd name="connsiteX0" fmla="*/ 0 w 4826992"/>
              <a:gd name="connsiteY0" fmla="*/ 0 h 864941"/>
              <a:gd name="connsiteX1" fmla="*/ 4466053 w 4826992"/>
              <a:gd name="connsiteY1" fmla="*/ 3558 h 864941"/>
              <a:gd name="connsiteX2" fmla="*/ 4826992 w 4826992"/>
              <a:gd name="connsiteY2" fmla="*/ 864941 h 864941"/>
              <a:gd name="connsiteX3" fmla="*/ 0 w 4826992"/>
              <a:gd name="connsiteY3" fmla="*/ 859971 h 864941"/>
              <a:gd name="connsiteX4" fmla="*/ 0 w 4826992"/>
              <a:gd name="connsiteY4" fmla="*/ 0 h 864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992" h="864941">
                <a:moveTo>
                  <a:pt x="0" y="0"/>
                </a:moveTo>
                <a:lnTo>
                  <a:pt x="4466053" y="3558"/>
                </a:lnTo>
                <a:lnTo>
                  <a:pt x="4826992" y="864941"/>
                </a:lnTo>
                <a:lnTo>
                  <a:pt x="0" y="859971"/>
                </a:lnTo>
                <a:lnTo>
                  <a:pt x="0" y="0"/>
                </a:lnTo>
                <a:close/>
              </a:path>
            </a:pathLst>
          </a:custGeom>
          <a:solidFill>
            <a:srgbClr val="A7DF8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67500" rtlCol="0" anchor="ctr"/>
          <a:lstStyle/>
          <a:p>
            <a:r>
              <a:rPr lang="en-US" b="1" dirty="0">
                <a:solidFill>
                  <a:schemeClr val="bg1"/>
                </a:solidFill>
                <a:latin typeface="Bebas" pitchFamily="2" charset="0"/>
                <a:ea typeface="Source Sans Pro" charset="0"/>
                <a:cs typeface="Source Sans Pro" charset="0"/>
              </a:rPr>
              <a:t>Le rapport des ressources humaines</a:t>
            </a:r>
          </a:p>
        </p:txBody>
      </p:sp>
      <p:sp>
        <p:nvSpPr>
          <p:cNvPr id="7" name="Rectangle 2">
            <a:extLst>
              <a:ext uri="{FF2B5EF4-FFF2-40B4-BE49-F238E27FC236}">
                <a16:creationId xmlns:a16="http://schemas.microsoft.com/office/drawing/2014/main" id="{56E0EC74-E4E6-BB3C-7A48-3CD860A52C7C}"/>
              </a:ext>
            </a:extLst>
          </p:cNvPr>
          <p:cNvSpPr/>
          <p:nvPr/>
        </p:nvSpPr>
        <p:spPr>
          <a:xfrm>
            <a:off x="335170" y="2958789"/>
            <a:ext cx="5970380" cy="360000"/>
          </a:xfrm>
          <a:custGeom>
            <a:avLst/>
            <a:gdLst>
              <a:gd name="connsiteX0" fmla="*/ 0 w 4325067"/>
              <a:gd name="connsiteY0" fmla="*/ 0 h 859971"/>
              <a:gd name="connsiteX1" fmla="*/ 4325067 w 4325067"/>
              <a:gd name="connsiteY1" fmla="*/ 0 h 859971"/>
              <a:gd name="connsiteX2" fmla="*/ 4325067 w 4325067"/>
              <a:gd name="connsiteY2" fmla="*/ 859971 h 859971"/>
              <a:gd name="connsiteX3" fmla="*/ 0 w 4325067"/>
              <a:gd name="connsiteY3" fmla="*/ 859971 h 859971"/>
              <a:gd name="connsiteX4" fmla="*/ 0 w 4325067"/>
              <a:gd name="connsiteY4" fmla="*/ 0 h 859971"/>
              <a:gd name="connsiteX0" fmla="*/ 0 w 4951232"/>
              <a:gd name="connsiteY0" fmla="*/ 0 h 859971"/>
              <a:gd name="connsiteX1" fmla="*/ 4325067 w 4951232"/>
              <a:gd name="connsiteY1" fmla="*/ 0 h 859971"/>
              <a:gd name="connsiteX2" fmla="*/ 4951232 w 4951232"/>
              <a:gd name="connsiteY2" fmla="*/ 859971 h 859971"/>
              <a:gd name="connsiteX3" fmla="*/ 0 w 4951232"/>
              <a:gd name="connsiteY3" fmla="*/ 859971 h 859971"/>
              <a:gd name="connsiteX4" fmla="*/ 0 w 4951232"/>
              <a:gd name="connsiteY4" fmla="*/ 0 h 859971"/>
              <a:gd name="connsiteX0" fmla="*/ 0 w 4826992"/>
              <a:gd name="connsiteY0" fmla="*/ 0 h 864941"/>
              <a:gd name="connsiteX1" fmla="*/ 4325067 w 4826992"/>
              <a:gd name="connsiteY1" fmla="*/ 0 h 864941"/>
              <a:gd name="connsiteX2" fmla="*/ 4826992 w 4826992"/>
              <a:gd name="connsiteY2" fmla="*/ 864941 h 864941"/>
              <a:gd name="connsiteX3" fmla="*/ 0 w 4826992"/>
              <a:gd name="connsiteY3" fmla="*/ 859971 h 864941"/>
              <a:gd name="connsiteX4" fmla="*/ 0 w 4826992"/>
              <a:gd name="connsiteY4" fmla="*/ 0 h 864941"/>
              <a:gd name="connsiteX0" fmla="*/ 0 w 4826992"/>
              <a:gd name="connsiteY0" fmla="*/ 0 h 864941"/>
              <a:gd name="connsiteX1" fmla="*/ 4466053 w 4826992"/>
              <a:gd name="connsiteY1" fmla="*/ 3558 h 864941"/>
              <a:gd name="connsiteX2" fmla="*/ 4826992 w 4826992"/>
              <a:gd name="connsiteY2" fmla="*/ 864941 h 864941"/>
              <a:gd name="connsiteX3" fmla="*/ 0 w 4826992"/>
              <a:gd name="connsiteY3" fmla="*/ 859971 h 864941"/>
              <a:gd name="connsiteX4" fmla="*/ 0 w 4826992"/>
              <a:gd name="connsiteY4" fmla="*/ 0 h 864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992" h="864941">
                <a:moveTo>
                  <a:pt x="0" y="0"/>
                </a:moveTo>
                <a:lnTo>
                  <a:pt x="4466053" y="3558"/>
                </a:lnTo>
                <a:lnTo>
                  <a:pt x="4826992" y="864941"/>
                </a:lnTo>
                <a:lnTo>
                  <a:pt x="0" y="859971"/>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67500" rtlCol="0" anchor="ctr"/>
          <a:lstStyle/>
          <a:p>
            <a:r>
              <a:rPr lang="en-US" b="1" dirty="0" err="1">
                <a:solidFill>
                  <a:schemeClr val="bg1"/>
                </a:solidFill>
                <a:latin typeface="Bebas" pitchFamily="2" charset="0"/>
                <a:ea typeface="Source Sans Pro" charset="0"/>
                <a:cs typeface="Source Sans Pro" charset="0"/>
              </a:rPr>
              <a:t>Mesures</a:t>
            </a:r>
            <a:r>
              <a:rPr lang="en-US" b="1" dirty="0">
                <a:solidFill>
                  <a:schemeClr val="bg1"/>
                </a:solidFill>
                <a:latin typeface="Bebas" pitchFamily="2" charset="0"/>
                <a:ea typeface="Source Sans Pro" charset="0"/>
                <a:cs typeface="Source Sans Pro" charset="0"/>
              </a:rPr>
              <a:t> </a:t>
            </a:r>
            <a:r>
              <a:rPr lang="en-US" b="1" dirty="0" err="1">
                <a:solidFill>
                  <a:schemeClr val="bg1"/>
                </a:solidFill>
                <a:latin typeface="Bebas" pitchFamily="2" charset="0"/>
                <a:ea typeface="Source Sans Pro" charset="0"/>
                <a:cs typeface="Source Sans Pro" charset="0"/>
              </a:rPr>
              <a:t>législatives</a:t>
            </a:r>
            <a:r>
              <a:rPr lang="en-US" b="1" dirty="0">
                <a:solidFill>
                  <a:schemeClr val="bg1"/>
                </a:solidFill>
                <a:latin typeface="Bebas" pitchFamily="2" charset="0"/>
                <a:ea typeface="Source Sans Pro" charset="0"/>
                <a:cs typeface="Source Sans Pro" charset="0"/>
              </a:rPr>
              <a:t> et </a:t>
            </a:r>
            <a:r>
              <a:rPr lang="en-US" b="1" dirty="0" err="1">
                <a:solidFill>
                  <a:schemeClr val="bg1"/>
                </a:solidFill>
                <a:latin typeface="Bebas" pitchFamily="2" charset="0"/>
                <a:ea typeface="Source Sans Pro" charset="0"/>
                <a:cs typeface="Source Sans Pro" charset="0"/>
              </a:rPr>
              <a:t>réglementaires</a:t>
            </a:r>
            <a:r>
              <a:rPr lang="en-US" b="1" dirty="0">
                <a:solidFill>
                  <a:schemeClr val="bg1"/>
                </a:solidFill>
                <a:latin typeface="Bebas" pitchFamily="2" charset="0"/>
                <a:ea typeface="Source Sans Pro" charset="0"/>
                <a:cs typeface="Source Sans Pro" charset="0"/>
              </a:rPr>
              <a:t> pour 2025</a:t>
            </a:r>
          </a:p>
        </p:txBody>
      </p:sp>
      <p:sp>
        <p:nvSpPr>
          <p:cNvPr id="5" name="Graphique 22">
            <a:extLst>
              <a:ext uri="{FF2B5EF4-FFF2-40B4-BE49-F238E27FC236}">
                <a16:creationId xmlns:a16="http://schemas.microsoft.com/office/drawing/2014/main" id="{C469F43A-E145-09F3-0EE7-0619E6AF38A5}"/>
              </a:ext>
            </a:extLst>
          </p:cNvPr>
          <p:cNvSpPr/>
          <p:nvPr/>
        </p:nvSpPr>
        <p:spPr>
          <a:xfrm>
            <a:off x="9550299" y="959823"/>
            <a:ext cx="1355254" cy="4718750"/>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chemeClr val="bg1"/>
          </a:solidFill>
          <a:ln w="15716" cap="flat">
            <a:noFill/>
            <a:prstDash val="solid"/>
            <a:miter/>
          </a:ln>
        </p:spPr>
        <p:txBody>
          <a:bodyPr lIns="675000" tIns="0" rIns="27000" bIns="270000" rtlCol="0" anchor="t" anchorCtr="0"/>
          <a:lstStyle/>
          <a:p>
            <a:pPr algn="ctr">
              <a:spcBef>
                <a:spcPts val="300"/>
              </a:spcBef>
              <a:spcAft>
                <a:spcPts val="1000"/>
              </a:spcAft>
            </a:pPr>
            <a:r>
              <a:rPr lang="fr-FR" sz="2400" b="1" dirty="0">
                <a:solidFill>
                  <a:srgbClr val="DBD973"/>
                </a:solidFill>
                <a:latin typeface="Bebas" pitchFamily="2" charset="0"/>
              </a:rPr>
              <a:t>3</a:t>
            </a:r>
          </a:p>
          <a:p>
            <a:pPr algn="ctr">
              <a:spcBef>
                <a:spcPts val="300"/>
              </a:spcBef>
              <a:spcAft>
                <a:spcPts val="1000"/>
              </a:spcAft>
            </a:pPr>
            <a:r>
              <a:rPr lang="fr-FR" sz="2400" b="1" dirty="0">
                <a:solidFill>
                  <a:srgbClr val="0070C0"/>
                </a:solidFill>
                <a:latin typeface="Bebas" pitchFamily="2" charset="0"/>
              </a:rPr>
              <a:t>4</a:t>
            </a:r>
          </a:p>
          <a:p>
            <a:pPr algn="ctr">
              <a:spcBef>
                <a:spcPts val="1200"/>
              </a:spcBef>
              <a:spcAft>
                <a:spcPts val="1000"/>
              </a:spcAft>
            </a:pPr>
            <a:r>
              <a:rPr lang="fr-FR" sz="2400" b="1" dirty="0">
                <a:solidFill>
                  <a:srgbClr val="00B0F0"/>
                </a:solidFill>
                <a:latin typeface="Bebas" pitchFamily="2" charset="0"/>
              </a:rPr>
              <a:t>9</a:t>
            </a:r>
          </a:p>
          <a:p>
            <a:pPr algn="ctr">
              <a:spcBef>
                <a:spcPts val="1200"/>
              </a:spcBef>
              <a:spcAft>
                <a:spcPts val="1000"/>
              </a:spcAft>
            </a:pPr>
            <a:r>
              <a:rPr lang="fr-FR" sz="2400" b="1" dirty="0">
                <a:solidFill>
                  <a:schemeClr val="bg1">
                    <a:lumMod val="65000"/>
                  </a:schemeClr>
                </a:solidFill>
                <a:latin typeface="Bebas" pitchFamily="2" charset="0"/>
              </a:rPr>
              <a:t>18</a:t>
            </a:r>
          </a:p>
          <a:p>
            <a:pPr algn="ctr">
              <a:spcBef>
                <a:spcPts val="1200"/>
              </a:spcBef>
              <a:spcAft>
                <a:spcPts val="1000"/>
              </a:spcAft>
            </a:pPr>
            <a:r>
              <a:rPr lang="fr-FR" sz="2400" b="1" dirty="0">
                <a:solidFill>
                  <a:schemeClr val="tx1">
                    <a:lumMod val="75000"/>
                    <a:lumOff val="25000"/>
                  </a:schemeClr>
                </a:solidFill>
                <a:latin typeface="Bebas" pitchFamily="2" charset="0"/>
              </a:rPr>
              <a:t>27</a:t>
            </a:r>
          </a:p>
          <a:p>
            <a:pPr algn="ctr">
              <a:spcBef>
                <a:spcPts val="1200"/>
              </a:spcBef>
              <a:spcAft>
                <a:spcPts val="1000"/>
              </a:spcAft>
            </a:pPr>
            <a:r>
              <a:rPr lang="fr-FR" sz="2400" b="1" dirty="0">
                <a:solidFill>
                  <a:srgbClr val="65B32E"/>
                </a:solidFill>
                <a:latin typeface="Bebas" pitchFamily="2" charset="0"/>
              </a:rPr>
              <a:t>32</a:t>
            </a:r>
          </a:p>
          <a:p>
            <a:pPr algn="ctr">
              <a:spcBef>
                <a:spcPts val="1200"/>
              </a:spcBef>
              <a:spcAft>
                <a:spcPts val="1000"/>
              </a:spcAft>
            </a:pPr>
            <a:r>
              <a:rPr lang="fr-FR" sz="2400" b="1" dirty="0">
                <a:solidFill>
                  <a:srgbClr val="002060"/>
                </a:solidFill>
                <a:latin typeface="Bebas" pitchFamily="2" charset="0"/>
              </a:rPr>
              <a:t>44</a:t>
            </a:r>
          </a:p>
          <a:p>
            <a:pPr algn="ctr">
              <a:spcBef>
                <a:spcPts val="1200"/>
              </a:spcBef>
              <a:spcAft>
                <a:spcPts val="1000"/>
              </a:spcAft>
            </a:pPr>
            <a:r>
              <a:rPr lang="fr-FR" sz="2400" b="1" dirty="0">
                <a:solidFill>
                  <a:srgbClr val="D7D800"/>
                </a:solidFill>
                <a:latin typeface="Bebas" pitchFamily="2" charset="0"/>
              </a:rPr>
              <a:t>54</a:t>
            </a:r>
          </a:p>
          <a:p>
            <a:pPr algn="ctr">
              <a:spcBef>
                <a:spcPts val="1200"/>
              </a:spcBef>
              <a:spcAft>
                <a:spcPts val="1000"/>
              </a:spcAft>
            </a:pPr>
            <a:r>
              <a:rPr lang="fr-FR" sz="2400" b="1" dirty="0">
                <a:solidFill>
                  <a:srgbClr val="A7DF81"/>
                </a:solidFill>
                <a:latin typeface="Bebas" pitchFamily="2" charset="0"/>
              </a:rPr>
              <a:t>102</a:t>
            </a:r>
          </a:p>
          <a:p>
            <a:pPr algn="ctr">
              <a:spcBef>
                <a:spcPts val="1200"/>
              </a:spcBef>
              <a:spcAft>
                <a:spcPts val="1000"/>
              </a:spcAft>
            </a:pPr>
            <a:endParaRPr lang="fr-FR" sz="1400" b="1" dirty="0">
              <a:solidFill>
                <a:srgbClr val="65B32E"/>
              </a:solidFill>
              <a:latin typeface="Bebas" pitchFamily="2" charset="0"/>
            </a:endParaRPr>
          </a:p>
          <a:p>
            <a:pPr>
              <a:spcBef>
                <a:spcPts val="300"/>
              </a:spcBef>
              <a:spcAft>
                <a:spcPts val="1000"/>
              </a:spcAft>
            </a:pPr>
            <a:endParaRPr lang="fr-FR" sz="2400" dirty="0">
              <a:solidFill>
                <a:srgbClr val="2F9AD6"/>
              </a:solidFill>
              <a:latin typeface="Bebas" pitchFamily="2" charset="0"/>
            </a:endParaRPr>
          </a:p>
        </p:txBody>
      </p:sp>
      <p:sp>
        <p:nvSpPr>
          <p:cNvPr id="8" name="Rectangle 1">
            <a:extLst>
              <a:ext uri="{FF2B5EF4-FFF2-40B4-BE49-F238E27FC236}">
                <a16:creationId xmlns:a16="http://schemas.microsoft.com/office/drawing/2014/main" id="{36FAB0F1-92F7-F35C-064F-70909369A91E}"/>
              </a:ext>
            </a:extLst>
          </p:cNvPr>
          <p:cNvSpPr/>
          <p:nvPr/>
        </p:nvSpPr>
        <p:spPr>
          <a:xfrm>
            <a:off x="372278" y="1018074"/>
            <a:ext cx="4036990" cy="360000"/>
          </a:xfrm>
          <a:custGeom>
            <a:avLst/>
            <a:gdLst>
              <a:gd name="connsiteX0" fmla="*/ 0 w 4998836"/>
              <a:gd name="connsiteY0" fmla="*/ 0 h 859971"/>
              <a:gd name="connsiteX1" fmla="*/ 4998836 w 4998836"/>
              <a:gd name="connsiteY1" fmla="*/ 0 h 859971"/>
              <a:gd name="connsiteX2" fmla="*/ 4998836 w 4998836"/>
              <a:gd name="connsiteY2" fmla="*/ 859971 h 859971"/>
              <a:gd name="connsiteX3" fmla="*/ 0 w 4998836"/>
              <a:gd name="connsiteY3" fmla="*/ 859971 h 859971"/>
              <a:gd name="connsiteX4" fmla="*/ 0 w 4998836"/>
              <a:gd name="connsiteY4" fmla="*/ 0 h 859971"/>
              <a:gd name="connsiteX0" fmla="*/ 0 w 4998836"/>
              <a:gd name="connsiteY0" fmla="*/ 0 h 871694"/>
              <a:gd name="connsiteX1" fmla="*/ 4998836 w 4998836"/>
              <a:gd name="connsiteY1" fmla="*/ 0 h 871694"/>
              <a:gd name="connsiteX2" fmla="*/ 4553359 w 4998836"/>
              <a:gd name="connsiteY2" fmla="*/ 871694 h 871694"/>
              <a:gd name="connsiteX3" fmla="*/ 0 w 4998836"/>
              <a:gd name="connsiteY3" fmla="*/ 859971 h 871694"/>
              <a:gd name="connsiteX4" fmla="*/ 0 w 4998836"/>
              <a:gd name="connsiteY4" fmla="*/ 0 h 871694"/>
              <a:gd name="connsiteX0" fmla="*/ 0 w 5396041"/>
              <a:gd name="connsiteY0" fmla="*/ 0 h 859971"/>
              <a:gd name="connsiteX1" fmla="*/ 4998836 w 5396041"/>
              <a:gd name="connsiteY1" fmla="*/ 0 h 859971"/>
              <a:gd name="connsiteX2" fmla="*/ 5396041 w 5396041"/>
              <a:gd name="connsiteY2" fmla="*/ 853765 h 859971"/>
              <a:gd name="connsiteX3" fmla="*/ 0 w 5396041"/>
              <a:gd name="connsiteY3" fmla="*/ 859971 h 859971"/>
              <a:gd name="connsiteX4" fmla="*/ 0 w 5396041"/>
              <a:gd name="connsiteY4" fmla="*/ 0 h 859971"/>
              <a:gd name="connsiteX0" fmla="*/ 0 w 5420889"/>
              <a:gd name="connsiteY0" fmla="*/ 0 h 859971"/>
              <a:gd name="connsiteX1" fmla="*/ 4998836 w 5420889"/>
              <a:gd name="connsiteY1" fmla="*/ 0 h 859971"/>
              <a:gd name="connsiteX2" fmla="*/ 5420889 w 5420889"/>
              <a:gd name="connsiteY2" fmla="*/ 853765 h 859971"/>
              <a:gd name="connsiteX3" fmla="*/ 0 w 5420889"/>
              <a:gd name="connsiteY3" fmla="*/ 859971 h 859971"/>
              <a:gd name="connsiteX4" fmla="*/ 0 w 5420889"/>
              <a:gd name="connsiteY4" fmla="*/ 0 h 859971"/>
              <a:gd name="connsiteX0" fmla="*/ 0 w 5420889"/>
              <a:gd name="connsiteY0" fmla="*/ 0 h 859971"/>
              <a:gd name="connsiteX1" fmla="*/ 5055738 w 5420889"/>
              <a:gd name="connsiteY1" fmla="*/ 0 h 859971"/>
              <a:gd name="connsiteX2" fmla="*/ 5420889 w 5420889"/>
              <a:gd name="connsiteY2" fmla="*/ 853765 h 859971"/>
              <a:gd name="connsiteX3" fmla="*/ 0 w 5420889"/>
              <a:gd name="connsiteY3" fmla="*/ 859971 h 859971"/>
              <a:gd name="connsiteX4" fmla="*/ 0 w 5420889"/>
              <a:gd name="connsiteY4" fmla="*/ 0 h 859971"/>
              <a:gd name="connsiteX0" fmla="*/ 0 w 5420889"/>
              <a:gd name="connsiteY0" fmla="*/ 0 h 859971"/>
              <a:gd name="connsiteX1" fmla="*/ 5049749 w 5420889"/>
              <a:gd name="connsiteY1" fmla="*/ 0 h 859971"/>
              <a:gd name="connsiteX2" fmla="*/ 5420889 w 5420889"/>
              <a:gd name="connsiteY2" fmla="*/ 853765 h 859971"/>
              <a:gd name="connsiteX3" fmla="*/ 0 w 5420889"/>
              <a:gd name="connsiteY3" fmla="*/ 859971 h 859971"/>
              <a:gd name="connsiteX4" fmla="*/ 0 w 5420889"/>
              <a:gd name="connsiteY4" fmla="*/ 0 h 859971"/>
              <a:gd name="connsiteX0" fmla="*/ 0 w 5420889"/>
              <a:gd name="connsiteY0" fmla="*/ 0 h 859971"/>
              <a:gd name="connsiteX1" fmla="*/ 5055738 w 5420889"/>
              <a:gd name="connsiteY1" fmla="*/ 0 h 859971"/>
              <a:gd name="connsiteX2" fmla="*/ 5420889 w 5420889"/>
              <a:gd name="connsiteY2" fmla="*/ 853765 h 859971"/>
              <a:gd name="connsiteX3" fmla="*/ 0 w 5420889"/>
              <a:gd name="connsiteY3" fmla="*/ 859971 h 859971"/>
              <a:gd name="connsiteX4" fmla="*/ 0 w 5420889"/>
              <a:gd name="connsiteY4" fmla="*/ 0 h 859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0889" h="859971">
                <a:moveTo>
                  <a:pt x="0" y="0"/>
                </a:moveTo>
                <a:lnTo>
                  <a:pt x="5055738" y="0"/>
                </a:lnTo>
                <a:lnTo>
                  <a:pt x="5420889" y="853765"/>
                </a:lnTo>
                <a:lnTo>
                  <a:pt x="0" y="859971"/>
                </a:lnTo>
                <a:lnTo>
                  <a:pt x="0" y="0"/>
                </a:lnTo>
                <a:close/>
              </a:path>
            </a:pathLst>
          </a:custGeom>
          <a:solidFill>
            <a:srgbClr val="DBD97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67500" rtlCol="0" anchor="ctr"/>
          <a:lstStyle/>
          <a:p>
            <a:pPr>
              <a:tabLst>
                <a:tab pos="10080000" algn="dec"/>
              </a:tabLst>
            </a:pPr>
            <a:r>
              <a:rPr lang="en-US" b="1" dirty="0" err="1">
                <a:solidFill>
                  <a:schemeClr val="bg1"/>
                </a:solidFill>
                <a:latin typeface="Bebas" pitchFamily="2" charset="0"/>
                <a:ea typeface="Source Sans Pro" charset="0"/>
                <a:cs typeface="Source Sans Pro" charset="0"/>
              </a:rPr>
              <a:t>Préambule</a:t>
            </a:r>
            <a:r>
              <a:rPr lang="en-US" b="1" dirty="0">
                <a:solidFill>
                  <a:schemeClr val="bg1"/>
                </a:solidFill>
                <a:latin typeface="Bebas" pitchFamily="2" charset="0"/>
                <a:ea typeface="Source Sans Pro" charset="0"/>
                <a:cs typeface="Source Sans Pro" charset="0"/>
              </a:rPr>
              <a:t>	</a:t>
            </a:r>
          </a:p>
        </p:txBody>
      </p:sp>
      <p:sp>
        <p:nvSpPr>
          <p:cNvPr id="9" name="Rectangle 2">
            <a:extLst>
              <a:ext uri="{FF2B5EF4-FFF2-40B4-BE49-F238E27FC236}">
                <a16:creationId xmlns:a16="http://schemas.microsoft.com/office/drawing/2014/main" id="{38A926D3-F97C-0D94-1C8C-2A6264E8A6FF}"/>
              </a:ext>
            </a:extLst>
          </p:cNvPr>
          <p:cNvSpPr/>
          <p:nvPr/>
        </p:nvSpPr>
        <p:spPr>
          <a:xfrm>
            <a:off x="354219" y="3558864"/>
            <a:ext cx="6570456" cy="360000"/>
          </a:xfrm>
          <a:custGeom>
            <a:avLst/>
            <a:gdLst>
              <a:gd name="connsiteX0" fmla="*/ 0 w 4325067"/>
              <a:gd name="connsiteY0" fmla="*/ 0 h 859971"/>
              <a:gd name="connsiteX1" fmla="*/ 4325067 w 4325067"/>
              <a:gd name="connsiteY1" fmla="*/ 0 h 859971"/>
              <a:gd name="connsiteX2" fmla="*/ 4325067 w 4325067"/>
              <a:gd name="connsiteY2" fmla="*/ 859971 h 859971"/>
              <a:gd name="connsiteX3" fmla="*/ 0 w 4325067"/>
              <a:gd name="connsiteY3" fmla="*/ 859971 h 859971"/>
              <a:gd name="connsiteX4" fmla="*/ 0 w 4325067"/>
              <a:gd name="connsiteY4" fmla="*/ 0 h 859971"/>
              <a:gd name="connsiteX0" fmla="*/ 0 w 4951232"/>
              <a:gd name="connsiteY0" fmla="*/ 0 h 859971"/>
              <a:gd name="connsiteX1" fmla="*/ 4325067 w 4951232"/>
              <a:gd name="connsiteY1" fmla="*/ 0 h 859971"/>
              <a:gd name="connsiteX2" fmla="*/ 4951232 w 4951232"/>
              <a:gd name="connsiteY2" fmla="*/ 859971 h 859971"/>
              <a:gd name="connsiteX3" fmla="*/ 0 w 4951232"/>
              <a:gd name="connsiteY3" fmla="*/ 859971 h 859971"/>
              <a:gd name="connsiteX4" fmla="*/ 0 w 4951232"/>
              <a:gd name="connsiteY4" fmla="*/ 0 h 859971"/>
              <a:gd name="connsiteX0" fmla="*/ 0 w 4826992"/>
              <a:gd name="connsiteY0" fmla="*/ 0 h 864941"/>
              <a:gd name="connsiteX1" fmla="*/ 4325067 w 4826992"/>
              <a:gd name="connsiteY1" fmla="*/ 0 h 864941"/>
              <a:gd name="connsiteX2" fmla="*/ 4826992 w 4826992"/>
              <a:gd name="connsiteY2" fmla="*/ 864941 h 864941"/>
              <a:gd name="connsiteX3" fmla="*/ 0 w 4826992"/>
              <a:gd name="connsiteY3" fmla="*/ 859971 h 864941"/>
              <a:gd name="connsiteX4" fmla="*/ 0 w 4826992"/>
              <a:gd name="connsiteY4" fmla="*/ 0 h 864941"/>
              <a:gd name="connsiteX0" fmla="*/ 0 w 4826992"/>
              <a:gd name="connsiteY0" fmla="*/ 0 h 864941"/>
              <a:gd name="connsiteX1" fmla="*/ 4466053 w 4826992"/>
              <a:gd name="connsiteY1" fmla="*/ 3558 h 864941"/>
              <a:gd name="connsiteX2" fmla="*/ 4826992 w 4826992"/>
              <a:gd name="connsiteY2" fmla="*/ 864941 h 864941"/>
              <a:gd name="connsiteX3" fmla="*/ 0 w 4826992"/>
              <a:gd name="connsiteY3" fmla="*/ 859971 h 864941"/>
              <a:gd name="connsiteX4" fmla="*/ 0 w 4826992"/>
              <a:gd name="connsiteY4" fmla="*/ 0 h 864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992" h="864941">
                <a:moveTo>
                  <a:pt x="0" y="0"/>
                </a:moveTo>
                <a:lnTo>
                  <a:pt x="4466053" y="3558"/>
                </a:lnTo>
                <a:lnTo>
                  <a:pt x="4826992" y="864941"/>
                </a:lnTo>
                <a:lnTo>
                  <a:pt x="0" y="859971"/>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67500" rtlCol="0" anchor="ctr"/>
          <a:lstStyle/>
          <a:p>
            <a:r>
              <a:rPr lang="en-US" b="1" dirty="0">
                <a:solidFill>
                  <a:schemeClr val="bg1"/>
                </a:solidFill>
                <a:latin typeface="Bebas" pitchFamily="2" charset="0"/>
                <a:ea typeface="Source Sans Pro" charset="0"/>
                <a:cs typeface="Source Sans Pro" charset="0"/>
              </a:rPr>
              <a:t>La </a:t>
            </a:r>
            <a:r>
              <a:rPr lang="en-US" b="1" dirty="0" err="1">
                <a:solidFill>
                  <a:schemeClr val="bg1"/>
                </a:solidFill>
                <a:latin typeface="Bebas" pitchFamily="2" charset="0"/>
                <a:ea typeface="Source Sans Pro" charset="0"/>
                <a:cs typeface="Source Sans Pro" charset="0"/>
              </a:rPr>
              <a:t>loi</a:t>
            </a:r>
            <a:r>
              <a:rPr lang="en-US" b="1" dirty="0">
                <a:solidFill>
                  <a:schemeClr val="bg1"/>
                </a:solidFill>
                <a:latin typeface="Bebas" pitchFamily="2" charset="0"/>
                <a:ea typeface="Source Sans Pro" charset="0"/>
                <a:cs typeface="Source Sans Pro" charset="0"/>
              </a:rPr>
              <a:t> de finances pour 2025 et les incidences</a:t>
            </a:r>
          </a:p>
        </p:txBody>
      </p:sp>
      <p:sp>
        <p:nvSpPr>
          <p:cNvPr id="10" name="Rectangle 2">
            <a:extLst>
              <a:ext uri="{FF2B5EF4-FFF2-40B4-BE49-F238E27FC236}">
                <a16:creationId xmlns:a16="http://schemas.microsoft.com/office/drawing/2014/main" id="{3D4BCA59-EEA4-4039-9589-7741D4993F47}"/>
              </a:ext>
            </a:extLst>
          </p:cNvPr>
          <p:cNvSpPr/>
          <p:nvPr/>
        </p:nvSpPr>
        <p:spPr>
          <a:xfrm>
            <a:off x="335170" y="4721872"/>
            <a:ext cx="7875380" cy="360000"/>
          </a:xfrm>
          <a:custGeom>
            <a:avLst/>
            <a:gdLst>
              <a:gd name="connsiteX0" fmla="*/ 0 w 4325067"/>
              <a:gd name="connsiteY0" fmla="*/ 0 h 859971"/>
              <a:gd name="connsiteX1" fmla="*/ 4325067 w 4325067"/>
              <a:gd name="connsiteY1" fmla="*/ 0 h 859971"/>
              <a:gd name="connsiteX2" fmla="*/ 4325067 w 4325067"/>
              <a:gd name="connsiteY2" fmla="*/ 859971 h 859971"/>
              <a:gd name="connsiteX3" fmla="*/ 0 w 4325067"/>
              <a:gd name="connsiteY3" fmla="*/ 859971 h 859971"/>
              <a:gd name="connsiteX4" fmla="*/ 0 w 4325067"/>
              <a:gd name="connsiteY4" fmla="*/ 0 h 859971"/>
              <a:gd name="connsiteX0" fmla="*/ 0 w 4951232"/>
              <a:gd name="connsiteY0" fmla="*/ 0 h 859971"/>
              <a:gd name="connsiteX1" fmla="*/ 4325067 w 4951232"/>
              <a:gd name="connsiteY1" fmla="*/ 0 h 859971"/>
              <a:gd name="connsiteX2" fmla="*/ 4951232 w 4951232"/>
              <a:gd name="connsiteY2" fmla="*/ 859971 h 859971"/>
              <a:gd name="connsiteX3" fmla="*/ 0 w 4951232"/>
              <a:gd name="connsiteY3" fmla="*/ 859971 h 859971"/>
              <a:gd name="connsiteX4" fmla="*/ 0 w 4951232"/>
              <a:gd name="connsiteY4" fmla="*/ 0 h 859971"/>
              <a:gd name="connsiteX0" fmla="*/ 0 w 4826992"/>
              <a:gd name="connsiteY0" fmla="*/ 0 h 864941"/>
              <a:gd name="connsiteX1" fmla="*/ 4325067 w 4826992"/>
              <a:gd name="connsiteY1" fmla="*/ 0 h 864941"/>
              <a:gd name="connsiteX2" fmla="*/ 4826992 w 4826992"/>
              <a:gd name="connsiteY2" fmla="*/ 864941 h 864941"/>
              <a:gd name="connsiteX3" fmla="*/ 0 w 4826992"/>
              <a:gd name="connsiteY3" fmla="*/ 859971 h 864941"/>
              <a:gd name="connsiteX4" fmla="*/ 0 w 4826992"/>
              <a:gd name="connsiteY4" fmla="*/ 0 h 864941"/>
              <a:gd name="connsiteX0" fmla="*/ 0 w 4826992"/>
              <a:gd name="connsiteY0" fmla="*/ 0 h 864941"/>
              <a:gd name="connsiteX1" fmla="*/ 4466053 w 4826992"/>
              <a:gd name="connsiteY1" fmla="*/ 3558 h 864941"/>
              <a:gd name="connsiteX2" fmla="*/ 4826992 w 4826992"/>
              <a:gd name="connsiteY2" fmla="*/ 864941 h 864941"/>
              <a:gd name="connsiteX3" fmla="*/ 0 w 4826992"/>
              <a:gd name="connsiteY3" fmla="*/ 859971 h 864941"/>
              <a:gd name="connsiteX4" fmla="*/ 0 w 4826992"/>
              <a:gd name="connsiteY4" fmla="*/ 0 h 864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6992" h="864941">
                <a:moveTo>
                  <a:pt x="0" y="0"/>
                </a:moveTo>
                <a:lnTo>
                  <a:pt x="4466053" y="3558"/>
                </a:lnTo>
                <a:lnTo>
                  <a:pt x="4826992" y="864941"/>
                </a:lnTo>
                <a:lnTo>
                  <a:pt x="0" y="859971"/>
                </a:lnTo>
                <a:lnTo>
                  <a:pt x="0" y="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44000" rIns="67500" rtlCol="0" anchor="ctr"/>
          <a:lstStyle/>
          <a:p>
            <a:br>
              <a:rPr lang="en-US" b="1" dirty="0">
                <a:solidFill>
                  <a:schemeClr val="bg1"/>
                </a:solidFill>
                <a:latin typeface="Bebas" pitchFamily="2" charset="0"/>
                <a:ea typeface="Source Sans Pro" charset="0"/>
                <a:cs typeface="Source Sans Pro" charset="0"/>
              </a:rPr>
            </a:br>
            <a:r>
              <a:rPr lang="en-US" b="1" dirty="0" err="1">
                <a:solidFill>
                  <a:schemeClr val="bg1"/>
                </a:solidFill>
                <a:latin typeface="Bebas" pitchFamily="2" charset="0"/>
                <a:ea typeface="Source Sans Pro" charset="0"/>
                <a:cs typeface="Source Sans Pro" charset="0"/>
              </a:rPr>
              <a:t>Compte</a:t>
            </a:r>
            <a:r>
              <a:rPr lang="en-US" b="1" dirty="0">
                <a:solidFill>
                  <a:schemeClr val="bg1"/>
                </a:solidFill>
                <a:latin typeface="Bebas" pitchFamily="2" charset="0"/>
                <a:ea typeface="Source Sans Pro" charset="0"/>
                <a:cs typeface="Source Sans Pro" charset="0"/>
              </a:rPr>
              <a:t> financier unique 2024</a:t>
            </a:r>
          </a:p>
          <a:p>
            <a:br>
              <a:rPr lang="en-US" sz="1400" b="1" dirty="0">
                <a:solidFill>
                  <a:schemeClr val="bg1"/>
                </a:solidFill>
                <a:latin typeface="Bebas" pitchFamily="2" charset="0"/>
                <a:ea typeface="Source Sans Pro" charset="0"/>
                <a:cs typeface="Source Sans Pro" charset="0"/>
              </a:rPr>
            </a:br>
            <a:r>
              <a:rPr lang="en-US" sz="1400" b="1" dirty="0">
                <a:solidFill>
                  <a:schemeClr val="bg1"/>
                </a:solidFill>
                <a:latin typeface="Bebas" pitchFamily="2" charset="0"/>
                <a:ea typeface="Source Sans Pro" charset="0"/>
                <a:cs typeface="Source Sans Pro" charset="0"/>
              </a:rPr>
              <a:t> </a:t>
            </a:r>
          </a:p>
        </p:txBody>
      </p:sp>
    </p:spTree>
    <p:extLst>
      <p:ext uri="{BB962C8B-B14F-4D97-AF65-F5344CB8AC3E}">
        <p14:creationId xmlns:p14="http://schemas.microsoft.com/office/powerpoint/2010/main" val="235817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ppt_x</p:attrName>
                                        </p:attrNameLst>
                                      </p:cBhvr>
                                      <p:tavLst>
                                        <p:tav tm="0">
                                          <p:val>
                                            <p:strVal val="#ppt_x-#ppt_w*1.125000"/>
                                          </p:val>
                                        </p:tav>
                                        <p:tav tm="100000">
                                          <p:val>
                                            <p:strVal val="#ppt_x"/>
                                          </p:val>
                                        </p:tav>
                                      </p:tavLst>
                                    </p:anim>
                                    <p:animEffect transition="in" filter="wipe(right)">
                                      <p:cBhvr>
                                        <p:cTn id="8" dur="1000"/>
                                        <p:tgtEl>
                                          <p:spTgt spid="2"/>
                                        </p:tgtEl>
                                      </p:cBhvr>
                                    </p:animEffect>
                                  </p:childTnLst>
                                </p:cTn>
                              </p:par>
                              <p:par>
                                <p:cTn id="9" presetID="12" presetClass="entr" presetSubtype="8"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p:tgtEl>
                                          <p:spTgt spid="3"/>
                                        </p:tgtEl>
                                        <p:attrNameLst>
                                          <p:attrName>ppt_x</p:attrName>
                                        </p:attrNameLst>
                                      </p:cBhvr>
                                      <p:tavLst>
                                        <p:tav tm="0">
                                          <p:val>
                                            <p:strVal val="#ppt_x-#ppt_w*1.125000"/>
                                          </p:val>
                                        </p:tav>
                                        <p:tav tm="100000">
                                          <p:val>
                                            <p:strVal val="#ppt_x"/>
                                          </p:val>
                                        </p:tav>
                                      </p:tavLst>
                                    </p:anim>
                                    <p:animEffect transition="in" filter="wipe(right)">
                                      <p:cBhvr>
                                        <p:cTn id="12" dur="1000"/>
                                        <p:tgtEl>
                                          <p:spTgt spid="3"/>
                                        </p:tgtEl>
                                      </p:cBhvr>
                                    </p:animEffect>
                                  </p:childTnLst>
                                </p:cTn>
                              </p:par>
                              <p:par>
                                <p:cTn id="13" presetID="12" presetClass="entr" presetSubtype="8" fill="hold" grpId="0" nodeType="withEffect">
                                  <p:stCondLst>
                                    <p:cond delay="2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p:tgtEl>
                                          <p:spTgt spid="4"/>
                                        </p:tgtEl>
                                        <p:attrNameLst>
                                          <p:attrName>ppt_x</p:attrName>
                                        </p:attrNameLst>
                                      </p:cBhvr>
                                      <p:tavLst>
                                        <p:tav tm="0">
                                          <p:val>
                                            <p:strVal val="#ppt_x-#ppt_w*1.125000"/>
                                          </p:val>
                                        </p:tav>
                                        <p:tav tm="100000">
                                          <p:val>
                                            <p:strVal val="#ppt_x"/>
                                          </p:val>
                                        </p:tav>
                                      </p:tavLst>
                                    </p:anim>
                                    <p:animEffect transition="in" filter="wipe(right)">
                                      <p:cBhvr>
                                        <p:cTn id="16" dur="1000"/>
                                        <p:tgtEl>
                                          <p:spTgt spid="4"/>
                                        </p:tgtEl>
                                      </p:cBhvr>
                                    </p:animEffect>
                                  </p:childTnLst>
                                </p:cTn>
                              </p:par>
                              <p:par>
                                <p:cTn id="17" presetID="12" presetClass="entr" presetSubtype="8"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p:tgtEl>
                                          <p:spTgt spid="6"/>
                                        </p:tgtEl>
                                        <p:attrNameLst>
                                          <p:attrName>ppt_x</p:attrName>
                                        </p:attrNameLst>
                                      </p:cBhvr>
                                      <p:tavLst>
                                        <p:tav tm="0">
                                          <p:val>
                                            <p:strVal val="#ppt_x-#ppt_w*1.125000"/>
                                          </p:val>
                                        </p:tav>
                                        <p:tav tm="100000">
                                          <p:val>
                                            <p:strVal val="#ppt_x"/>
                                          </p:val>
                                        </p:tav>
                                      </p:tavLst>
                                    </p:anim>
                                    <p:animEffect transition="in" filter="wipe(right)">
                                      <p:cBhvr>
                                        <p:cTn id="20" dur="1000"/>
                                        <p:tgtEl>
                                          <p:spTgt spid="6"/>
                                        </p:tgtEl>
                                      </p:cBhvr>
                                    </p:animEffect>
                                  </p:childTnLst>
                                </p:cTn>
                              </p:par>
                              <p:par>
                                <p:cTn id="21" presetID="12" presetClass="entr" presetSubtype="8" fill="hold" grpId="0" nodeType="withEffect">
                                  <p:stCondLst>
                                    <p:cond delay="20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p:tgtEl>
                                          <p:spTgt spid="15"/>
                                        </p:tgtEl>
                                        <p:attrNameLst>
                                          <p:attrName>ppt_x</p:attrName>
                                        </p:attrNameLst>
                                      </p:cBhvr>
                                      <p:tavLst>
                                        <p:tav tm="0">
                                          <p:val>
                                            <p:strVal val="#ppt_x-#ppt_w*1.125000"/>
                                          </p:val>
                                        </p:tav>
                                        <p:tav tm="100000">
                                          <p:val>
                                            <p:strVal val="#ppt_x"/>
                                          </p:val>
                                        </p:tav>
                                      </p:tavLst>
                                    </p:anim>
                                    <p:animEffect transition="in" filter="wipe(right)">
                                      <p:cBhvr>
                                        <p:cTn id="24" dur="1000"/>
                                        <p:tgtEl>
                                          <p:spTgt spid="15"/>
                                        </p:tgtEl>
                                      </p:cBhvr>
                                    </p:animEffect>
                                  </p:childTnLst>
                                </p:cTn>
                              </p:par>
                              <p:par>
                                <p:cTn id="25" presetID="12" presetClass="entr" presetSubtype="8" fill="hold" grpId="0" nodeType="withEffect">
                                  <p:stCondLst>
                                    <p:cond delay="2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p:tgtEl>
                                          <p:spTgt spid="7"/>
                                        </p:tgtEl>
                                        <p:attrNameLst>
                                          <p:attrName>ppt_x</p:attrName>
                                        </p:attrNameLst>
                                      </p:cBhvr>
                                      <p:tavLst>
                                        <p:tav tm="0">
                                          <p:val>
                                            <p:strVal val="#ppt_x-#ppt_w*1.125000"/>
                                          </p:val>
                                        </p:tav>
                                        <p:tav tm="100000">
                                          <p:val>
                                            <p:strVal val="#ppt_x"/>
                                          </p:val>
                                        </p:tav>
                                      </p:tavLst>
                                    </p:anim>
                                    <p:animEffect transition="in" filter="wipe(right)">
                                      <p:cBhvr>
                                        <p:cTn id="28" dur="1000"/>
                                        <p:tgtEl>
                                          <p:spTgt spid="7"/>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p:tgtEl>
                                          <p:spTgt spid="8"/>
                                        </p:tgtEl>
                                        <p:attrNameLst>
                                          <p:attrName>ppt_x</p:attrName>
                                        </p:attrNameLst>
                                      </p:cBhvr>
                                      <p:tavLst>
                                        <p:tav tm="0">
                                          <p:val>
                                            <p:strVal val="#ppt_x-#ppt_w*1.125000"/>
                                          </p:val>
                                        </p:tav>
                                        <p:tav tm="100000">
                                          <p:val>
                                            <p:strVal val="#ppt_x"/>
                                          </p:val>
                                        </p:tav>
                                      </p:tavLst>
                                    </p:anim>
                                    <p:animEffect transition="in" filter="wipe(right)">
                                      <p:cBhvr>
                                        <p:cTn id="32" dur="1000"/>
                                        <p:tgtEl>
                                          <p:spTgt spid="8"/>
                                        </p:tgtEl>
                                      </p:cBhvr>
                                    </p:animEffect>
                                  </p:childTnLst>
                                </p:cTn>
                              </p:par>
                              <p:par>
                                <p:cTn id="33" presetID="12" presetClass="entr" presetSubtype="8" fill="hold" grpId="0" nodeType="withEffect">
                                  <p:stCondLst>
                                    <p:cond delay="20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000"/>
                                        <p:tgtEl>
                                          <p:spTgt spid="9"/>
                                        </p:tgtEl>
                                        <p:attrNameLst>
                                          <p:attrName>ppt_x</p:attrName>
                                        </p:attrNameLst>
                                      </p:cBhvr>
                                      <p:tavLst>
                                        <p:tav tm="0">
                                          <p:val>
                                            <p:strVal val="#ppt_x-#ppt_w*1.125000"/>
                                          </p:val>
                                        </p:tav>
                                        <p:tav tm="100000">
                                          <p:val>
                                            <p:strVal val="#ppt_x"/>
                                          </p:val>
                                        </p:tav>
                                      </p:tavLst>
                                    </p:anim>
                                    <p:animEffect transition="in" filter="wipe(right)">
                                      <p:cBhvr>
                                        <p:cTn id="36" dur="1000"/>
                                        <p:tgtEl>
                                          <p:spTgt spid="9"/>
                                        </p:tgtEl>
                                      </p:cBhvr>
                                    </p:animEffect>
                                  </p:childTnLst>
                                </p:cTn>
                              </p:par>
                              <p:par>
                                <p:cTn id="37" presetID="12" presetClass="entr" presetSubtype="8" fill="hold" grpId="0" nodeType="withEffect">
                                  <p:stCondLst>
                                    <p:cond delay="2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p:tgtEl>
                                          <p:spTgt spid="10"/>
                                        </p:tgtEl>
                                        <p:attrNameLst>
                                          <p:attrName>ppt_x</p:attrName>
                                        </p:attrNameLst>
                                      </p:cBhvr>
                                      <p:tavLst>
                                        <p:tav tm="0">
                                          <p:val>
                                            <p:strVal val="#ppt_x-#ppt_w*1.125000"/>
                                          </p:val>
                                        </p:tav>
                                        <p:tav tm="100000">
                                          <p:val>
                                            <p:strVal val="#ppt_x"/>
                                          </p:val>
                                        </p:tav>
                                      </p:tavLst>
                                    </p:anim>
                                    <p:animEffect transition="in" filter="wipe(right)">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15"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0E927-EE1A-4AC6-7E0A-19F650D55D7F}"/>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4589C2C3-1EA0-DB5C-6A86-704222EA9C9E}"/>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9" name="Image 8">
            <a:extLst>
              <a:ext uri="{FF2B5EF4-FFF2-40B4-BE49-F238E27FC236}">
                <a16:creationId xmlns:a16="http://schemas.microsoft.com/office/drawing/2014/main" id="{8ACC089F-2F58-C2DF-6243-DCD2AC95D169}"/>
              </a:ext>
            </a:extLst>
          </p:cNvPr>
          <p:cNvPicPr>
            <a:picLocks noChangeAspect="1"/>
          </p:cNvPicPr>
          <p:nvPr/>
        </p:nvPicPr>
        <p:blipFill>
          <a:blip r:embed="rId3"/>
          <a:stretch>
            <a:fillRect/>
          </a:stretch>
        </p:blipFill>
        <p:spPr>
          <a:xfrm>
            <a:off x="384308" y="745068"/>
            <a:ext cx="8504657" cy="624894"/>
          </a:xfrm>
          <a:prstGeom prst="rect">
            <a:avLst/>
          </a:prstGeom>
        </p:spPr>
      </p:pic>
      <p:pic>
        <p:nvPicPr>
          <p:cNvPr id="13" name="Image 12">
            <a:extLst>
              <a:ext uri="{FF2B5EF4-FFF2-40B4-BE49-F238E27FC236}">
                <a16:creationId xmlns:a16="http://schemas.microsoft.com/office/drawing/2014/main" id="{A963FF7F-0329-4485-A7D8-11DB951DBD7A}"/>
              </a:ext>
            </a:extLst>
          </p:cNvPr>
          <p:cNvPicPr>
            <a:picLocks noChangeAspect="1"/>
          </p:cNvPicPr>
          <p:nvPr/>
        </p:nvPicPr>
        <p:blipFill>
          <a:blip r:embed="rId4"/>
          <a:stretch>
            <a:fillRect/>
          </a:stretch>
        </p:blipFill>
        <p:spPr>
          <a:xfrm>
            <a:off x="1458828" y="1790431"/>
            <a:ext cx="9274344" cy="3756986"/>
          </a:xfrm>
          <a:prstGeom prst="rect">
            <a:avLst/>
          </a:prstGeom>
        </p:spPr>
      </p:pic>
      <p:sp>
        <p:nvSpPr>
          <p:cNvPr id="3" name="Graphique 12">
            <a:extLst>
              <a:ext uri="{FF2B5EF4-FFF2-40B4-BE49-F238E27FC236}">
                <a16:creationId xmlns:a16="http://schemas.microsoft.com/office/drawing/2014/main" id="{59CB8802-8577-55EA-EEA1-A3D5F9D0ABB2}"/>
              </a:ext>
            </a:extLst>
          </p:cNvPr>
          <p:cNvSpPr/>
          <p:nvPr/>
        </p:nvSpPr>
        <p:spPr>
          <a:xfrm>
            <a:off x="8172450" y="372224"/>
            <a:ext cx="3635243" cy="704101"/>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bg1">
              <a:lumMod val="65000"/>
            </a:schemeClr>
          </a:solidFill>
          <a:ln w="8334" cap="flat">
            <a:noFill/>
            <a:prstDash val="solid"/>
            <a:miter/>
          </a:ln>
        </p:spPr>
        <p:txBody>
          <a:bodyPr wrap="none" lIns="468000" rIns="36000" bIns="360000" rtlCol="0" anchor="t" anchorCtr="0"/>
          <a:lstStyle/>
          <a:p>
            <a:pPr>
              <a:lnSpc>
                <a:spcPts val="2160"/>
              </a:lnSpc>
            </a:pPr>
            <a:r>
              <a:rPr lang="fr-FR" sz="1600" dirty="0">
                <a:solidFill>
                  <a:srgbClr val="FFFFFF"/>
                </a:solidFill>
                <a:latin typeface="Bebas" pitchFamily="2" charset="0"/>
              </a:rPr>
              <a:t>Mesures législatives et réglementaires</a:t>
            </a:r>
            <a:br>
              <a:rPr lang="fr-FR" sz="1600" dirty="0">
                <a:solidFill>
                  <a:srgbClr val="FFFFFF"/>
                </a:solidFill>
                <a:latin typeface="Bebas" pitchFamily="2" charset="0"/>
              </a:rPr>
            </a:br>
            <a:r>
              <a:rPr lang="fr-FR" sz="1600" dirty="0">
                <a:solidFill>
                  <a:srgbClr val="FFFFFF"/>
                </a:solidFill>
                <a:latin typeface="Bebas" pitchFamily="2" charset="0"/>
              </a:rPr>
              <a:t>          pour 2025</a:t>
            </a:r>
          </a:p>
        </p:txBody>
      </p:sp>
    </p:spTree>
    <p:extLst>
      <p:ext uri="{BB962C8B-B14F-4D97-AF65-F5344CB8AC3E}">
        <p14:creationId xmlns:p14="http://schemas.microsoft.com/office/powerpoint/2010/main" val="3694998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14D0C-BA32-6FBA-727A-3D6F10DCD148}"/>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8EC797ED-CE70-D135-6933-B71F207AC94D}"/>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4" name="Image 3">
            <a:extLst>
              <a:ext uri="{FF2B5EF4-FFF2-40B4-BE49-F238E27FC236}">
                <a16:creationId xmlns:a16="http://schemas.microsoft.com/office/drawing/2014/main" id="{DFC363F0-59C1-62C2-70BE-402F33D018AD}"/>
              </a:ext>
            </a:extLst>
          </p:cNvPr>
          <p:cNvPicPr>
            <a:picLocks noChangeAspect="1"/>
          </p:cNvPicPr>
          <p:nvPr/>
        </p:nvPicPr>
        <p:blipFill>
          <a:blip r:embed="rId3"/>
          <a:stretch>
            <a:fillRect/>
          </a:stretch>
        </p:blipFill>
        <p:spPr>
          <a:xfrm>
            <a:off x="384308" y="785277"/>
            <a:ext cx="8397968" cy="381033"/>
          </a:xfrm>
          <a:prstGeom prst="rect">
            <a:avLst/>
          </a:prstGeom>
        </p:spPr>
      </p:pic>
      <p:pic>
        <p:nvPicPr>
          <p:cNvPr id="7" name="Image 6">
            <a:extLst>
              <a:ext uri="{FF2B5EF4-FFF2-40B4-BE49-F238E27FC236}">
                <a16:creationId xmlns:a16="http://schemas.microsoft.com/office/drawing/2014/main" id="{92396C57-DD31-B067-ABD4-869F87815BBB}"/>
              </a:ext>
            </a:extLst>
          </p:cNvPr>
          <p:cNvPicPr>
            <a:picLocks noChangeAspect="1"/>
          </p:cNvPicPr>
          <p:nvPr/>
        </p:nvPicPr>
        <p:blipFill>
          <a:blip r:embed="rId4"/>
          <a:stretch>
            <a:fillRect/>
          </a:stretch>
        </p:blipFill>
        <p:spPr>
          <a:xfrm>
            <a:off x="1252554" y="1516730"/>
            <a:ext cx="9472481" cy="4038950"/>
          </a:xfrm>
          <a:prstGeom prst="rect">
            <a:avLst/>
          </a:prstGeom>
        </p:spPr>
      </p:pic>
      <p:sp>
        <p:nvSpPr>
          <p:cNvPr id="3" name="Graphique 12">
            <a:extLst>
              <a:ext uri="{FF2B5EF4-FFF2-40B4-BE49-F238E27FC236}">
                <a16:creationId xmlns:a16="http://schemas.microsoft.com/office/drawing/2014/main" id="{9EE6430B-6B4C-4DD6-778F-37F9E99D6497}"/>
              </a:ext>
            </a:extLst>
          </p:cNvPr>
          <p:cNvSpPr/>
          <p:nvPr/>
        </p:nvSpPr>
        <p:spPr>
          <a:xfrm>
            <a:off x="8172450" y="372224"/>
            <a:ext cx="3635243" cy="704101"/>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bg1">
              <a:lumMod val="65000"/>
            </a:schemeClr>
          </a:solidFill>
          <a:ln w="8334" cap="flat">
            <a:noFill/>
            <a:prstDash val="solid"/>
            <a:miter/>
          </a:ln>
        </p:spPr>
        <p:txBody>
          <a:bodyPr wrap="none" lIns="468000" rIns="36000" bIns="360000" rtlCol="0" anchor="t" anchorCtr="0"/>
          <a:lstStyle/>
          <a:p>
            <a:pPr>
              <a:lnSpc>
                <a:spcPts val="2160"/>
              </a:lnSpc>
            </a:pPr>
            <a:r>
              <a:rPr lang="fr-FR" sz="1600" dirty="0">
                <a:solidFill>
                  <a:srgbClr val="FFFFFF"/>
                </a:solidFill>
                <a:latin typeface="Bebas" pitchFamily="2" charset="0"/>
              </a:rPr>
              <a:t>Mesures législatives et réglementaires</a:t>
            </a:r>
            <a:br>
              <a:rPr lang="fr-FR" sz="1600" dirty="0">
                <a:solidFill>
                  <a:srgbClr val="FFFFFF"/>
                </a:solidFill>
                <a:latin typeface="Bebas" pitchFamily="2" charset="0"/>
              </a:rPr>
            </a:br>
            <a:r>
              <a:rPr lang="fr-FR" sz="1600" dirty="0">
                <a:solidFill>
                  <a:srgbClr val="FFFFFF"/>
                </a:solidFill>
                <a:latin typeface="Bebas" pitchFamily="2" charset="0"/>
              </a:rPr>
              <a:t>          pour 2025</a:t>
            </a:r>
          </a:p>
        </p:txBody>
      </p:sp>
    </p:spTree>
    <p:extLst>
      <p:ext uri="{BB962C8B-B14F-4D97-AF65-F5344CB8AC3E}">
        <p14:creationId xmlns:p14="http://schemas.microsoft.com/office/powerpoint/2010/main" val="1803636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721FE-7DFE-3320-0E82-82D5C0815244}"/>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D764F4C5-D258-8024-D8C3-494F49FFB676}"/>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4" name="Image 3">
            <a:extLst>
              <a:ext uri="{FF2B5EF4-FFF2-40B4-BE49-F238E27FC236}">
                <a16:creationId xmlns:a16="http://schemas.microsoft.com/office/drawing/2014/main" id="{A4C749EE-A371-0412-2E6D-64482177EA23}"/>
              </a:ext>
            </a:extLst>
          </p:cNvPr>
          <p:cNvPicPr>
            <a:picLocks noChangeAspect="1"/>
          </p:cNvPicPr>
          <p:nvPr/>
        </p:nvPicPr>
        <p:blipFill>
          <a:blip r:embed="rId3"/>
          <a:stretch>
            <a:fillRect/>
          </a:stretch>
        </p:blipFill>
        <p:spPr>
          <a:xfrm>
            <a:off x="585458" y="785277"/>
            <a:ext cx="8139442" cy="434378"/>
          </a:xfrm>
          <a:prstGeom prst="rect">
            <a:avLst/>
          </a:prstGeom>
        </p:spPr>
      </p:pic>
      <p:pic>
        <p:nvPicPr>
          <p:cNvPr id="7" name="Image 6">
            <a:extLst>
              <a:ext uri="{FF2B5EF4-FFF2-40B4-BE49-F238E27FC236}">
                <a16:creationId xmlns:a16="http://schemas.microsoft.com/office/drawing/2014/main" id="{76839417-7B8A-C862-0392-E8D0A9B471AC}"/>
              </a:ext>
            </a:extLst>
          </p:cNvPr>
          <p:cNvPicPr>
            <a:picLocks noChangeAspect="1"/>
          </p:cNvPicPr>
          <p:nvPr/>
        </p:nvPicPr>
        <p:blipFill>
          <a:blip r:embed="rId4"/>
          <a:stretch>
            <a:fillRect/>
          </a:stretch>
        </p:blipFill>
        <p:spPr>
          <a:xfrm>
            <a:off x="1340708" y="1478111"/>
            <a:ext cx="9510584" cy="3901778"/>
          </a:xfrm>
          <a:prstGeom prst="rect">
            <a:avLst/>
          </a:prstGeom>
        </p:spPr>
      </p:pic>
      <p:sp>
        <p:nvSpPr>
          <p:cNvPr id="3" name="Graphique 12">
            <a:extLst>
              <a:ext uri="{FF2B5EF4-FFF2-40B4-BE49-F238E27FC236}">
                <a16:creationId xmlns:a16="http://schemas.microsoft.com/office/drawing/2014/main" id="{105BDB60-18B0-82F6-DF54-39E622DF20E8}"/>
              </a:ext>
            </a:extLst>
          </p:cNvPr>
          <p:cNvSpPr/>
          <p:nvPr/>
        </p:nvSpPr>
        <p:spPr>
          <a:xfrm>
            <a:off x="8172450" y="372224"/>
            <a:ext cx="3635243" cy="704101"/>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bg1">
              <a:lumMod val="65000"/>
            </a:schemeClr>
          </a:solidFill>
          <a:ln w="8334" cap="flat">
            <a:noFill/>
            <a:prstDash val="solid"/>
            <a:miter/>
          </a:ln>
        </p:spPr>
        <p:txBody>
          <a:bodyPr wrap="none" lIns="468000" rIns="36000" bIns="360000" rtlCol="0" anchor="t" anchorCtr="0"/>
          <a:lstStyle/>
          <a:p>
            <a:pPr>
              <a:lnSpc>
                <a:spcPts val="2160"/>
              </a:lnSpc>
            </a:pPr>
            <a:r>
              <a:rPr lang="fr-FR" sz="1600" dirty="0">
                <a:solidFill>
                  <a:srgbClr val="FFFFFF"/>
                </a:solidFill>
                <a:latin typeface="Bebas" pitchFamily="2" charset="0"/>
              </a:rPr>
              <a:t>Mesures législatives et réglementaires</a:t>
            </a:r>
            <a:br>
              <a:rPr lang="fr-FR" sz="1600" dirty="0">
                <a:solidFill>
                  <a:srgbClr val="FFFFFF"/>
                </a:solidFill>
                <a:latin typeface="Bebas" pitchFamily="2" charset="0"/>
              </a:rPr>
            </a:br>
            <a:r>
              <a:rPr lang="fr-FR" sz="1600" dirty="0">
                <a:solidFill>
                  <a:srgbClr val="FFFFFF"/>
                </a:solidFill>
                <a:latin typeface="Bebas" pitchFamily="2" charset="0"/>
              </a:rPr>
              <a:t>          pour 2025</a:t>
            </a:r>
          </a:p>
        </p:txBody>
      </p:sp>
    </p:spTree>
    <p:extLst>
      <p:ext uri="{BB962C8B-B14F-4D97-AF65-F5344CB8AC3E}">
        <p14:creationId xmlns:p14="http://schemas.microsoft.com/office/powerpoint/2010/main" val="2322902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3562-4D4C-92DF-5FFC-214183386FFF}"/>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E2089B4D-6652-D3D6-8A10-4D4FC0CB3581}"/>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4" name="Image 3">
            <a:extLst>
              <a:ext uri="{FF2B5EF4-FFF2-40B4-BE49-F238E27FC236}">
                <a16:creationId xmlns:a16="http://schemas.microsoft.com/office/drawing/2014/main" id="{B8DE67D2-E338-39D1-B936-77E1F42A3592}"/>
              </a:ext>
            </a:extLst>
          </p:cNvPr>
          <p:cNvPicPr>
            <a:picLocks noChangeAspect="1"/>
          </p:cNvPicPr>
          <p:nvPr/>
        </p:nvPicPr>
        <p:blipFill>
          <a:blip r:embed="rId3"/>
          <a:stretch>
            <a:fillRect/>
          </a:stretch>
        </p:blipFill>
        <p:spPr>
          <a:xfrm>
            <a:off x="384307" y="1076325"/>
            <a:ext cx="8481795" cy="480102"/>
          </a:xfrm>
          <a:prstGeom prst="rect">
            <a:avLst/>
          </a:prstGeom>
        </p:spPr>
      </p:pic>
      <p:pic>
        <p:nvPicPr>
          <p:cNvPr id="7" name="Image 6">
            <a:extLst>
              <a:ext uri="{FF2B5EF4-FFF2-40B4-BE49-F238E27FC236}">
                <a16:creationId xmlns:a16="http://schemas.microsoft.com/office/drawing/2014/main" id="{A43FE508-B477-60ED-66BF-9AC3D94B52AA}"/>
              </a:ext>
            </a:extLst>
          </p:cNvPr>
          <p:cNvPicPr>
            <a:picLocks noChangeAspect="1"/>
          </p:cNvPicPr>
          <p:nvPr/>
        </p:nvPicPr>
        <p:blipFill>
          <a:blip r:embed="rId4"/>
          <a:stretch>
            <a:fillRect/>
          </a:stretch>
        </p:blipFill>
        <p:spPr>
          <a:xfrm>
            <a:off x="1340708" y="2030609"/>
            <a:ext cx="9510584" cy="2796782"/>
          </a:xfrm>
          <a:prstGeom prst="rect">
            <a:avLst/>
          </a:prstGeom>
        </p:spPr>
      </p:pic>
      <p:sp>
        <p:nvSpPr>
          <p:cNvPr id="3" name="Graphique 12">
            <a:extLst>
              <a:ext uri="{FF2B5EF4-FFF2-40B4-BE49-F238E27FC236}">
                <a16:creationId xmlns:a16="http://schemas.microsoft.com/office/drawing/2014/main" id="{EE545564-1916-3B74-B2F7-D5D3D181CD76}"/>
              </a:ext>
            </a:extLst>
          </p:cNvPr>
          <p:cNvSpPr/>
          <p:nvPr/>
        </p:nvSpPr>
        <p:spPr>
          <a:xfrm>
            <a:off x="8172450" y="372224"/>
            <a:ext cx="3635243" cy="704101"/>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bg1">
              <a:lumMod val="65000"/>
            </a:schemeClr>
          </a:solidFill>
          <a:ln w="8334" cap="flat">
            <a:noFill/>
            <a:prstDash val="solid"/>
            <a:miter/>
          </a:ln>
        </p:spPr>
        <p:txBody>
          <a:bodyPr wrap="none" lIns="468000" rIns="36000" bIns="360000" rtlCol="0" anchor="t" anchorCtr="0"/>
          <a:lstStyle/>
          <a:p>
            <a:pPr>
              <a:lnSpc>
                <a:spcPts val="2160"/>
              </a:lnSpc>
            </a:pPr>
            <a:r>
              <a:rPr lang="fr-FR" sz="1600" dirty="0">
                <a:solidFill>
                  <a:srgbClr val="FFFFFF"/>
                </a:solidFill>
                <a:latin typeface="Bebas" pitchFamily="2" charset="0"/>
              </a:rPr>
              <a:t>Mesures législatives et réglementaires</a:t>
            </a:r>
            <a:br>
              <a:rPr lang="fr-FR" sz="1600" dirty="0">
                <a:solidFill>
                  <a:srgbClr val="FFFFFF"/>
                </a:solidFill>
                <a:latin typeface="Bebas" pitchFamily="2" charset="0"/>
              </a:rPr>
            </a:br>
            <a:r>
              <a:rPr lang="fr-FR" sz="1600" dirty="0">
                <a:solidFill>
                  <a:srgbClr val="FFFFFF"/>
                </a:solidFill>
                <a:latin typeface="Bebas" pitchFamily="2" charset="0"/>
              </a:rPr>
              <a:t>          pour 2025</a:t>
            </a:r>
          </a:p>
        </p:txBody>
      </p:sp>
    </p:spTree>
    <p:extLst>
      <p:ext uri="{BB962C8B-B14F-4D97-AF65-F5344CB8AC3E}">
        <p14:creationId xmlns:p14="http://schemas.microsoft.com/office/powerpoint/2010/main" val="4032638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C4F87-F207-0BC4-647C-52C845B73E9B}"/>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1D5A4A5C-9CB7-D1A5-C4A3-E131BE1B788B}"/>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5" name="Image 4">
            <a:extLst>
              <a:ext uri="{FF2B5EF4-FFF2-40B4-BE49-F238E27FC236}">
                <a16:creationId xmlns:a16="http://schemas.microsoft.com/office/drawing/2014/main" id="{7E92FA5F-5B0A-EBDB-11D0-6B18D17354B4}"/>
              </a:ext>
            </a:extLst>
          </p:cNvPr>
          <p:cNvPicPr>
            <a:picLocks noChangeAspect="1"/>
          </p:cNvPicPr>
          <p:nvPr/>
        </p:nvPicPr>
        <p:blipFill>
          <a:blip r:embed="rId3"/>
          <a:stretch>
            <a:fillRect/>
          </a:stretch>
        </p:blipFill>
        <p:spPr>
          <a:xfrm>
            <a:off x="643921" y="664370"/>
            <a:ext cx="5342083" cy="358171"/>
          </a:xfrm>
          <a:prstGeom prst="rect">
            <a:avLst/>
          </a:prstGeom>
        </p:spPr>
      </p:pic>
      <p:pic>
        <p:nvPicPr>
          <p:cNvPr id="9" name="Image 8">
            <a:extLst>
              <a:ext uri="{FF2B5EF4-FFF2-40B4-BE49-F238E27FC236}">
                <a16:creationId xmlns:a16="http://schemas.microsoft.com/office/drawing/2014/main" id="{FA7B1178-E2DD-7CF6-F66C-A9648A5057D0}"/>
              </a:ext>
            </a:extLst>
          </p:cNvPr>
          <p:cNvPicPr>
            <a:picLocks noChangeAspect="1"/>
          </p:cNvPicPr>
          <p:nvPr/>
        </p:nvPicPr>
        <p:blipFill>
          <a:blip r:embed="rId4"/>
          <a:srcRect b="953"/>
          <a:stretch/>
        </p:blipFill>
        <p:spPr>
          <a:xfrm>
            <a:off x="2087532" y="1022542"/>
            <a:ext cx="8016935" cy="3959033"/>
          </a:xfrm>
          <a:prstGeom prst="rect">
            <a:avLst/>
          </a:prstGeom>
        </p:spPr>
      </p:pic>
      <p:sp>
        <p:nvSpPr>
          <p:cNvPr id="11" name="ZoneTexte 10">
            <a:extLst>
              <a:ext uri="{FF2B5EF4-FFF2-40B4-BE49-F238E27FC236}">
                <a16:creationId xmlns:a16="http://schemas.microsoft.com/office/drawing/2014/main" id="{0A536953-2624-8800-9CC9-5B2333ECB980}"/>
              </a:ext>
            </a:extLst>
          </p:cNvPr>
          <p:cNvSpPr txBox="1"/>
          <p:nvPr/>
        </p:nvSpPr>
        <p:spPr>
          <a:xfrm>
            <a:off x="557885" y="5131357"/>
            <a:ext cx="11076229" cy="1169551"/>
          </a:xfrm>
          <a:prstGeom prst="rect">
            <a:avLst/>
          </a:prstGeom>
          <a:noFill/>
        </p:spPr>
        <p:txBody>
          <a:bodyPr wrap="square">
            <a:spAutoFit/>
          </a:bodyPr>
          <a:lstStyle/>
          <a:p>
            <a:pPr algn="just"/>
            <a:r>
              <a:rPr lang="fr-FR" sz="1400" dirty="0">
                <a:latin typeface="Montserrat Light" panose="00000400000000000000" pitchFamily="50" charset="0"/>
              </a:rPr>
              <a:t>Les valeurs locatives des locaux professionnels ne sont pas indexées par le coefficient de revalorisation forfaitaire, mais actualisées par la révision annuelle de la grille tarifaire. Ainsi, les valeurs locatives des locaux d’habitation, industriels et des autres locaux à l’exception des locaux professionnels sont revalorisées par le coefficient de revalorisation forfaitaire des valeurs locatives. Ce dernier a connu une hausse inédite en 2023 du fait de la forte inflation pour atteindre 7,1 %. Il s’est établi en 2024 à 3,9 %. Pour 2025, le taux  est de l’ordre de 1,7 %,</a:t>
            </a:r>
          </a:p>
        </p:txBody>
      </p:sp>
      <p:sp>
        <p:nvSpPr>
          <p:cNvPr id="3" name="Graphique 12">
            <a:extLst>
              <a:ext uri="{FF2B5EF4-FFF2-40B4-BE49-F238E27FC236}">
                <a16:creationId xmlns:a16="http://schemas.microsoft.com/office/drawing/2014/main" id="{D3AF089B-9696-8496-791B-68E98F6A8294}"/>
              </a:ext>
            </a:extLst>
          </p:cNvPr>
          <p:cNvSpPr/>
          <p:nvPr/>
        </p:nvSpPr>
        <p:spPr>
          <a:xfrm>
            <a:off x="8172450" y="372224"/>
            <a:ext cx="3635243" cy="704101"/>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bg1">
              <a:lumMod val="65000"/>
            </a:schemeClr>
          </a:solidFill>
          <a:ln w="8334" cap="flat">
            <a:noFill/>
            <a:prstDash val="solid"/>
            <a:miter/>
          </a:ln>
        </p:spPr>
        <p:txBody>
          <a:bodyPr wrap="none" lIns="468000" rIns="36000" bIns="360000" rtlCol="0" anchor="t" anchorCtr="0"/>
          <a:lstStyle/>
          <a:p>
            <a:pPr>
              <a:lnSpc>
                <a:spcPts val="2160"/>
              </a:lnSpc>
            </a:pPr>
            <a:r>
              <a:rPr lang="fr-FR" sz="1600" dirty="0">
                <a:solidFill>
                  <a:srgbClr val="FFFFFF"/>
                </a:solidFill>
                <a:latin typeface="Bebas" pitchFamily="2" charset="0"/>
              </a:rPr>
              <a:t>Mesures législatives et réglementaires</a:t>
            </a:r>
            <a:br>
              <a:rPr lang="fr-FR" sz="1600" dirty="0">
                <a:solidFill>
                  <a:srgbClr val="FFFFFF"/>
                </a:solidFill>
                <a:latin typeface="Bebas" pitchFamily="2" charset="0"/>
              </a:rPr>
            </a:br>
            <a:r>
              <a:rPr lang="fr-FR" sz="1600" dirty="0">
                <a:solidFill>
                  <a:srgbClr val="FFFFFF"/>
                </a:solidFill>
                <a:latin typeface="Bebas" pitchFamily="2" charset="0"/>
              </a:rPr>
              <a:t>          pour 2025</a:t>
            </a:r>
          </a:p>
        </p:txBody>
      </p:sp>
    </p:spTree>
    <p:extLst>
      <p:ext uri="{BB962C8B-B14F-4D97-AF65-F5344CB8AC3E}">
        <p14:creationId xmlns:p14="http://schemas.microsoft.com/office/powerpoint/2010/main" val="2539197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E2883-92D3-4935-D3AB-36C994D62B53}"/>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453CF9F5-D20E-8FFF-9272-527AC4645FA3}"/>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9" name="Image 8">
            <a:extLst>
              <a:ext uri="{FF2B5EF4-FFF2-40B4-BE49-F238E27FC236}">
                <a16:creationId xmlns:a16="http://schemas.microsoft.com/office/drawing/2014/main" id="{7C03DF08-AC13-A78B-1D8C-3C7B7362F372}"/>
              </a:ext>
            </a:extLst>
          </p:cNvPr>
          <p:cNvPicPr>
            <a:picLocks noChangeAspect="1"/>
          </p:cNvPicPr>
          <p:nvPr/>
        </p:nvPicPr>
        <p:blipFill>
          <a:blip r:embed="rId3"/>
          <a:stretch>
            <a:fillRect/>
          </a:stretch>
        </p:blipFill>
        <p:spPr>
          <a:xfrm>
            <a:off x="559859" y="745068"/>
            <a:ext cx="4854361" cy="358171"/>
          </a:xfrm>
          <a:prstGeom prst="rect">
            <a:avLst/>
          </a:prstGeom>
        </p:spPr>
      </p:pic>
      <p:pic>
        <p:nvPicPr>
          <p:cNvPr id="10" name="Image 9">
            <a:extLst>
              <a:ext uri="{FF2B5EF4-FFF2-40B4-BE49-F238E27FC236}">
                <a16:creationId xmlns:a16="http://schemas.microsoft.com/office/drawing/2014/main" id="{6F253F85-97EE-5AC4-26D2-F9B2ACC1B579}"/>
              </a:ext>
            </a:extLst>
          </p:cNvPr>
          <p:cNvPicPr>
            <a:picLocks noChangeAspect="1"/>
          </p:cNvPicPr>
          <p:nvPr/>
        </p:nvPicPr>
        <p:blipFill>
          <a:blip r:embed="rId4"/>
          <a:stretch>
            <a:fillRect/>
          </a:stretch>
        </p:blipFill>
        <p:spPr>
          <a:xfrm>
            <a:off x="3169374" y="1426939"/>
            <a:ext cx="5532599" cy="4000847"/>
          </a:xfrm>
          <a:prstGeom prst="rect">
            <a:avLst/>
          </a:prstGeom>
        </p:spPr>
      </p:pic>
      <p:sp>
        <p:nvSpPr>
          <p:cNvPr id="3" name="Graphique 12">
            <a:extLst>
              <a:ext uri="{FF2B5EF4-FFF2-40B4-BE49-F238E27FC236}">
                <a16:creationId xmlns:a16="http://schemas.microsoft.com/office/drawing/2014/main" id="{23910BE1-CACE-9187-BE29-0A8096D51298}"/>
              </a:ext>
            </a:extLst>
          </p:cNvPr>
          <p:cNvSpPr/>
          <p:nvPr/>
        </p:nvSpPr>
        <p:spPr>
          <a:xfrm>
            <a:off x="8172450" y="372224"/>
            <a:ext cx="3635243" cy="704101"/>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bg1">
              <a:lumMod val="65000"/>
            </a:schemeClr>
          </a:solidFill>
          <a:ln w="8334" cap="flat">
            <a:noFill/>
            <a:prstDash val="solid"/>
            <a:miter/>
          </a:ln>
        </p:spPr>
        <p:txBody>
          <a:bodyPr wrap="none" lIns="468000" rIns="36000" bIns="360000" rtlCol="0" anchor="t" anchorCtr="0"/>
          <a:lstStyle/>
          <a:p>
            <a:pPr>
              <a:lnSpc>
                <a:spcPts val="2160"/>
              </a:lnSpc>
            </a:pPr>
            <a:r>
              <a:rPr lang="fr-FR" sz="1600" dirty="0">
                <a:solidFill>
                  <a:srgbClr val="FFFFFF"/>
                </a:solidFill>
                <a:latin typeface="Bebas" pitchFamily="2" charset="0"/>
              </a:rPr>
              <a:t>Mesures législatives et réglementaires</a:t>
            </a:r>
            <a:br>
              <a:rPr lang="fr-FR" sz="1600" dirty="0">
                <a:solidFill>
                  <a:srgbClr val="FFFFFF"/>
                </a:solidFill>
                <a:latin typeface="Bebas" pitchFamily="2" charset="0"/>
              </a:rPr>
            </a:br>
            <a:r>
              <a:rPr lang="fr-FR" sz="1600" dirty="0">
                <a:solidFill>
                  <a:srgbClr val="FFFFFF"/>
                </a:solidFill>
                <a:latin typeface="Bebas" pitchFamily="2" charset="0"/>
              </a:rPr>
              <a:t>          pour 2025</a:t>
            </a:r>
          </a:p>
        </p:txBody>
      </p:sp>
    </p:spTree>
    <p:extLst>
      <p:ext uri="{BB962C8B-B14F-4D97-AF65-F5344CB8AC3E}">
        <p14:creationId xmlns:p14="http://schemas.microsoft.com/office/powerpoint/2010/main" val="29480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BB40C-354C-490B-C6F3-863680E1CC7D}"/>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0F80E004-6A57-48F1-D572-21B38A14D012}"/>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5" name="Image 4">
            <a:extLst>
              <a:ext uri="{FF2B5EF4-FFF2-40B4-BE49-F238E27FC236}">
                <a16:creationId xmlns:a16="http://schemas.microsoft.com/office/drawing/2014/main" id="{E19BC05E-1369-6734-A792-38FEDA2FDDCB}"/>
              </a:ext>
            </a:extLst>
          </p:cNvPr>
          <p:cNvPicPr>
            <a:picLocks noChangeAspect="1"/>
          </p:cNvPicPr>
          <p:nvPr/>
        </p:nvPicPr>
        <p:blipFill>
          <a:blip r:embed="rId3"/>
          <a:stretch>
            <a:fillRect/>
          </a:stretch>
        </p:blipFill>
        <p:spPr>
          <a:xfrm>
            <a:off x="637028" y="785277"/>
            <a:ext cx="3703641" cy="289585"/>
          </a:xfrm>
          <a:prstGeom prst="rect">
            <a:avLst/>
          </a:prstGeom>
        </p:spPr>
      </p:pic>
      <p:sp>
        <p:nvSpPr>
          <p:cNvPr id="11" name="ZoneTexte 10">
            <a:extLst>
              <a:ext uri="{FF2B5EF4-FFF2-40B4-BE49-F238E27FC236}">
                <a16:creationId xmlns:a16="http://schemas.microsoft.com/office/drawing/2014/main" id="{591B0EB4-5979-7EB1-A9CE-3CB35E36605E}"/>
              </a:ext>
            </a:extLst>
          </p:cNvPr>
          <p:cNvSpPr txBox="1"/>
          <p:nvPr/>
        </p:nvSpPr>
        <p:spPr>
          <a:xfrm>
            <a:off x="637028" y="1303457"/>
            <a:ext cx="10847193" cy="4770537"/>
          </a:xfrm>
          <a:prstGeom prst="rect">
            <a:avLst/>
          </a:prstGeom>
          <a:noFill/>
        </p:spPr>
        <p:txBody>
          <a:bodyPr wrap="square">
            <a:spAutoFit/>
          </a:bodyPr>
          <a:lstStyle/>
          <a:p>
            <a:pPr algn="just"/>
            <a:r>
              <a:rPr lang="fr-FR" sz="1600" b="1" u="sng" dirty="0">
                <a:latin typeface="Montserrat Light" panose="00000400000000000000" pitchFamily="50" charset="0"/>
              </a:rPr>
              <a:t>Fixation des montants de l’imposition forfaitaire sur les pylônes : </a:t>
            </a:r>
            <a:r>
              <a:rPr lang="fr-FR" sz="1600" dirty="0">
                <a:latin typeface="Montserrat Light" panose="00000400000000000000" pitchFamily="50" charset="0"/>
              </a:rPr>
              <a:t>les montants de l’imposition forfaitaire annuelle sur les pylônes (IFP) sont révisés chaque année proportionnellement à la variation du produit de la taxe foncière sur les propriétés bâties (TFPB) constatée au niveau national. Ainsi, les montants au titre de 2025 correspondent à ceux appliqués au titre de 2024 multipliés par 1,0523419 (coefficient de variation entre 2023 et 2024). En 2025, les montants sont donc de 3 235 € pour les pylônes supportant des lignes électriques dont la tension est comprise entre 200 et 350 kilovolts et de 6 461 € pour les plus de 350 kilovolts (bofip.impots.gouv.fr). </a:t>
            </a:r>
          </a:p>
          <a:p>
            <a:pPr algn="just"/>
            <a:endParaRPr lang="fr-FR" sz="1600" dirty="0">
              <a:latin typeface="Montserrat Light" panose="00000400000000000000" pitchFamily="50" charset="0"/>
            </a:endParaRPr>
          </a:p>
          <a:p>
            <a:pPr algn="just"/>
            <a:r>
              <a:rPr lang="fr-FR" sz="1600" b="1" u="sng" dirty="0">
                <a:latin typeface="Montserrat Light" panose="00000400000000000000" pitchFamily="50" charset="0"/>
              </a:rPr>
              <a:t>Mise à jour des tarifs d’IFER</a:t>
            </a:r>
            <a:r>
              <a:rPr lang="fr-FR" sz="1600" b="1" dirty="0">
                <a:latin typeface="Montserrat Light" panose="00000400000000000000" pitchFamily="50" charset="0"/>
              </a:rPr>
              <a:t> : </a:t>
            </a:r>
            <a:r>
              <a:rPr lang="fr-FR" sz="1600" dirty="0">
                <a:latin typeface="Montserrat Light" panose="00000400000000000000" pitchFamily="50" charset="0"/>
              </a:rPr>
              <a:t>chaque année les tarifs des différentes composantes de l’imposition forfaitaire sur les entreprises de réseaux sont revalorisés par le taux prévisionnel de l’inflation hors tabac (IPCHT) associé au PLF de l’année. Dans le rapport économique, social et financier annexé au PLF du 10/10/2024, la prévision d’IPCHT pour 2025 est de + 1,8 %. </a:t>
            </a:r>
          </a:p>
          <a:p>
            <a:pPr algn="just"/>
            <a:endParaRPr lang="fr-FR" sz="1600" dirty="0">
              <a:latin typeface="Montserrat Light" panose="00000400000000000000" pitchFamily="50" charset="0"/>
            </a:endParaRPr>
          </a:p>
          <a:p>
            <a:pPr algn="just"/>
            <a:r>
              <a:rPr lang="fr-FR" sz="1600" b="1" u="sng" dirty="0">
                <a:latin typeface="Montserrat Light" panose="00000400000000000000" pitchFamily="50" charset="0"/>
              </a:rPr>
              <a:t>Mise à jour de la valeur forfaitaire de la taxe d’aménagement</a:t>
            </a:r>
            <a:r>
              <a:rPr lang="fr-FR" sz="1600" b="1" dirty="0">
                <a:latin typeface="Montserrat Light" panose="00000400000000000000" pitchFamily="50" charset="0"/>
              </a:rPr>
              <a:t> : </a:t>
            </a:r>
            <a:r>
              <a:rPr lang="fr-FR" sz="1600" dirty="0">
                <a:latin typeface="Montserrat Light" panose="00000400000000000000" pitchFamily="50" charset="0"/>
              </a:rPr>
              <a:t>la taxe d’aménagement est calculée en multipliant la surface taxable par une valeur forfaitaire par m² puis par le taux voté par la collectivité. </a:t>
            </a:r>
          </a:p>
          <a:p>
            <a:pPr algn="just"/>
            <a:r>
              <a:rPr lang="fr-FR" sz="1600" dirty="0">
                <a:latin typeface="Montserrat Light" panose="00000400000000000000" pitchFamily="50" charset="0"/>
              </a:rPr>
              <a:t>La valeur forfaitaire par m² est actualisée chaque année en fonction de l’indice du coût de la construction (ICC) au 3ème trimestre de l’année n-1. Au T3 2024 l’ICC est de 2 143, soit une hausse de 1,76 % par rapport à l’ICC au T3 2023. En conséquence la valeur forfaitaire serait (dans l’attente de la parution du décret officiel) de 1 054 € en Île-de-France et 930 € ailleurs.</a:t>
            </a:r>
          </a:p>
        </p:txBody>
      </p:sp>
      <p:sp>
        <p:nvSpPr>
          <p:cNvPr id="3" name="Graphique 12">
            <a:extLst>
              <a:ext uri="{FF2B5EF4-FFF2-40B4-BE49-F238E27FC236}">
                <a16:creationId xmlns:a16="http://schemas.microsoft.com/office/drawing/2014/main" id="{7ED83E04-AB2F-E297-B665-B4E8CAFB4472}"/>
              </a:ext>
            </a:extLst>
          </p:cNvPr>
          <p:cNvSpPr/>
          <p:nvPr/>
        </p:nvSpPr>
        <p:spPr>
          <a:xfrm>
            <a:off x="8172450" y="372224"/>
            <a:ext cx="3635243" cy="704101"/>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bg1">
              <a:lumMod val="65000"/>
            </a:schemeClr>
          </a:solidFill>
          <a:ln w="8334" cap="flat">
            <a:noFill/>
            <a:prstDash val="solid"/>
            <a:miter/>
          </a:ln>
        </p:spPr>
        <p:txBody>
          <a:bodyPr wrap="none" lIns="468000" rIns="36000" bIns="360000" rtlCol="0" anchor="t" anchorCtr="0"/>
          <a:lstStyle/>
          <a:p>
            <a:pPr>
              <a:lnSpc>
                <a:spcPts val="2160"/>
              </a:lnSpc>
            </a:pPr>
            <a:r>
              <a:rPr lang="fr-FR" sz="1600" dirty="0">
                <a:solidFill>
                  <a:srgbClr val="FFFFFF"/>
                </a:solidFill>
                <a:latin typeface="Bebas" pitchFamily="2" charset="0"/>
              </a:rPr>
              <a:t>Mesures législatives et réglementaires</a:t>
            </a:r>
            <a:br>
              <a:rPr lang="fr-FR" sz="1600" dirty="0">
                <a:solidFill>
                  <a:srgbClr val="FFFFFF"/>
                </a:solidFill>
                <a:latin typeface="Bebas" pitchFamily="2" charset="0"/>
              </a:rPr>
            </a:br>
            <a:r>
              <a:rPr lang="fr-FR" sz="1600" dirty="0">
                <a:solidFill>
                  <a:srgbClr val="FFFFFF"/>
                </a:solidFill>
                <a:latin typeface="Bebas" pitchFamily="2" charset="0"/>
              </a:rPr>
              <a:t>          pour 2025</a:t>
            </a:r>
          </a:p>
        </p:txBody>
      </p:sp>
    </p:spTree>
    <p:extLst>
      <p:ext uri="{BB962C8B-B14F-4D97-AF65-F5344CB8AC3E}">
        <p14:creationId xmlns:p14="http://schemas.microsoft.com/office/powerpoint/2010/main" val="2476491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CE57E-BA1F-5D9F-3513-F9D6A5934B4A}"/>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39AB743A-5217-3452-2660-89684F75C938}"/>
              </a:ext>
            </a:extLst>
          </p:cNvPr>
          <p:cNvSpPr/>
          <p:nvPr/>
        </p:nvSpPr>
        <p:spPr bwMode="auto">
          <a:xfrm>
            <a:off x="370704" y="370702"/>
            <a:ext cx="11450592" cy="6116594"/>
          </a:xfrm>
          <a:prstGeom prst="rect">
            <a:avLst/>
          </a:prstGeom>
          <a:solidFill>
            <a:schemeClr val="tx1">
              <a:lumMod val="75000"/>
              <a:lumOff val="25000"/>
            </a:schemeClr>
          </a:solidFill>
          <a:ln>
            <a:noFill/>
          </a:ln>
        </p:spPr>
        <p:txBody>
          <a:bodyPr vert="horz" wrap="square" lIns="91440" tIns="45720" rIns="91440" bIns="45720" numCol="1" rtlCol="0" anchor="ctr" anchorCtr="0" compatLnSpc="1">
            <a:prstTxWarp prst="textArchDown">
              <a:avLst/>
            </a:prstTxWarp>
          </a:bodyPr>
          <a:lstStyle/>
          <a:p>
            <a:pPr algn="ctr"/>
            <a:endParaRPr lang="fr-FR"/>
          </a:p>
        </p:txBody>
      </p:sp>
      <p:grpSp>
        <p:nvGrpSpPr>
          <p:cNvPr id="28" name="Groupe 27">
            <a:extLst>
              <a:ext uri="{FF2B5EF4-FFF2-40B4-BE49-F238E27FC236}">
                <a16:creationId xmlns:a16="http://schemas.microsoft.com/office/drawing/2014/main" id="{D12E2145-DE06-85AE-FE9A-008EFAAD2AC6}"/>
              </a:ext>
            </a:extLst>
          </p:cNvPr>
          <p:cNvGrpSpPr/>
          <p:nvPr/>
        </p:nvGrpSpPr>
        <p:grpSpPr>
          <a:xfrm>
            <a:off x="8040788" y="370702"/>
            <a:ext cx="3780508" cy="6116594"/>
            <a:chOff x="8040788" y="370702"/>
            <a:chExt cx="3780508" cy="6116594"/>
          </a:xfrm>
        </p:grpSpPr>
        <p:grpSp>
          <p:nvGrpSpPr>
            <p:cNvPr id="25" name="Groupe 24">
              <a:extLst>
                <a:ext uri="{FF2B5EF4-FFF2-40B4-BE49-F238E27FC236}">
                  <a16:creationId xmlns:a16="http://schemas.microsoft.com/office/drawing/2014/main" id="{BC380E62-1A7E-6B3A-3D69-EEDC211E22E9}"/>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79FD5AC8-FDEB-2CFB-107E-5E849FC6764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417F3893-018D-8BC2-F9AE-42B5F6D072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416BC9A9-E50E-DF88-FD9E-1A1E3AEED798}"/>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D0B5E481-4303-0593-30B1-D504101B78E8}"/>
              </a:ext>
            </a:extLst>
          </p:cNvPr>
          <p:cNvSpPr/>
          <p:nvPr/>
        </p:nvSpPr>
        <p:spPr>
          <a:xfrm>
            <a:off x="370703" y="823695"/>
            <a:ext cx="9677525" cy="6116594"/>
          </a:xfrm>
          <a:prstGeom prst="rect">
            <a:avLst/>
          </a:prstGeom>
        </p:spPr>
        <p:txBody>
          <a:bodyPr wrap="square" lIns="180000" tIns="720000" rIns="180000" bIns="720000" anchor="ctr" anchorCtr="0">
            <a:noAutofit/>
          </a:bodyPr>
          <a:lstStyle/>
          <a:p>
            <a:endParaRPr lang="en-US" sz="40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r>
              <a:rPr lang="en-US"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t>La Loi de finances pour 2025 et les incidences</a:t>
            </a:r>
          </a:p>
          <a:p>
            <a:endParaRPr lang="en-US" sz="6000" b="1" spc="300" dirty="0">
              <a:solidFill>
                <a:schemeClr val="bg1"/>
              </a:solidFill>
              <a:effectLst>
                <a:outerShdw blurRad="50800" dist="38100" algn="l" rotWithShape="0">
                  <a:prstClr val="black">
                    <a:alpha val="40000"/>
                  </a:prstClr>
                </a:outerShdw>
              </a:effectLst>
              <a:latin typeface="Bebas" pitchFamily="2" charset="0"/>
            </a:endParaRPr>
          </a:p>
        </p:txBody>
      </p:sp>
    </p:spTree>
    <p:extLst>
      <p:ext uri="{BB962C8B-B14F-4D97-AF65-F5344CB8AC3E}">
        <p14:creationId xmlns:p14="http://schemas.microsoft.com/office/powerpoint/2010/main" val="4090227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221BE-17A6-6433-5E6E-C21BD6F21D2E}"/>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D51F94D0-A60D-2232-ABBE-690A6A0892BF}"/>
              </a:ext>
            </a:extLst>
          </p:cNvPr>
          <p:cNvSpPr/>
          <p:nvPr/>
        </p:nvSpPr>
        <p:spPr>
          <a:xfrm>
            <a:off x="8728808" y="385440"/>
            <a:ext cx="3070450" cy="80121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tx1">
              <a:lumMod val="75000"/>
              <a:lumOff val="25000"/>
            </a:schemeClr>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Loi de finances pour 2025</a:t>
            </a:r>
            <a:br>
              <a:rPr lang="fr-FR" dirty="0">
                <a:solidFill>
                  <a:srgbClr val="FFFFFF"/>
                </a:solidFill>
                <a:latin typeface="Bebas" pitchFamily="2" charset="0"/>
              </a:rPr>
            </a:br>
            <a:r>
              <a:rPr lang="fr-FR" dirty="0">
                <a:solidFill>
                  <a:srgbClr val="FFFFFF"/>
                </a:solidFill>
                <a:latin typeface="Bebas" pitchFamily="2" charset="0"/>
              </a:rPr>
              <a:t>  et les incidences</a:t>
            </a:r>
          </a:p>
        </p:txBody>
      </p:sp>
      <p:sp>
        <p:nvSpPr>
          <p:cNvPr id="2" name="Espace réservé du contenu 4">
            <a:extLst>
              <a:ext uri="{FF2B5EF4-FFF2-40B4-BE49-F238E27FC236}">
                <a16:creationId xmlns:a16="http://schemas.microsoft.com/office/drawing/2014/main" id="{0F7129C2-13FB-25C7-AE1A-E3AB31C3F1E0}"/>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4" name="Image 3">
            <a:extLst>
              <a:ext uri="{FF2B5EF4-FFF2-40B4-BE49-F238E27FC236}">
                <a16:creationId xmlns:a16="http://schemas.microsoft.com/office/drawing/2014/main" id="{C652AFE6-0139-8174-FC28-4A030E14BFB0}"/>
              </a:ext>
            </a:extLst>
          </p:cNvPr>
          <p:cNvPicPr>
            <a:picLocks noChangeAspect="1"/>
          </p:cNvPicPr>
          <p:nvPr/>
        </p:nvPicPr>
        <p:blipFill>
          <a:blip r:embed="rId3"/>
          <a:stretch>
            <a:fillRect/>
          </a:stretch>
        </p:blipFill>
        <p:spPr>
          <a:xfrm>
            <a:off x="522512" y="1306796"/>
            <a:ext cx="9163929" cy="908346"/>
          </a:xfrm>
          <a:prstGeom prst="rect">
            <a:avLst/>
          </a:prstGeom>
        </p:spPr>
      </p:pic>
      <p:pic>
        <p:nvPicPr>
          <p:cNvPr id="8" name="Image 7">
            <a:extLst>
              <a:ext uri="{FF2B5EF4-FFF2-40B4-BE49-F238E27FC236}">
                <a16:creationId xmlns:a16="http://schemas.microsoft.com/office/drawing/2014/main" id="{7001F534-1A87-8ECA-6F71-4E2C52F5A1A5}"/>
              </a:ext>
            </a:extLst>
          </p:cNvPr>
          <p:cNvPicPr>
            <a:picLocks noChangeAspect="1"/>
          </p:cNvPicPr>
          <p:nvPr/>
        </p:nvPicPr>
        <p:blipFill>
          <a:blip r:embed="rId4"/>
          <a:stretch>
            <a:fillRect/>
          </a:stretch>
        </p:blipFill>
        <p:spPr>
          <a:xfrm>
            <a:off x="707779" y="2335285"/>
            <a:ext cx="4892464" cy="3215919"/>
          </a:xfrm>
          <a:prstGeom prst="rect">
            <a:avLst/>
          </a:prstGeom>
        </p:spPr>
      </p:pic>
      <p:pic>
        <p:nvPicPr>
          <p:cNvPr id="10" name="Image 9">
            <a:extLst>
              <a:ext uri="{FF2B5EF4-FFF2-40B4-BE49-F238E27FC236}">
                <a16:creationId xmlns:a16="http://schemas.microsoft.com/office/drawing/2014/main" id="{2DB4E669-9994-68B0-1459-4CF330FA9493}"/>
              </a:ext>
            </a:extLst>
          </p:cNvPr>
          <p:cNvPicPr>
            <a:picLocks noChangeAspect="1"/>
          </p:cNvPicPr>
          <p:nvPr/>
        </p:nvPicPr>
        <p:blipFill>
          <a:blip r:embed="rId5"/>
          <a:stretch>
            <a:fillRect/>
          </a:stretch>
        </p:blipFill>
        <p:spPr>
          <a:xfrm>
            <a:off x="6469243" y="2335285"/>
            <a:ext cx="4694327" cy="2933954"/>
          </a:xfrm>
          <a:prstGeom prst="rect">
            <a:avLst/>
          </a:prstGeom>
        </p:spPr>
      </p:pic>
      <p:pic>
        <p:nvPicPr>
          <p:cNvPr id="12" name="Image 11">
            <a:extLst>
              <a:ext uri="{FF2B5EF4-FFF2-40B4-BE49-F238E27FC236}">
                <a16:creationId xmlns:a16="http://schemas.microsoft.com/office/drawing/2014/main" id="{9E887830-B0A0-5A2C-CDF3-4CA5ABC35CA2}"/>
              </a:ext>
            </a:extLst>
          </p:cNvPr>
          <p:cNvPicPr>
            <a:picLocks noChangeAspect="1"/>
          </p:cNvPicPr>
          <p:nvPr/>
        </p:nvPicPr>
        <p:blipFill>
          <a:blip r:embed="rId6"/>
          <a:stretch>
            <a:fillRect/>
          </a:stretch>
        </p:blipFill>
        <p:spPr>
          <a:xfrm>
            <a:off x="707779" y="724772"/>
            <a:ext cx="2804403" cy="327688"/>
          </a:xfrm>
          <a:prstGeom prst="rect">
            <a:avLst/>
          </a:prstGeom>
        </p:spPr>
      </p:pic>
    </p:spTree>
    <p:extLst>
      <p:ext uri="{BB962C8B-B14F-4D97-AF65-F5344CB8AC3E}">
        <p14:creationId xmlns:p14="http://schemas.microsoft.com/office/powerpoint/2010/main" val="373784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BFE5-0740-7AF9-65AF-166AF3D79541}"/>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264241AC-635F-BA08-EBD8-86DF9A9D6F2E}"/>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5" name="Image 4">
            <a:extLst>
              <a:ext uri="{FF2B5EF4-FFF2-40B4-BE49-F238E27FC236}">
                <a16:creationId xmlns:a16="http://schemas.microsoft.com/office/drawing/2014/main" id="{0ADDE4CA-6112-A4B4-9687-9443830443D3}"/>
              </a:ext>
            </a:extLst>
          </p:cNvPr>
          <p:cNvPicPr>
            <a:picLocks noChangeAspect="1"/>
          </p:cNvPicPr>
          <p:nvPr/>
        </p:nvPicPr>
        <p:blipFill>
          <a:blip r:embed="rId3"/>
          <a:stretch>
            <a:fillRect/>
          </a:stretch>
        </p:blipFill>
        <p:spPr>
          <a:xfrm>
            <a:off x="1310225" y="1318327"/>
            <a:ext cx="9571549" cy="4511431"/>
          </a:xfrm>
          <a:prstGeom prst="rect">
            <a:avLst/>
          </a:prstGeom>
        </p:spPr>
      </p:pic>
      <p:pic>
        <p:nvPicPr>
          <p:cNvPr id="9" name="Image 8">
            <a:extLst>
              <a:ext uri="{FF2B5EF4-FFF2-40B4-BE49-F238E27FC236}">
                <a16:creationId xmlns:a16="http://schemas.microsoft.com/office/drawing/2014/main" id="{099398A4-11FD-FC1B-14D2-243DAF258B23}"/>
              </a:ext>
            </a:extLst>
          </p:cNvPr>
          <p:cNvPicPr>
            <a:picLocks noChangeAspect="1"/>
          </p:cNvPicPr>
          <p:nvPr/>
        </p:nvPicPr>
        <p:blipFill>
          <a:blip r:embed="rId4"/>
          <a:stretch>
            <a:fillRect/>
          </a:stretch>
        </p:blipFill>
        <p:spPr>
          <a:xfrm>
            <a:off x="530988" y="685312"/>
            <a:ext cx="4092295" cy="342930"/>
          </a:xfrm>
          <a:prstGeom prst="rect">
            <a:avLst/>
          </a:prstGeom>
        </p:spPr>
      </p:pic>
      <p:sp>
        <p:nvSpPr>
          <p:cNvPr id="3" name="Graphique 12">
            <a:extLst>
              <a:ext uri="{FF2B5EF4-FFF2-40B4-BE49-F238E27FC236}">
                <a16:creationId xmlns:a16="http://schemas.microsoft.com/office/drawing/2014/main" id="{C25A14A1-A4B7-D7BA-FB78-31BED16C9433}"/>
              </a:ext>
            </a:extLst>
          </p:cNvPr>
          <p:cNvSpPr/>
          <p:nvPr/>
        </p:nvSpPr>
        <p:spPr>
          <a:xfrm>
            <a:off x="8728808" y="385440"/>
            <a:ext cx="3070450" cy="80121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tx1">
              <a:lumMod val="75000"/>
              <a:lumOff val="25000"/>
            </a:schemeClr>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Loi de finances pour 2025</a:t>
            </a:r>
            <a:br>
              <a:rPr lang="fr-FR" dirty="0">
                <a:solidFill>
                  <a:srgbClr val="FFFFFF"/>
                </a:solidFill>
                <a:latin typeface="Bebas" pitchFamily="2" charset="0"/>
              </a:rPr>
            </a:br>
            <a:r>
              <a:rPr lang="fr-FR" dirty="0">
                <a:solidFill>
                  <a:srgbClr val="FFFFFF"/>
                </a:solidFill>
                <a:latin typeface="Bebas" pitchFamily="2" charset="0"/>
              </a:rPr>
              <a:t>  et les incidences</a:t>
            </a:r>
          </a:p>
        </p:txBody>
      </p:sp>
    </p:spTree>
    <p:extLst>
      <p:ext uri="{BB962C8B-B14F-4D97-AF65-F5344CB8AC3E}">
        <p14:creationId xmlns:p14="http://schemas.microsoft.com/office/powerpoint/2010/main" val="721457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E14C4-4361-E4E7-2C15-5521DADCF01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12A814C-701A-A114-2A5D-78A4D400D467}"/>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ZoneTexte 1">
            <a:extLst>
              <a:ext uri="{FF2B5EF4-FFF2-40B4-BE49-F238E27FC236}">
                <a16:creationId xmlns:a16="http://schemas.microsoft.com/office/drawing/2014/main" id="{3CD3380B-A6A1-9DF1-BA39-5DE8C0416EC1}"/>
              </a:ext>
            </a:extLst>
          </p:cNvPr>
          <p:cNvSpPr txBox="1"/>
          <p:nvPr/>
        </p:nvSpPr>
        <p:spPr>
          <a:xfrm>
            <a:off x="1736717" y="2238009"/>
            <a:ext cx="9249145" cy="369332"/>
          </a:xfrm>
          <a:prstGeom prst="rect">
            <a:avLst/>
          </a:prstGeom>
          <a:noFill/>
        </p:spPr>
        <p:txBody>
          <a:bodyPr wrap="square" lIns="91440" tIns="45720" rIns="91440" bIns="45720" anchor="t">
            <a:spAutoFit/>
          </a:bodyPr>
          <a:lstStyle/>
          <a:p>
            <a:pPr marL="123825" marR="79375">
              <a:spcBef>
                <a:spcPts val="1085"/>
              </a:spcBef>
            </a:pPr>
            <a:endParaRPr lang="fr-FR">
              <a:solidFill>
                <a:srgbClr val="231F20"/>
              </a:solidFill>
              <a:latin typeface="Montserrat Light"/>
            </a:endParaRPr>
          </a:p>
        </p:txBody>
      </p:sp>
      <p:sp>
        <p:nvSpPr>
          <p:cNvPr id="5" name="Graphique 22">
            <a:extLst>
              <a:ext uri="{FF2B5EF4-FFF2-40B4-BE49-F238E27FC236}">
                <a16:creationId xmlns:a16="http://schemas.microsoft.com/office/drawing/2014/main" id="{39ED4F1A-A138-81D3-7C8A-B841E0FCBBB5}"/>
              </a:ext>
            </a:extLst>
          </p:cNvPr>
          <p:cNvSpPr/>
          <p:nvPr/>
        </p:nvSpPr>
        <p:spPr>
          <a:xfrm>
            <a:off x="9477375" y="389038"/>
            <a:ext cx="2336672" cy="50986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DBD973"/>
          </a:solidFill>
          <a:ln w="15716" cap="flat">
            <a:solidFill>
              <a:srgbClr val="DBD973"/>
            </a:solidFill>
            <a:prstDash val="solid"/>
            <a:miter/>
          </a:ln>
        </p:spPr>
        <p:txBody>
          <a:bodyPr lIns="468000" tIns="36000" rIns="36000" bIns="360000" rtlCol="0" anchor="t" anchorCtr="0"/>
          <a:lstStyle/>
          <a:p>
            <a:r>
              <a:rPr lang="fr-FR" dirty="0">
                <a:solidFill>
                  <a:schemeClr val="bg1"/>
                </a:solidFill>
                <a:latin typeface="Bebas"/>
              </a:rPr>
              <a:t>  Préambule </a:t>
            </a:r>
          </a:p>
        </p:txBody>
      </p:sp>
      <p:sp>
        <p:nvSpPr>
          <p:cNvPr id="6" name="ZoneTexte 5">
            <a:extLst>
              <a:ext uri="{FF2B5EF4-FFF2-40B4-BE49-F238E27FC236}">
                <a16:creationId xmlns:a16="http://schemas.microsoft.com/office/drawing/2014/main" id="{0BA524D7-705A-E791-9530-2536E3B3FE9D}"/>
              </a:ext>
            </a:extLst>
          </p:cNvPr>
          <p:cNvSpPr txBox="1"/>
          <p:nvPr/>
        </p:nvSpPr>
        <p:spPr>
          <a:xfrm>
            <a:off x="695324" y="970177"/>
            <a:ext cx="10772775" cy="5170646"/>
          </a:xfrm>
          <a:prstGeom prst="rect">
            <a:avLst/>
          </a:prstGeom>
          <a:noFill/>
        </p:spPr>
        <p:txBody>
          <a:bodyPr wrap="square">
            <a:spAutoFit/>
          </a:bodyPr>
          <a:lstStyle/>
          <a:p>
            <a:pPr algn="just"/>
            <a:r>
              <a:rPr lang="fr-FR" sz="1500" dirty="0">
                <a:latin typeface="Montserrat Light" panose="00000400000000000000" pitchFamily="50" charset="0"/>
              </a:rPr>
              <a:t>Depuis de nombreuses années, la France peine à équilibrer ses comptes publics, et la situation s’est encore aggravée cette année. Le déficit public prévu pour 2024 est bien au-delà des estimations initiales, atteignant désormais près de - 6,2 % du PIB contre les - 4,4 % anticipés. Les taux d'emprunt français chutent dans les classements européens, un signal fort de perte de confiance des investisseurs. Sur le plan politique, la situation est tout aussi complexe : le 12 novembre dernier, à une large majorité, les députés ont rejeté la première partie, sur les recettes, du projet de Loi de Finances pour 2025. La partie "dépenses" n’a donc pas été examinée par les députés en séance publique, et surtout, c'est le texte original du gouvernement qui est examiné depuis le </a:t>
            </a:r>
            <a:br>
              <a:rPr lang="fr-FR" sz="1500" dirty="0">
                <a:latin typeface="Montserrat Light" panose="00000400000000000000" pitchFamily="50" charset="0"/>
              </a:rPr>
            </a:br>
            <a:r>
              <a:rPr lang="fr-FR" sz="1500" dirty="0">
                <a:latin typeface="Montserrat Light" panose="00000400000000000000" pitchFamily="50" charset="0"/>
              </a:rPr>
              <a:t>13 novembre au Sénat.</a:t>
            </a:r>
          </a:p>
          <a:p>
            <a:pPr algn="just"/>
            <a:endParaRPr lang="fr-FR" sz="1500" dirty="0">
              <a:latin typeface="Montserrat Light" panose="00000400000000000000" pitchFamily="50" charset="0"/>
            </a:endParaRPr>
          </a:p>
          <a:p>
            <a:pPr algn="just"/>
            <a:r>
              <a:rPr lang="fr-FR" sz="1500" dirty="0">
                <a:latin typeface="Montserrat Light" panose="00000400000000000000" pitchFamily="50" charset="0"/>
              </a:rPr>
              <a:t>Cette situation marque une rupture avec les précédents historiques de 1962 et 1979, où des majorités fortes avaient facilité des procédures d'urgence. Le Projet de Loi de Finances (PLF) 2025 dans sa 1ère écriture fixe un déficit public de - 5 % du PIB, impliquant des efforts inédits pour réduire les dépenses ou générer des recettes. </a:t>
            </a:r>
          </a:p>
          <a:p>
            <a:pPr algn="just"/>
            <a:endParaRPr lang="fr-FR" sz="1500" dirty="0">
              <a:latin typeface="Montserrat Light" panose="00000400000000000000" pitchFamily="50" charset="0"/>
            </a:endParaRPr>
          </a:p>
          <a:p>
            <a:pPr algn="just"/>
            <a:r>
              <a:rPr lang="fr-FR" sz="1500" dirty="0">
                <a:latin typeface="Montserrat Light" panose="00000400000000000000" pitchFamily="50" charset="0"/>
              </a:rPr>
              <a:t>Ce contexte met en lumière les enjeux financiers et politiques profonds auxquels fait face notre pays. Le monde local est fortement touché par ce contexte inédit, dans la mesure où les collectivités sont appelées à participer au redressement des finances publiques, bien que leur budget soit par nature voté en équilibre. </a:t>
            </a:r>
            <a:br>
              <a:rPr lang="fr-FR" sz="1500" dirty="0">
                <a:latin typeface="Montserrat Light" panose="00000400000000000000" pitchFamily="50" charset="0"/>
              </a:rPr>
            </a:br>
            <a:r>
              <a:rPr lang="fr-FR" sz="1500" dirty="0">
                <a:latin typeface="Montserrat Light" panose="00000400000000000000" pitchFamily="50" charset="0"/>
              </a:rPr>
              <a:t>En effet, un effort évalué à 5 Milliards d’euros est demandé aux collectivités au motif que leur endettement contribue à l’augmentation de la dette publique et par extension au déficit public. </a:t>
            </a:r>
          </a:p>
          <a:p>
            <a:pPr algn="just"/>
            <a:endParaRPr lang="fr-FR" sz="1500" dirty="0">
              <a:latin typeface="Montserrat Light" panose="00000400000000000000" pitchFamily="50" charset="0"/>
            </a:endParaRPr>
          </a:p>
          <a:p>
            <a:pPr algn="just"/>
            <a:r>
              <a:rPr lang="fr-FR" sz="1500" dirty="0">
                <a:latin typeface="Montserrat Light" panose="00000400000000000000" pitchFamily="50" charset="0"/>
              </a:rPr>
              <a:t>La motion de censure du gouvernement ayant été votée, et la Loi de Finances n’étant pas votée, les éléments indiqués dans le présent rapport correspondent au projet initial jusqu’aux modifications du vote du PLF le </a:t>
            </a:r>
            <a:br>
              <a:rPr lang="fr-FR" sz="1500" dirty="0">
                <a:latin typeface="Montserrat Light" panose="00000400000000000000" pitchFamily="50" charset="0"/>
              </a:rPr>
            </a:br>
            <a:r>
              <a:rPr lang="fr-FR" sz="1500" dirty="0">
                <a:latin typeface="Montserrat Light" panose="00000400000000000000" pitchFamily="50" charset="0"/>
              </a:rPr>
              <a:t>6 février. </a:t>
            </a:r>
          </a:p>
        </p:txBody>
      </p:sp>
    </p:spTree>
    <p:extLst>
      <p:ext uri="{BB962C8B-B14F-4D97-AF65-F5344CB8AC3E}">
        <p14:creationId xmlns:p14="http://schemas.microsoft.com/office/powerpoint/2010/main" val="422335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83A3A-9065-D521-CF9D-830D58807B0B}"/>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6234C9FB-B734-FE64-EA4F-1A29E23229B6}"/>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5" name="Image 4">
            <a:extLst>
              <a:ext uri="{FF2B5EF4-FFF2-40B4-BE49-F238E27FC236}">
                <a16:creationId xmlns:a16="http://schemas.microsoft.com/office/drawing/2014/main" id="{6A205B83-653A-C6A0-EE68-D3B873DAD916}"/>
              </a:ext>
            </a:extLst>
          </p:cNvPr>
          <p:cNvPicPr>
            <a:picLocks noChangeAspect="1"/>
          </p:cNvPicPr>
          <p:nvPr/>
        </p:nvPicPr>
        <p:blipFill>
          <a:blip r:embed="rId3"/>
          <a:srcRect b="1162"/>
          <a:stretch/>
        </p:blipFill>
        <p:spPr>
          <a:xfrm>
            <a:off x="1359759" y="1497162"/>
            <a:ext cx="9472481" cy="3818757"/>
          </a:xfrm>
          <a:prstGeom prst="rect">
            <a:avLst/>
          </a:prstGeom>
        </p:spPr>
      </p:pic>
      <p:pic>
        <p:nvPicPr>
          <p:cNvPr id="9" name="Image 8">
            <a:extLst>
              <a:ext uri="{FF2B5EF4-FFF2-40B4-BE49-F238E27FC236}">
                <a16:creationId xmlns:a16="http://schemas.microsoft.com/office/drawing/2014/main" id="{438DC39D-81A3-484B-0F8F-B1D3CFF41901}"/>
              </a:ext>
            </a:extLst>
          </p:cNvPr>
          <p:cNvPicPr>
            <a:picLocks noChangeAspect="1"/>
          </p:cNvPicPr>
          <p:nvPr/>
        </p:nvPicPr>
        <p:blipFill>
          <a:blip r:embed="rId4"/>
          <a:stretch>
            <a:fillRect/>
          </a:stretch>
        </p:blipFill>
        <p:spPr>
          <a:xfrm>
            <a:off x="556213" y="715053"/>
            <a:ext cx="4092295" cy="342930"/>
          </a:xfrm>
          <a:prstGeom prst="rect">
            <a:avLst/>
          </a:prstGeom>
        </p:spPr>
      </p:pic>
      <p:sp>
        <p:nvSpPr>
          <p:cNvPr id="3" name="Graphique 12">
            <a:extLst>
              <a:ext uri="{FF2B5EF4-FFF2-40B4-BE49-F238E27FC236}">
                <a16:creationId xmlns:a16="http://schemas.microsoft.com/office/drawing/2014/main" id="{373FE1E5-9561-CFC5-E6FB-F9B305769437}"/>
              </a:ext>
            </a:extLst>
          </p:cNvPr>
          <p:cNvSpPr/>
          <p:nvPr/>
        </p:nvSpPr>
        <p:spPr>
          <a:xfrm>
            <a:off x="8728808" y="385440"/>
            <a:ext cx="3070450" cy="80121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tx1">
              <a:lumMod val="75000"/>
              <a:lumOff val="25000"/>
            </a:schemeClr>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Loi de finances pour 2025</a:t>
            </a:r>
            <a:br>
              <a:rPr lang="fr-FR" dirty="0">
                <a:solidFill>
                  <a:srgbClr val="FFFFFF"/>
                </a:solidFill>
                <a:latin typeface="Bebas" pitchFamily="2" charset="0"/>
              </a:rPr>
            </a:br>
            <a:r>
              <a:rPr lang="fr-FR" dirty="0">
                <a:solidFill>
                  <a:srgbClr val="FFFFFF"/>
                </a:solidFill>
                <a:latin typeface="Bebas" pitchFamily="2" charset="0"/>
              </a:rPr>
              <a:t>  et les incidences</a:t>
            </a:r>
          </a:p>
        </p:txBody>
      </p:sp>
    </p:spTree>
    <p:extLst>
      <p:ext uri="{BB962C8B-B14F-4D97-AF65-F5344CB8AC3E}">
        <p14:creationId xmlns:p14="http://schemas.microsoft.com/office/powerpoint/2010/main" val="1809634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76D20-2BD3-B7C3-6430-4D8336C52FED}"/>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ED5C30A1-81B1-DF2A-95F8-79805B2997F7}"/>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4" name="Image 3">
            <a:extLst>
              <a:ext uri="{FF2B5EF4-FFF2-40B4-BE49-F238E27FC236}">
                <a16:creationId xmlns:a16="http://schemas.microsoft.com/office/drawing/2014/main" id="{F4154CB0-0602-3757-B01F-5C89DB3BC6F5}"/>
              </a:ext>
            </a:extLst>
          </p:cNvPr>
          <p:cNvPicPr>
            <a:picLocks noChangeAspect="1"/>
          </p:cNvPicPr>
          <p:nvPr/>
        </p:nvPicPr>
        <p:blipFill>
          <a:blip r:embed="rId3"/>
          <a:stretch>
            <a:fillRect/>
          </a:stretch>
        </p:blipFill>
        <p:spPr>
          <a:xfrm>
            <a:off x="1306415" y="1512404"/>
            <a:ext cx="9579170" cy="3833192"/>
          </a:xfrm>
          <a:prstGeom prst="rect">
            <a:avLst/>
          </a:prstGeom>
        </p:spPr>
      </p:pic>
      <p:pic>
        <p:nvPicPr>
          <p:cNvPr id="8" name="Image 7">
            <a:extLst>
              <a:ext uri="{FF2B5EF4-FFF2-40B4-BE49-F238E27FC236}">
                <a16:creationId xmlns:a16="http://schemas.microsoft.com/office/drawing/2014/main" id="{2211ED15-1A0F-6879-B6B2-7440745E5737}"/>
              </a:ext>
            </a:extLst>
          </p:cNvPr>
          <p:cNvPicPr>
            <a:picLocks noChangeAspect="1"/>
          </p:cNvPicPr>
          <p:nvPr/>
        </p:nvPicPr>
        <p:blipFill>
          <a:blip r:embed="rId4"/>
          <a:stretch>
            <a:fillRect/>
          </a:stretch>
        </p:blipFill>
        <p:spPr>
          <a:xfrm>
            <a:off x="617094" y="856345"/>
            <a:ext cx="2911092" cy="320068"/>
          </a:xfrm>
          <a:prstGeom prst="rect">
            <a:avLst/>
          </a:prstGeom>
        </p:spPr>
      </p:pic>
      <p:sp>
        <p:nvSpPr>
          <p:cNvPr id="3" name="Graphique 12">
            <a:extLst>
              <a:ext uri="{FF2B5EF4-FFF2-40B4-BE49-F238E27FC236}">
                <a16:creationId xmlns:a16="http://schemas.microsoft.com/office/drawing/2014/main" id="{0C4A11EF-2FFE-7BAC-2758-25DC61D389FB}"/>
              </a:ext>
            </a:extLst>
          </p:cNvPr>
          <p:cNvSpPr/>
          <p:nvPr/>
        </p:nvSpPr>
        <p:spPr>
          <a:xfrm>
            <a:off x="8728808" y="385440"/>
            <a:ext cx="3070450" cy="80121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chemeClr val="tx1">
              <a:lumMod val="75000"/>
              <a:lumOff val="25000"/>
            </a:schemeClr>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Loi de finances pour 2025</a:t>
            </a:r>
            <a:br>
              <a:rPr lang="fr-FR" dirty="0">
                <a:solidFill>
                  <a:srgbClr val="FFFFFF"/>
                </a:solidFill>
                <a:latin typeface="Bebas" pitchFamily="2" charset="0"/>
              </a:rPr>
            </a:br>
            <a:r>
              <a:rPr lang="fr-FR" dirty="0">
                <a:solidFill>
                  <a:srgbClr val="FFFFFF"/>
                </a:solidFill>
                <a:latin typeface="Bebas" pitchFamily="2" charset="0"/>
              </a:rPr>
              <a:t>  et les incidences</a:t>
            </a:r>
          </a:p>
        </p:txBody>
      </p:sp>
    </p:spTree>
    <p:extLst>
      <p:ext uri="{BB962C8B-B14F-4D97-AF65-F5344CB8AC3E}">
        <p14:creationId xmlns:p14="http://schemas.microsoft.com/office/powerpoint/2010/main" val="1094939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A612D98-1C16-3243-B9C6-592248D57B0C}"/>
              </a:ext>
            </a:extLst>
          </p:cNvPr>
          <p:cNvSpPr/>
          <p:nvPr/>
        </p:nvSpPr>
        <p:spPr bwMode="auto">
          <a:xfrm>
            <a:off x="370704" y="370702"/>
            <a:ext cx="11450592" cy="6116594"/>
          </a:xfrm>
          <a:prstGeom prst="rect">
            <a:avLst/>
          </a:prstGeom>
          <a:solidFill>
            <a:srgbClr val="65B32E"/>
          </a:solidFill>
          <a:ln>
            <a:noFill/>
          </a:ln>
        </p:spPr>
        <p:txBody>
          <a:bodyPr vert="horz" wrap="square" lIns="91440" tIns="45720" rIns="91440" bIns="45720" numCol="1" rtlCol="0" anchor="ctr" anchorCtr="0" compatLnSpc="1">
            <a:prstTxWarp prst="textArchDow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Calibri" panose="020F0502020204030204"/>
              <a:ea typeface="+mn-ea"/>
              <a:cs typeface="+mn-cs"/>
            </a:endParaRPr>
          </a:p>
        </p:txBody>
      </p:sp>
      <p:grpSp>
        <p:nvGrpSpPr>
          <p:cNvPr id="28" name="Groupe 27">
            <a:extLst>
              <a:ext uri="{FF2B5EF4-FFF2-40B4-BE49-F238E27FC236}">
                <a16:creationId xmlns:a16="http://schemas.microsoft.com/office/drawing/2014/main" id="{8629D03A-A536-B744-BD08-250522D09447}"/>
              </a:ext>
            </a:extLst>
          </p:cNvPr>
          <p:cNvGrpSpPr/>
          <p:nvPr/>
        </p:nvGrpSpPr>
        <p:grpSpPr>
          <a:xfrm>
            <a:off x="8040788" y="370702"/>
            <a:ext cx="3780508" cy="6116594"/>
            <a:chOff x="8040788" y="370702"/>
            <a:chExt cx="3780508" cy="6116594"/>
          </a:xfrm>
        </p:grpSpPr>
        <p:grpSp>
          <p:nvGrpSpPr>
            <p:cNvPr id="25" name="Groupe 24">
              <a:extLst>
                <a:ext uri="{FF2B5EF4-FFF2-40B4-BE49-F238E27FC236}">
                  <a16:creationId xmlns:a16="http://schemas.microsoft.com/office/drawing/2014/main" id="{17EEEEAF-69A2-F747-91EB-A681F94F184B}"/>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72001AEC-48EF-9645-A34E-EFFF7BC91A5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25BD5208-F4C0-9048-9081-CDF5354FB9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BA4C0A9F-407B-8342-9069-77A8C5FDA33D}"/>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150B18BD-3D4F-424B-8C96-7F20DAF5AF47}"/>
              </a:ext>
            </a:extLst>
          </p:cNvPr>
          <p:cNvSpPr/>
          <p:nvPr/>
        </p:nvSpPr>
        <p:spPr>
          <a:xfrm>
            <a:off x="370703" y="370702"/>
            <a:ext cx="11591911" cy="6116594"/>
          </a:xfrm>
          <a:prstGeom prst="rect">
            <a:avLst/>
          </a:prstGeom>
        </p:spPr>
        <p:txBody>
          <a:bodyPr wrap="square" lIns="720000" tIns="720000" rIns="720000" bIns="7200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La </a:t>
            </a:r>
            <a:r>
              <a:rPr lang="en-US" sz="4400" b="1" spc="300" dirty="0" err="1">
                <a:solidFill>
                  <a:srgbClr val="FFFFFF"/>
                </a:solidFill>
                <a:effectLst>
                  <a:outerShdw blurRad="50800" dist="38100" algn="l" rotWithShape="0">
                    <a:prstClr val="black">
                      <a:alpha val="40000"/>
                    </a:prstClr>
                  </a:outerShdw>
                </a:effectLst>
                <a:latin typeface="Montserrat Light" panose="00000400000000000000" pitchFamily="50" charset="0"/>
              </a:rPr>
              <a:t>rétrospective</a:t>
            </a:r>
            <a:r>
              <a:rPr lang="en-US" sz="4400" b="1" spc="300" dirty="0">
                <a:solidFill>
                  <a:srgbClr val="FFFFFF"/>
                </a:solidFill>
                <a:effectLst>
                  <a:outerShdw blurRad="50800" dist="38100" algn="l" rotWithShape="0">
                    <a:prstClr val="black">
                      <a:alpha val="40000"/>
                    </a:prstClr>
                  </a:outerShdw>
                </a:effectLst>
                <a:latin typeface="Montserrat Light" panose="00000400000000000000" pitchFamily="50" charset="0"/>
              </a:rPr>
              <a:t> financière</a:t>
            </a:r>
            <a:endParaRPr kumimoji="0" lang="en-US" sz="44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Beba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Bebas" pitchFamily="2" charset="0"/>
              <a:ea typeface="+mn-ea"/>
              <a:cs typeface="+mn-cs"/>
            </a:endParaRPr>
          </a:p>
        </p:txBody>
      </p:sp>
    </p:spTree>
    <p:extLst>
      <p:ext uri="{BB962C8B-B14F-4D97-AF65-F5344CB8AC3E}">
        <p14:creationId xmlns:p14="http://schemas.microsoft.com/office/powerpoint/2010/main" val="179079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5A8A7-D5C5-8EA8-C57A-23FF5F152AFF}"/>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77696016-637F-A6FA-3B4A-0212D8B291F2}"/>
              </a:ext>
            </a:extLst>
          </p:cNvPr>
          <p:cNvSpPr/>
          <p:nvPr/>
        </p:nvSpPr>
        <p:spPr>
          <a:xfrm>
            <a:off x="8934047" y="379307"/>
            <a:ext cx="2880000" cy="52796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65B32E"/>
          </a:solidFill>
          <a:ln w="8334" cap="flat">
            <a:noFill/>
            <a:prstDash val="solid"/>
            <a:miter/>
          </a:ln>
        </p:spPr>
        <p:txBody>
          <a:bodyPr wrap="none" lIns="468000" tIns="36000" rIns="36000" bIns="360000" rtlCol="0" anchor="t" anchorCtr="0"/>
          <a:lstStyle/>
          <a:p>
            <a:pPr>
              <a:lnSpc>
                <a:spcPts val="2160"/>
              </a:lnSpc>
            </a:pPr>
            <a:r>
              <a:rPr lang="fr-FR" dirty="0">
                <a:solidFill>
                  <a:srgbClr val="FFFFFF"/>
                </a:solidFill>
                <a:latin typeface="Bebas" pitchFamily="2" charset="0"/>
              </a:rPr>
              <a:t>Rétrospective financière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82EE73A0-3A80-1EA2-D989-A69F7028E1B1}"/>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CBAAAACC-3CFD-9899-16E8-C9E3269EC388}"/>
              </a:ext>
            </a:extLst>
          </p:cNvPr>
          <p:cNvPicPr>
            <a:picLocks noChangeAspect="1"/>
          </p:cNvPicPr>
          <p:nvPr/>
        </p:nvPicPr>
        <p:blipFill>
          <a:blip r:embed="rId3"/>
          <a:stretch>
            <a:fillRect/>
          </a:stretch>
        </p:blipFill>
        <p:spPr>
          <a:xfrm>
            <a:off x="1127309" y="1016686"/>
            <a:ext cx="9525000" cy="3295650"/>
          </a:xfrm>
          <a:prstGeom prst="rect">
            <a:avLst/>
          </a:prstGeom>
        </p:spPr>
      </p:pic>
      <p:sp>
        <p:nvSpPr>
          <p:cNvPr id="4" name="Espace réservé du contenu 6">
            <a:extLst>
              <a:ext uri="{FF2B5EF4-FFF2-40B4-BE49-F238E27FC236}">
                <a16:creationId xmlns:a16="http://schemas.microsoft.com/office/drawing/2014/main" id="{54BAEE00-5605-A5F5-FA30-A000543D2A9D}"/>
              </a:ext>
            </a:extLst>
          </p:cNvPr>
          <p:cNvSpPr txBox="1">
            <a:spLocks/>
          </p:cNvSpPr>
          <p:nvPr/>
        </p:nvSpPr>
        <p:spPr>
          <a:xfrm>
            <a:off x="476466" y="540512"/>
            <a:ext cx="10826686" cy="597412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65B32E"/>
                </a:highlight>
                <a:latin typeface="Montserrat Light" panose="00000400000000000000" pitchFamily="50" charset="0"/>
              </a:rPr>
              <a:t>DEPENSES DE FONCTIONNEMENT </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5" name="ZoneTexte 6">
            <a:extLst>
              <a:ext uri="{FF2B5EF4-FFF2-40B4-BE49-F238E27FC236}">
                <a16:creationId xmlns:a16="http://schemas.microsoft.com/office/drawing/2014/main" id="{536B00CD-7164-3284-1CD7-B31B5B95E8C1}"/>
              </a:ext>
            </a:extLst>
          </p:cNvPr>
          <p:cNvSpPr txBox="1"/>
          <p:nvPr/>
        </p:nvSpPr>
        <p:spPr>
          <a:xfrm>
            <a:off x="590413" y="4421752"/>
            <a:ext cx="11011174" cy="209288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300" dirty="0">
                <a:latin typeface="Montserrat Light" panose="00000400000000000000" pitchFamily="50" charset="0"/>
              </a:rPr>
              <a:t>Après une évolution à la hausse significative entre 2021 et 2022 de 6 939 k€ </a:t>
            </a:r>
            <a:r>
              <a:rPr lang="fr-FR" sz="1300" b="1" dirty="0">
                <a:solidFill>
                  <a:prstClr val="black"/>
                </a:solidFill>
                <a:latin typeface="Montserrat Light" panose="00000400000000000000" pitchFamily="50" charset="0"/>
              </a:rPr>
              <a:t>due à la prise en compte des contrats de collecte des déchets ménagers, la levée des options de la DSP des transports publics et la signature du contrat de relance du logement 2022, </a:t>
            </a:r>
            <a:r>
              <a:rPr lang="fr-FR" sz="1300" dirty="0">
                <a:latin typeface="Montserrat Light" panose="00000400000000000000" pitchFamily="50" charset="0"/>
              </a:rPr>
              <a:t>les dépenses de fonctionnement 2023 s’élèvent à 71 139 k€ pour un budget 2023 de 81 025 k€, la section de fonctionnement est en diminution de 617 k€ en comparaison à l’exercice 2022. </a:t>
            </a:r>
          </a:p>
          <a:p>
            <a:pPr algn="just"/>
            <a:endParaRPr lang="fr-FR" sz="1300" dirty="0">
              <a:latin typeface="Montserrat Light" panose="00000400000000000000" pitchFamily="50" charset="0"/>
            </a:endParaRPr>
          </a:p>
          <a:p>
            <a:pPr algn="just"/>
            <a:r>
              <a:rPr lang="fr-FR" sz="1300" dirty="0">
                <a:latin typeface="Montserrat Light" panose="00000400000000000000" pitchFamily="50" charset="0"/>
              </a:rPr>
              <a:t>Le poste de dépense le plus important reste le chapitre 014 – Atténuation de produits- qui regroupe le versement des AC aux communes à hauteur de 24 378 k€, retrouvant son montant initial d’avant COVID, le versement du FPIC pour 1 507 k€ et le versement de la DSC pour un montant de 486 k€. </a:t>
            </a:r>
          </a:p>
          <a:p>
            <a:pPr algn="just"/>
            <a:r>
              <a:rPr lang="fr-FR" sz="1300" dirty="0">
                <a:latin typeface="Montserrat Light" panose="00000400000000000000" pitchFamily="50" charset="0"/>
              </a:rPr>
              <a:t>Le virement à la section d’investissement n’a pas été déclenché pour un montant de 5 480 k€.  Les écritures d’ordre ont été réalisées à hauteur de 3 202 k€</a:t>
            </a:r>
          </a:p>
        </p:txBody>
      </p:sp>
    </p:spTree>
    <p:extLst>
      <p:ext uri="{BB962C8B-B14F-4D97-AF65-F5344CB8AC3E}">
        <p14:creationId xmlns:p14="http://schemas.microsoft.com/office/powerpoint/2010/main" val="1910601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2096-7DB3-B437-4371-0F838993635F}"/>
            </a:ext>
          </a:extLst>
        </p:cNvPr>
        <p:cNvGrpSpPr/>
        <p:nvPr/>
      </p:nvGrpSpPr>
      <p:grpSpPr>
        <a:xfrm>
          <a:off x="0" y="0"/>
          <a:ext cx="0" cy="0"/>
          <a:chOff x="0" y="0"/>
          <a:chExt cx="0" cy="0"/>
        </a:xfrm>
      </p:grpSpPr>
      <p:sp>
        <p:nvSpPr>
          <p:cNvPr id="4" name="Espace réservé du contenu 6">
            <a:extLst>
              <a:ext uri="{FF2B5EF4-FFF2-40B4-BE49-F238E27FC236}">
                <a16:creationId xmlns:a16="http://schemas.microsoft.com/office/drawing/2014/main" id="{138BFD91-4148-CF76-7989-AB0E71C5E60F}"/>
              </a:ext>
            </a:extLst>
          </p:cNvPr>
          <p:cNvSpPr txBox="1">
            <a:spLocks/>
          </p:cNvSpPr>
          <p:nvPr/>
        </p:nvSpPr>
        <p:spPr>
          <a:xfrm>
            <a:off x="377953" y="673768"/>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65B32E"/>
                </a:highlight>
                <a:latin typeface="Montserrat Light" panose="00000400000000000000" pitchFamily="50" charset="0"/>
              </a:rPr>
              <a:t>RECETTES DE FONCTIONNEMENT </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5" name="Image 4">
            <a:extLst>
              <a:ext uri="{FF2B5EF4-FFF2-40B4-BE49-F238E27FC236}">
                <a16:creationId xmlns:a16="http://schemas.microsoft.com/office/drawing/2014/main" id="{DEF57787-5112-B0E9-57EF-2B02634B2604}"/>
              </a:ext>
            </a:extLst>
          </p:cNvPr>
          <p:cNvPicPr>
            <a:picLocks noChangeAspect="1"/>
          </p:cNvPicPr>
          <p:nvPr/>
        </p:nvPicPr>
        <p:blipFill>
          <a:blip r:embed="rId3"/>
          <a:stretch>
            <a:fillRect/>
          </a:stretch>
        </p:blipFill>
        <p:spPr>
          <a:xfrm>
            <a:off x="1601143" y="1307177"/>
            <a:ext cx="8772904" cy="2304488"/>
          </a:xfrm>
          <a:prstGeom prst="rect">
            <a:avLst/>
          </a:prstGeom>
        </p:spPr>
      </p:pic>
      <p:sp>
        <p:nvSpPr>
          <p:cNvPr id="8" name="ZoneTexte 6">
            <a:extLst>
              <a:ext uri="{FF2B5EF4-FFF2-40B4-BE49-F238E27FC236}">
                <a16:creationId xmlns:a16="http://schemas.microsoft.com/office/drawing/2014/main" id="{ECBA9FDE-1CE9-F10C-65B8-56BB83CE2452}"/>
              </a:ext>
            </a:extLst>
          </p:cNvPr>
          <p:cNvSpPr txBox="1"/>
          <p:nvPr/>
        </p:nvSpPr>
        <p:spPr>
          <a:xfrm>
            <a:off x="541855" y="3258733"/>
            <a:ext cx="11108289" cy="286232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fr-FR" dirty="0"/>
          </a:p>
          <a:p>
            <a:pPr algn="just"/>
            <a:endParaRPr lang="fr-FR" dirty="0"/>
          </a:p>
          <a:p>
            <a:pPr algn="just"/>
            <a:r>
              <a:rPr lang="fr-FR" sz="1600" dirty="0">
                <a:latin typeface="Montserrat Light" panose="00000400000000000000" pitchFamily="50" charset="0"/>
              </a:rPr>
              <a:t>Les recettes de fonctionnement s’élèvent à 81 832 K€, elles sont en augmentation de 8 380 k€, due au versement par l’état de la dotation pour la gestion de l’aéroport de 2,3 m€  (non perçu en 2021 et 2022) et à l’augmentation des taux de fiscalité.  </a:t>
            </a:r>
          </a:p>
          <a:p>
            <a:pPr algn="just"/>
            <a:endParaRPr lang="fr-FR" sz="1600" dirty="0">
              <a:latin typeface="Montserrat Light" panose="00000400000000000000" pitchFamily="50" charset="0"/>
            </a:endParaRPr>
          </a:p>
          <a:p>
            <a:pPr algn="just"/>
            <a:r>
              <a:rPr lang="fr-FR" sz="1600" dirty="0">
                <a:latin typeface="Montserrat Light" panose="00000400000000000000" pitchFamily="50" charset="0"/>
              </a:rPr>
              <a:t>La disparition de la fiscalité directe TH CVAE et une partie de la CFE depuis plusieurs années conduit à une bascule des produits fiscaux vers les dotations et participations. Ainsi, pour  l’exercice 2023, le montant des produits fiscaux s’élève à 53 064 k€ et 23 110 k€ le montant des dotations.</a:t>
            </a:r>
          </a:p>
          <a:p>
            <a:pPr algn="just"/>
            <a:r>
              <a:rPr lang="fr-FR" sz="1600" dirty="0">
                <a:latin typeface="Montserrat Light" panose="00000400000000000000" pitchFamily="50" charset="0"/>
              </a:rPr>
              <a:t>Les produits des services et ventes sont en légère diminution en comparaison à l’exercice 2022, mais restent plus élevés que les années 2020 et 2021. </a:t>
            </a:r>
          </a:p>
        </p:txBody>
      </p:sp>
      <p:sp>
        <p:nvSpPr>
          <p:cNvPr id="2" name="Graphique 12">
            <a:extLst>
              <a:ext uri="{FF2B5EF4-FFF2-40B4-BE49-F238E27FC236}">
                <a16:creationId xmlns:a16="http://schemas.microsoft.com/office/drawing/2014/main" id="{C5D34918-7F64-68E1-0980-2FE8A1A59CCB}"/>
              </a:ext>
            </a:extLst>
          </p:cNvPr>
          <p:cNvSpPr/>
          <p:nvPr/>
        </p:nvSpPr>
        <p:spPr>
          <a:xfrm>
            <a:off x="8934047" y="379307"/>
            <a:ext cx="2880000" cy="52796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65B32E"/>
          </a:solidFill>
          <a:ln w="8334" cap="flat">
            <a:noFill/>
            <a:prstDash val="solid"/>
            <a:miter/>
          </a:ln>
        </p:spPr>
        <p:txBody>
          <a:bodyPr wrap="none" lIns="468000" tIns="36000" rIns="36000" bIns="360000" rtlCol="0" anchor="t" anchorCtr="0"/>
          <a:lstStyle/>
          <a:p>
            <a:pPr>
              <a:lnSpc>
                <a:spcPts val="2160"/>
              </a:lnSpc>
            </a:pPr>
            <a:r>
              <a:rPr lang="fr-FR" dirty="0">
                <a:solidFill>
                  <a:srgbClr val="FFFFFF"/>
                </a:solidFill>
                <a:latin typeface="Bebas" pitchFamily="2" charset="0"/>
              </a:rPr>
              <a:t>Rétrospective financière</a:t>
            </a:r>
            <a:br>
              <a:rPr lang="fr-FR" dirty="0">
                <a:solidFill>
                  <a:srgbClr val="FFFFFF"/>
                </a:solidFill>
                <a:latin typeface="Bebas" pitchFamily="2" charset="0"/>
              </a:rPr>
            </a:br>
            <a:r>
              <a:rPr lang="fr-FR" dirty="0">
                <a:solidFill>
                  <a:srgbClr val="FFFFFF"/>
                </a:solidFill>
                <a:latin typeface="Bebas" pitchFamily="2" charset="0"/>
              </a:rPr>
              <a:t>   </a:t>
            </a:r>
          </a:p>
        </p:txBody>
      </p:sp>
    </p:spTree>
    <p:extLst>
      <p:ext uri="{BB962C8B-B14F-4D97-AF65-F5344CB8AC3E}">
        <p14:creationId xmlns:p14="http://schemas.microsoft.com/office/powerpoint/2010/main" val="3735610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775A6-9ADA-BFF7-4C4F-91FE3BF73575}"/>
            </a:ext>
          </a:extLst>
        </p:cNvPr>
        <p:cNvGrpSpPr/>
        <p:nvPr/>
      </p:nvGrpSpPr>
      <p:grpSpPr>
        <a:xfrm>
          <a:off x="0" y="0"/>
          <a:ext cx="0" cy="0"/>
          <a:chOff x="0" y="0"/>
          <a:chExt cx="0" cy="0"/>
        </a:xfrm>
      </p:grpSpPr>
      <p:sp>
        <p:nvSpPr>
          <p:cNvPr id="7" name="Graphique 12">
            <a:extLst>
              <a:ext uri="{FF2B5EF4-FFF2-40B4-BE49-F238E27FC236}">
                <a16:creationId xmlns:a16="http://schemas.microsoft.com/office/drawing/2014/main" id="{5E637677-489E-4F42-4221-78ABEB4F395D}"/>
              </a:ext>
            </a:extLst>
          </p:cNvPr>
          <p:cNvSpPr/>
          <p:nvPr/>
        </p:nvSpPr>
        <p:spPr>
          <a:xfrm>
            <a:off x="8934047" y="379307"/>
            <a:ext cx="2880000" cy="52796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65B32E"/>
          </a:solidFill>
          <a:ln w="8334" cap="flat">
            <a:noFill/>
            <a:prstDash val="solid"/>
            <a:miter/>
          </a:ln>
        </p:spPr>
        <p:txBody>
          <a:bodyPr wrap="none" lIns="468000" tIns="36000" rIns="36000" bIns="360000" rtlCol="0" anchor="t" anchorCtr="0"/>
          <a:lstStyle/>
          <a:p>
            <a:pPr>
              <a:lnSpc>
                <a:spcPts val="2160"/>
              </a:lnSpc>
            </a:pPr>
            <a:r>
              <a:rPr lang="fr-FR" dirty="0">
                <a:solidFill>
                  <a:srgbClr val="FFFFFF"/>
                </a:solidFill>
                <a:latin typeface="Bebas" pitchFamily="2" charset="0"/>
              </a:rPr>
              <a:t>Rétrospective financière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28BD00DD-B9E3-6F2C-3F0C-5F5EA78EFC57}"/>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Espace réservé du contenu 6">
            <a:extLst>
              <a:ext uri="{FF2B5EF4-FFF2-40B4-BE49-F238E27FC236}">
                <a16:creationId xmlns:a16="http://schemas.microsoft.com/office/drawing/2014/main" id="{DC4480F0-EB17-6FD7-5FB2-30FB8247F616}"/>
              </a:ext>
            </a:extLst>
          </p:cNvPr>
          <p:cNvSpPr txBox="1">
            <a:spLocks/>
          </p:cNvSpPr>
          <p:nvPr/>
        </p:nvSpPr>
        <p:spPr>
          <a:xfrm>
            <a:off x="377953" y="399130"/>
            <a:ext cx="10826686" cy="615043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65B32E"/>
                </a:highlight>
                <a:latin typeface="Montserrat Light" panose="00000400000000000000" pitchFamily="50" charset="0"/>
              </a:rPr>
              <a:t>FOCUS FISCALITE CHAPITRE 73</a:t>
            </a:r>
            <a:r>
              <a:rPr lang="fr-FR" sz="1900" b="1" dirty="0">
                <a:solidFill>
                  <a:schemeClr val="bg1"/>
                </a:solidFill>
                <a:highlight>
                  <a:srgbClr val="0070C0"/>
                </a:highlight>
                <a:latin typeface="Montserrat Light" panose="00000400000000000000" pitchFamily="50" charset="0"/>
              </a:rPr>
              <a:t> </a:t>
            </a:r>
          </a:p>
          <a:p>
            <a:pPr marL="0" indent="0">
              <a:lnSpc>
                <a:spcPct val="120000"/>
              </a:lnSpc>
              <a:spcBef>
                <a:spcPts val="0"/>
              </a:spcBef>
              <a:buClrTx/>
              <a:buNone/>
            </a:pPr>
            <a:endParaRPr lang="fr-FR" sz="1900" b="1" u="heavy" dirty="0">
              <a:solidFill>
                <a:schemeClr val="bg1"/>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4" name="Image 3">
            <a:extLst>
              <a:ext uri="{FF2B5EF4-FFF2-40B4-BE49-F238E27FC236}">
                <a16:creationId xmlns:a16="http://schemas.microsoft.com/office/drawing/2014/main" id="{C80D2FE2-99D3-95C2-3F9B-68135B72FC43}"/>
              </a:ext>
            </a:extLst>
          </p:cNvPr>
          <p:cNvPicPr>
            <a:picLocks noChangeAspect="1"/>
          </p:cNvPicPr>
          <p:nvPr/>
        </p:nvPicPr>
        <p:blipFill>
          <a:blip r:embed="rId3"/>
          <a:stretch>
            <a:fillRect/>
          </a:stretch>
        </p:blipFill>
        <p:spPr>
          <a:xfrm>
            <a:off x="2186309" y="798877"/>
            <a:ext cx="7498730" cy="3493311"/>
          </a:xfrm>
          <a:prstGeom prst="rect">
            <a:avLst/>
          </a:prstGeom>
        </p:spPr>
      </p:pic>
      <p:sp>
        <p:nvSpPr>
          <p:cNvPr id="5" name="ZoneTexte 4">
            <a:extLst>
              <a:ext uri="{FF2B5EF4-FFF2-40B4-BE49-F238E27FC236}">
                <a16:creationId xmlns:a16="http://schemas.microsoft.com/office/drawing/2014/main" id="{9D80A073-BB73-07BD-B92F-3AE39F275FEC}"/>
              </a:ext>
            </a:extLst>
          </p:cNvPr>
          <p:cNvSpPr txBox="1"/>
          <p:nvPr/>
        </p:nvSpPr>
        <p:spPr>
          <a:xfrm>
            <a:off x="579697" y="4292188"/>
            <a:ext cx="11032605" cy="1892826"/>
          </a:xfrm>
          <a:prstGeom prst="rect">
            <a:avLst/>
          </a:prstGeom>
          <a:noFill/>
        </p:spPr>
        <p:txBody>
          <a:bodyPr wrap="square">
            <a:spAutoFit/>
          </a:bodyPr>
          <a:lstStyle/>
          <a:p>
            <a:pPr algn="just">
              <a:defRPr/>
            </a:pPr>
            <a:r>
              <a:rPr lang="fr-FR" sz="1300" dirty="0">
                <a:solidFill>
                  <a:prstClr val="black"/>
                </a:solidFill>
                <a:latin typeface="Montserrat Light" panose="00000400000000000000" pitchFamily="50" charset="0"/>
              </a:rPr>
              <a:t>2020 fut la première année de suppression de la TH soit 6 056 k€ compensée par une fraction de TVA, également en 2020 une réduction de moitié des valeurs locatives des établissement industriels on fait basculer 4 000 k€ en dotation et dernière suppression la CVAE qui fait l’objet également d’une compensation par une fraction de TVA à hauteur de 8 089 k€ soit 7 625K€ de socle et 464 k€ de variable.  </a:t>
            </a:r>
          </a:p>
          <a:p>
            <a:pPr algn="just">
              <a:defRPr/>
            </a:pPr>
            <a:r>
              <a:rPr lang="fr-FR" sz="1300" dirty="0">
                <a:solidFill>
                  <a:prstClr val="black"/>
                </a:solidFill>
                <a:latin typeface="Montserrat Light" panose="00000400000000000000" pitchFamily="50" charset="0"/>
              </a:rPr>
              <a:t>La fiscalité directe à perdu plus de 17 k€ sur base constante entre  2020 et 2023. </a:t>
            </a:r>
          </a:p>
          <a:p>
            <a:pPr algn="just">
              <a:defRPr/>
            </a:pPr>
            <a:r>
              <a:rPr lang="fr-FR" sz="1300" dirty="0">
                <a:solidFill>
                  <a:prstClr val="black"/>
                </a:solidFill>
                <a:latin typeface="Montserrat Light" panose="00000400000000000000" pitchFamily="50" charset="0"/>
              </a:rPr>
              <a:t>Mais suite à l’augmentation de la fiscalité et à la dynamique des bases, SLA perçois 19 348k€ de fiscalité directe contre 15 289k€ en 2022 focus dans le slide suivant. </a:t>
            </a:r>
          </a:p>
          <a:p>
            <a:pPr algn="just">
              <a:defRPr/>
            </a:pPr>
            <a:r>
              <a:rPr lang="fr-FR" sz="1300" dirty="0">
                <a:solidFill>
                  <a:prstClr val="black"/>
                </a:solidFill>
                <a:latin typeface="Montserrat Light" panose="00000400000000000000" pitchFamily="50" charset="0"/>
              </a:rPr>
              <a:t>Également, à la suite de la mise en place du versement mobilité SLA a perçus  2 459k€. </a:t>
            </a:r>
          </a:p>
          <a:p>
            <a:pPr algn="just">
              <a:defRPr/>
            </a:pPr>
            <a:r>
              <a:rPr lang="fr-FR" sz="1300" dirty="0">
                <a:solidFill>
                  <a:prstClr val="black"/>
                </a:solidFill>
                <a:latin typeface="Montserrat Light" panose="00000400000000000000" pitchFamily="50" charset="0"/>
              </a:rPr>
              <a:t>On peut remarquer également une augmentation de la taxe de séjour sur les 4 années. </a:t>
            </a:r>
          </a:p>
        </p:txBody>
      </p:sp>
    </p:spTree>
    <p:extLst>
      <p:ext uri="{BB962C8B-B14F-4D97-AF65-F5344CB8AC3E}">
        <p14:creationId xmlns:p14="http://schemas.microsoft.com/office/powerpoint/2010/main" val="2055360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FADCE-4E1D-47DA-37E5-D5425D920925}"/>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FC5FFBE7-4D7F-1FA4-C4C8-F3C57AA29538}"/>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4" name="Image 3">
            <a:extLst>
              <a:ext uri="{FF2B5EF4-FFF2-40B4-BE49-F238E27FC236}">
                <a16:creationId xmlns:a16="http://schemas.microsoft.com/office/drawing/2014/main" id="{F6B75815-DF49-06CE-A3A4-ECEFE2F78DF0}"/>
              </a:ext>
            </a:extLst>
          </p:cNvPr>
          <p:cNvPicPr>
            <a:picLocks noChangeAspect="1"/>
          </p:cNvPicPr>
          <p:nvPr/>
        </p:nvPicPr>
        <p:blipFill>
          <a:blip r:embed="rId3"/>
          <a:stretch>
            <a:fillRect/>
          </a:stretch>
        </p:blipFill>
        <p:spPr>
          <a:xfrm>
            <a:off x="1618009" y="994964"/>
            <a:ext cx="8301725" cy="1241379"/>
          </a:xfrm>
          <a:prstGeom prst="rect">
            <a:avLst/>
          </a:prstGeom>
          <a:ln w="6350">
            <a:solidFill>
              <a:schemeClr val="tx1"/>
            </a:solidFill>
          </a:ln>
        </p:spPr>
      </p:pic>
      <p:sp>
        <p:nvSpPr>
          <p:cNvPr id="5" name="ZoneTexte 4">
            <a:extLst>
              <a:ext uri="{FF2B5EF4-FFF2-40B4-BE49-F238E27FC236}">
                <a16:creationId xmlns:a16="http://schemas.microsoft.com/office/drawing/2014/main" id="{E2EAFC3C-B060-F7FE-7BE5-EB61C5929A70}"/>
              </a:ext>
            </a:extLst>
          </p:cNvPr>
          <p:cNvSpPr txBox="1"/>
          <p:nvPr/>
        </p:nvSpPr>
        <p:spPr>
          <a:xfrm>
            <a:off x="625721" y="2574920"/>
            <a:ext cx="10858500" cy="1708160"/>
          </a:xfrm>
          <a:prstGeom prst="rect">
            <a:avLst/>
          </a:prstGeom>
          <a:noFill/>
        </p:spPr>
        <p:txBody>
          <a:bodyPr wrap="square">
            <a:spAutoFit/>
          </a:bodyPr>
          <a:lstStyle/>
          <a:p>
            <a:pPr algn="just">
              <a:defRPr/>
            </a:pPr>
            <a:r>
              <a:rPr lang="fr-FR" sz="1500" dirty="0">
                <a:solidFill>
                  <a:prstClr val="black"/>
                </a:solidFill>
                <a:latin typeface="Montserrat Light" panose="00000400000000000000" pitchFamily="50" charset="0"/>
              </a:rPr>
              <a:t>Fort de ses bases élevées Saint-Louis Agglomération a récupéré entre 2021 et 2023 + de 1 349 k€ de CFE avec la dynamique des bases sans augmentation de taux. </a:t>
            </a:r>
          </a:p>
          <a:p>
            <a:pPr algn="just">
              <a:defRPr/>
            </a:pPr>
            <a:endParaRPr lang="fr-FR" sz="1500" dirty="0">
              <a:solidFill>
                <a:prstClr val="black"/>
              </a:solidFill>
              <a:latin typeface="Montserrat Light" panose="00000400000000000000" pitchFamily="50" charset="0"/>
            </a:endParaRPr>
          </a:p>
          <a:p>
            <a:pPr algn="just">
              <a:defRPr/>
            </a:pPr>
            <a:r>
              <a:rPr lang="fr-FR" sz="1500" dirty="0">
                <a:solidFill>
                  <a:prstClr val="black"/>
                </a:solidFill>
                <a:latin typeface="Montserrat Light" panose="00000400000000000000" pitchFamily="50" charset="0"/>
              </a:rPr>
              <a:t>Lors du vote du budget 23, Saint-Louis Agglomération a pris la décision d’augmenter ses taux de TFPB et THRS de 2 points ce qui a engendré un gain de 2 755 k€ pour la TFPB et 131 k€ pour la THRS. </a:t>
            </a:r>
          </a:p>
          <a:p>
            <a:pPr algn="just">
              <a:defRPr/>
            </a:pPr>
            <a:endParaRPr lang="fr-FR" sz="1500" dirty="0">
              <a:solidFill>
                <a:prstClr val="black"/>
              </a:solidFill>
              <a:latin typeface="Montserrat Light" panose="00000400000000000000" pitchFamily="50" charset="0"/>
            </a:endParaRPr>
          </a:p>
          <a:p>
            <a:pPr algn="just">
              <a:defRPr/>
            </a:pPr>
            <a:r>
              <a:rPr lang="fr-FR" sz="1500" dirty="0">
                <a:solidFill>
                  <a:prstClr val="black"/>
                </a:solidFill>
                <a:latin typeface="Montserrat Light" panose="00000400000000000000" pitchFamily="50" charset="0"/>
              </a:rPr>
              <a:t>Vous trouverez ci-dessous l’évolution des bases de 2020 à 2024</a:t>
            </a:r>
          </a:p>
        </p:txBody>
      </p:sp>
      <p:pic>
        <p:nvPicPr>
          <p:cNvPr id="8" name="Image 7">
            <a:extLst>
              <a:ext uri="{FF2B5EF4-FFF2-40B4-BE49-F238E27FC236}">
                <a16:creationId xmlns:a16="http://schemas.microsoft.com/office/drawing/2014/main" id="{7D686CE5-139B-A375-233B-B9A2A1FCA398}"/>
              </a:ext>
            </a:extLst>
          </p:cNvPr>
          <p:cNvPicPr>
            <a:picLocks noChangeAspect="1"/>
          </p:cNvPicPr>
          <p:nvPr/>
        </p:nvPicPr>
        <p:blipFill>
          <a:blip r:embed="rId4"/>
          <a:stretch>
            <a:fillRect/>
          </a:stretch>
        </p:blipFill>
        <p:spPr>
          <a:xfrm>
            <a:off x="1596394" y="4658677"/>
            <a:ext cx="8999211" cy="1101396"/>
          </a:xfrm>
          <a:prstGeom prst="rect">
            <a:avLst/>
          </a:prstGeom>
        </p:spPr>
      </p:pic>
      <p:sp>
        <p:nvSpPr>
          <p:cNvPr id="7" name="Graphique 12">
            <a:extLst>
              <a:ext uri="{FF2B5EF4-FFF2-40B4-BE49-F238E27FC236}">
                <a16:creationId xmlns:a16="http://schemas.microsoft.com/office/drawing/2014/main" id="{7B3D47F9-2857-DA8C-04BA-717F62F36986}"/>
              </a:ext>
            </a:extLst>
          </p:cNvPr>
          <p:cNvSpPr/>
          <p:nvPr/>
        </p:nvSpPr>
        <p:spPr>
          <a:xfrm>
            <a:off x="8934047" y="379307"/>
            <a:ext cx="2880000" cy="52796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65B32E"/>
          </a:solidFill>
          <a:ln w="8334" cap="flat">
            <a:noFill/>
            <a:prstDash val="solid"/>
            <a:miter/>
          </a:ln>
        </p:spPr>
        <p:txBody>
          <a:bodyPr wrap="none" lIns="468000" tIns="36000" rIns="36000" bIns="360000" rtlCol="0" anchor="t" anchorCtr="0"/>
          <a:lstStyle/>
          <a:p>
            <a:pPr>
              <a:lnSpc>
                <a:spcPts val="2160"/>
              </a:lnSpc>
            </a:pPr>
            <a:r>
              <a:rPr lang="fr-FR" dirty="0">
                <a:solidFill>
                  <a:srgbClr val="FFFFFF"/>
                </a:solidFill>
                <a:latin typeface="Bebas" pitchFamily="2" charset="0"/>
              </a:rPr>
              <a:t>Rétrospective financière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10" name="ZoneTexte 9">
            <a:extLst>
              <a:ext uri="{FF2B5EF4-FFF2-40B4-BE49-F238E27FC236}">
                <a16:creationId xmlns:a16="http://schemas.microsoft.com/office/drawing/2014/main" id="{C0D12671-8EE4-1FB8-09CF-06AAB4460C40}"/>
              </a:ext>
            </a:extLst>
          </p:cNvPr>
          <p:cNvSpPr txBox="1"/>
          <p:nvPr/>
        </p:nvSpPr>
        <p:spPr>
          <a:xfrm>
            <a:off x="497883" y="463193"/>
            <a:ext cx="6094708" cy="386388"/>
          </a:xfrm>
          <a:prstGeom prst="rect">
            <a:avLst/>
          </a:prstGeom>
          <a:noFill/>
        </p:spPr>
        <p:txBody>
          <a:bodyPr wrap="square">
            <a:spAutoFit/>
          </a:bodyPr>
          <a:lstStyle/>
          <a:p>
            <a:pPr marL="0" indent="0" algn="just">
              <a:lnSpc>
                <a:spcPct val="120000"/>
              </a:lnSpc>
              <a:spcBef>
                <a:spcPts val="0"/>
              </a:spcBef>
              <a:buClrTx/>
              <a:buNone/>
            </a:pPr>
            <a:r>
              <a:rPr lang="fr-FR" sz="1800" b="1" dirty="0">
                <a:solidFill>
                  <a:schemeClr val="bg1"/>
                </a:solidFill>
                <a:highlight>
                  <a:srgbClr val="65B32E"/>
                </a:highlight>
                <a:latin typeface="Montserrat Light" panose="00000400000000000000" pitchFamily="50" charset="0"/>
              </a:rPr>
              <a:t>FOCUS FISCALITE CHAPITRE 73</a:t>
            </a:r>
            <a:r>
              <a:rPr lang="fr-FR" sz="1800" b="1" dirty="0">
                <a:solidFill>
                  <a:schemeClr val="bg1"/>
                </a:solidFill>
                <a:highlight>
                  <a:srgbClr val="0070C0"/>
                </a:highlight>
                <a:latin typeface="Montserrat Light" panose="00000400000000000000" pitchFamily="50" charset="0"/>
              </a:rPr>
              <a:t> </a:t>
            </a:r>
          </a:p>
        </p:txBody>
      </p:sp>
    </p:spTree>
    <p:extLst>
      <p:ext uri="{BB962C8B-B14F-4D97-AF65-F5344CB8AC3E}">
        <p14:creationId xmlns:p14="http://schemas.microsoft.com/office/powerpoint/2010/main" val="1935743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D4A93-674D-243E-915E-64D7CCF01B80}"/>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FC7A288F-4642-FC1A-8CCA-9B318F5438A0}"/>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Espace réservé du contenu 6">
            <a:extLst>
              <a:ext uri="{FF2B5EF4-FFF2-40B4-BE49-F238E27FC236}">
                <a16:creationId xmlns:a16="http://schemas.microsoft.com/office/drawing/2014/main" id="{CB643EF6-E4EC-BDD3-570C-9675387D6EFD}"/>
              </a:ext>
            </a:extLst>
          </p:cNvPr>
          <p:cNvSpPr txBox="1">
            <a:spLocks/>
          </p:cNvSpPr>
          <p:nvPr/>
        </p:nvSpPr>
        <p:spPr>
          <a:xfrm>
            <a:off x="377953" y="399130"/>
            <a:ext cx="10826686" cy="615043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65B32E"/>
                </a:highlight>
                <a:latin typeface="Montserrat Light" panose="00000400000000000000" pitchFamily="50" charset="0"/>
              </a:rPr>
              <a:t>FOCUS FISCALITE CHAPITRE 74</a:t>
            </a:r>
            <a:r>
              <a:rPr lang="fr-FR" sz="1900" b="1" dirty="0">
                <a:solidFill>
                  <a:schemeClr val="bg1"/>
                </a:solidFill>
                <a:highlight>
                  <a:srgbClr val="0070C0"/>
                </a:highlight>
                <a:latin typeface="Montserrat Light" panose="00000400000000000000" pitchFamily="50" charset="0"/>
              </a:rPr>
              <a:t> </a:t>
            </a:r>
          </a:p>
          <a:p>
            <a:pPr marL="0" indent="0">
              <a:lnSpc>
                <a:spcPct val="120000"/>
              </a:lnSpc>
              <a:spcBef>
                <a:spcPts val="0"/>
              </a:spcBef>
              <a:buClrTx/>
              <a:buNone/>
            </a:pPr>
            <a:endParaRPr lang="fr-FR" sz="1900" b="1" u="heavy" dirty="0">
              <a:solidFill>
                <a:schemeClr val="bg1"/>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4" name="Image 3">
            <a:extLst>
              <a:ext uri="{FF2B5EF4-FFF2-40B4-BE49-F238E27FC236}">
                <a16:creationId xmlns:a16="http://schemas.microsoft.com/office/drawing/2014/main" id="{03CE146B-DB4C-43D1-36B4-6B3C12337C5B}"/>
              </a:ext>
            </a:extLst>
          </p:cNvPr>
          <p:cNvPicPr>
            <a:picLocks noChangeAspect="1"/>
          </p:cNvPicPr>
          <p:nvPr/>
        </p:nvPicPr>
        <p:blipFill>
          <a:blip r:embed="rId3"/>
          <a:stretch>
            <a:fillRect/>
          </a:stretch>
        </p:blipFill>
        <p:spPr>
          <a:xfrm>
            <a:off x="1736380" y="849440"/>
            <a:ext cx="8657070" cy="3450635"/>
          </a:xfrm>
          <a:prstGeom prst="rect">
            <a:avLst/>
          </a:prstGeom>
        </p:spPr>
      </p:pic>
      <p:sp>
        <p:nvSpPr>
          <p:cNvPr id="7" name="Graphique 12">
            <a:extLst>
              <a:ext uri="{FF2B5EF4-FFF2-40B4-BE49-F238E27FC236}">
                <a16:creationId xmlns:a16="http://schemas.microsoft.com/office/drawing/2014/main" id="{202090D1-0A41-5D67-F21D-139060C14604}"/>
              </a:ext>
            </a:extLst>
          </p:cNvPr>
          <p:cNvSpPr/>
          <p:nvPr/>
        </p:nvSpPr>
        <p:spPr>
          <a:xfrm>
            <a:off x="8934047" y="379307"/>
            <a:ext cx="2880000" cy="52796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65B32E"/>
          </a:solidFill>
          <a:ln w="8334" cap="flat">
            <a:noFill/>
            <a:prstDash val="solid"/>
            <a:miter/>
          </a:ln>
        </p:spPr>
        <p:txBody>
          <a:bodyPr wrap="none" lIns="468000" tIns="36000" rIns="36000" bIns="360000" rtlCol="0" anchor="t" anchorCtr="0"/>
          <a:lstStyle/>
          <a:p>
            <a:pPr>
              <a:lnSpc>
                <a:spcPts val="2160"/>
              </a:lnSpc>
            </a:pPr>
            <a:r>
              <a:rPr lang="fr-FR" dirty="0">
                <a:solidFill>
                  <a:srgbClr val="FFFFFF"/>
                </a:solidFill>
                <a:latin typeface="Bebas" pitchFamily="2" charset="0"/>
              </a:rPr>
              <a:t>Rétrospective financière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6" name="ZoneTexte 5">
            <a:extLst>
              <a:ext uri="{FF2B5EF4-FFF2-40B4-BE49-F238E27FC236}">
                <a16:creationId xmlns:a16="http://schemas.microsoft.com/office/drawing/2014/main" id="{EF3032BE-FE44-09A2-CC22-AA2E6FD74FEB}"/>
              </a:ext>
            </a:extLst>
          </p:cNvPr>
          <p:cNvSpPr txBox="1"/>
          <p:nvPr/>
        </p:nvSpPr>
        <p:spPr>
          <a:xfrm>
            <a:off x="836398" y="4419943"/>
            <a:ext cx="10519203" cy="2062103"/>
          </a:xfrm>
          <a:prstGeom prst="rect">
            <a:avLst/>
          </a:prstGeom>
          <a:noFill/>
        </p:spPr>
        <p:txBody>
          <a:bodyPr wrap="square">
            <a:spAutoFit/>
          </a:bodyPr>
          <a:lstStyle/>
          <a:p>
            <a:pPr algn="just">
              <a:defRPr/>
            </a:pPr>
            <a:r>
              <a:rPr lang="fr-FR" sz="1600" dirty="0">
                <a:solidFill>
                  <a:prstClr val="black"/>
                </a:solidFill>
                <a:latin typeface="Montserrat Light" panose="00000400000000000000" pitchFamily="50" charset="0"/>
              </a:rPr>
              <a:t>Depuis 2020, le chapitre 74 a fortement évolué avec principalement le versement de compensation de la CET en 2021 et en 2023 avec une partie de la compensation de la CVAE, la totalité de la compensation sera inscrite sur ce chapitre en 2024,</a:t>
            </a:r>
          </a:p>
          <a:p>
            <a:pPr algn="just">
              <a:defRPr/>
            </a:pPr>
            <a:endParaRPr lang="fr-FR" sz="1600" dirty="0">
              <a:solidFill>
                <a:prstClr val="black"/>
              </a:solidFill>
              <a:latin typeface="Montserrat Light" panose="00000400000000000000" pitchFamily="50" charset="0"/>
            </a:endParaRPr>
          </a:p>
          <a:p>
            <a:pPr algn="just">
              <a:defRPr/>
            </a:pPr>
            <a:r>
              <a:rPr lang="fr-FR" sz="1600" dirty="0">
                <a:solidFill>
                  <a:prstClr val="black"/>
                </a:solidFill>
                <a:latin typeface="Montserrat Light" panose="00000400000000000000" pitchFamily="50" charset="0"/>
              </a:rPr>
              <a:t>A prendre en considération le versement de la dotation EAP de 2,3 M€ en 2020 et 2023. La dotation n’a pas été versée en 2021 et en 2022 soit un manque de 4,6 M€, cela explique l’augmentation en 2023.</a:t>
            </a:r>
          </a:p>
          <a:p>
            <a:pPr algn="just">
              <a:defRPr/>
            </a:pPr>
            <a:endParaRPr lang="fr-FR" sz="1600" dirty="0">
              <a:solidFill>
                <a:prstClr val="black"/>
              </a:solidFill>
              <a:latin typeface="Montserrat Light" panose="00000400000000000000" pitchFamily="50" charset="0"/>
            </a:endParaRPr>
          </a:p>
          <a:p>
            <a:pPr algn="just">
              <a:defRPr/>
            </a:pPr>
            <a:r>
              <a:rPr lang="fr-FR" sz="1600" dirty="0">
                <a:solidFill>
                  <a:prstClr val="black"/>
                </a:solidFill>
                <a:latin typeface="Montserrat Light" panose="00000400000000000000" pitchFamily="50" charset="0"/>
              </a:rPr>
              <a:t>A noter, l’augmentation des compensations de TF et des subventions région. </a:t>
            </a:r>
          </a:p>
        </p:txBody>
      </p:sp>
    </p:spTree>
    <p:extLst>
      <p:ext uri="{BB962C8B-B14F-4D97-AF65-F5344CB8AC3E}">
        <p14:creationId xmlns:p14="http://schemas.microsoft.com/office/powerpoint/2010/main" val="23032858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1E2E-65D1-751E-6A8A-E30F86E48BE3}"/>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595EA8C0-4684-18C1-C4FB-E508E87AE1DA}"/>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Espace réservé du contenu 6">
            <a:extLst>
              <a:ext uri="{FF2B5EF4-FFF2-40B4-BE49-F238E27FC236}">
                <a16:creationId xmlns:a16="http://schemas.microsoft.com/office/drawing/2014/main" id="{6BA8618A-4AD7-082E-8A1C-56B710F65395}"/>
              </a:ext>
            </a:extLst>
          </p:cNvPr>
          <p:cNvSpPr txBox="1">
            <a:spLocks/>
          </p:cNvSpPr>
          <p:nvPr/>
        </p:nvSpPr>
        <p:spPr>
          <a:xfrm>
            <a:off x="780909" y="982206"/>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65B32E"/>
                </a:highlight>
                <a:latin typeface="Montserrat Light" panose="00000400000000000000" pitchFamily="50" charset="0"/>
              </a:rPr>
              <a:t>RESULTAT  DE FONCTIONNEMENT </a:t>
            </a:r>
          </a:p>
          <a:p>
            <a:pPr marL="0" indent="0">
              <a:lnSpc>
                <a:spcPct val="120000"/>
              </a:lnSpc>
              <a:spcBef>
                <a:spcPts val="0"/>
              </a:spcBef>
              <a:buClrTx/>
              <a:buNone/>
            </a:pPr>
            <a:endParaRPr lang="fr-FR" sz="1900" b="1" u="heavy" dirty="0">
              <a:solidFill>
                <a:schemeClr val="bg1"/>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4" name="Image 3">
            <a:extLst>
              <a:ext uri="{FF2B5EF4-FFF2-40B4-BE49-F238E27FC236}">
                <a16:creationId xmlns:a16="http://schemas.microsoft.com/office/drawing/2014/main" id="{39F1A41B-4B09-5E47-66A7-EC8E82DDE2DF}"/>
              </a:ext>
            </a:extLst>
          </p:cNvPr>
          <p:cNvPicPr>
            <a:picLocks noChangeAspect="1"/>
          </p:cNvPicPr>
          <p:nvPr/>
        </p:nvPicPr>
        <p:blipFill>
          <a:blip r:embed="rId3"/>
          <a:stretch>
            <a:fillRect/>
          </a:stretch>
        </p:blipFill>
        <p:spPr>
          <a:xfrm>
            <a:off x="1028430" y="1901730"/>
            <a:ext cx="9432589" cy="1124233"/>
          </a:xfrm>
          <a:prstGeom prst="rect">
            <a:avLst/>
          </a:prstGeom>
        </p:spPr>
      </p:pic>
      <p:sp>
        <p:nvSpPr>
          <p:cNvPr id="5" name="ZoneTexte 4">
            <a:extLst>
              <a:ext uri="{FF2B5EF4-FFF2-40B4-BE49-F238E27FC236}">
                <a16:creationId xmlns:a16="http://schemas.microsoft.com/office/drawing/2014/main" id="{8B4261D8-BE27-ED94-BE11-F9B2BE74F5B5}"/>
              </a:ext>
            </a:extLst>
          </p:cNvPr>
          <p:cNvSpPr txBox="1"/>
          <p:nvPr/>
        </p:nvSpPr>
        <p:spPr>
          <a:xfrm>
            <a:off x="726404" y="3832037"/>
            <a:ext cx="10519203" cy="1815882"/>
          </a:xfrm>
          <a:prstGeom prst="rect">
            <a:avLst/>
          </a:prstGeom>
          <a:noFill/>
        </p:spPr>
        <p:txBody>
          <a:bodyPr wrap="square">
            <a:spAutoFit/>
          </a:bodyPr>
          <a:lstStyle/>
          <a:p>
            <a:pPr algn="just">
              <a:defRPr/>
            </a:pPr>
            <a:r>
              <a:rPr lang="fr-FR" sz="1600" dirty="0">
                <a:solidFill>
                  <a:prstClr val="black"/>
                </a:solidFill>
                <a:latin typeface="Montserrat Light" panose="00000400000000000000" pitchFamily="50" charset="0"/>
              </a:rPr>
              <a:t>La section de fonctionnement a été fragilisée sur les dernières années, avec une diminution des recettes en 2021 et une forte augmentation des dépenses en 2022. Concernant l’exercice 2023, Saint-Louis Agglomération réalise un résultat de fonctionnement de 10 693 k€ avec des dépenses de fonctionnement maîtrisées et des recettes de fonctionnement en forte augmentation. </a:t>
            </a:r>
          </a:p>
          <a:p>
            <a:pPr algn="just">
              <a:defRPr/>
            </a:pPr>
            <a:endParaRPr lang="fr-FR" sz="1600" dirty="0">
              <a:solidFill>
                <a:prstClr val="black"/>
              </a:solidFill>
              <a:latin typeface="Montserrat Light" panose="00000400000000000000" pitchFamily="50" charset="0"/>
            </a:endParaRPr>
          </a:p>
          <a:p>
            <a:pPr algn="just">
              <a:defRPr/>
            </a:pPr>
            <a:r>
              <a:rPr lang="fr-FR" sz="1600" dirty="0">
                <a:solidFill>
                  <a:prstClr val="black"/>
                </a:solidFill>
                <a:latin typeface="Montserrat Light" panose="00000400000000000000" pitchFamily="50" charset="0"/>
              </a:rPr>
              <a:t>Cet auto-financement permettra de couvrir son résultat d’investissement et de financer les investissements futurs sur le budget 2024.</a:t>
            </a:r>
          </a:p>
        </p:txBody>
      </p:sp>
      <p:sp>
        <p:nvSpPr>
          <p:cNvPr id="7" name="Graphique 12">
            <a:extLst>
              <a:ext uri="{FF2B5EF4-FFF2-40B4-BE49-F238E27FC236}">
                <a16:creationId xmlns:a16="http://schemas.microsoft.com/office/drawing/2014/main" id="{8E1D9A49-37D4-F348-8DB3-60DCB1A2164C}"/>
              </a:ext>
            </a:extLst>
          </p:cNvPr>
          <p:cNvSpPr/>
          <p:nvPr/>
        </p:nvSpPr>
        <p:spPr>
          <a:xfrm>
            <a:off x="8934047" y="379307"/>
            <a:ext cx="2880000" cy="52796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65B32E"/>
          </a:solidFill>
          <a:ln w="8334" cap="flat">
            <a:noFill/>
            <a:prstDash val="solid"/>
            <a:miter/>
          </a:ln>
        </p:spPr>
        <p:txBody>
          <a:bodyPr wrap="none" lIns="468000" tIns="36000" rIns="36000" bIns="360000" rtlCol="0" anchor="t" anchorCtr="0"/>
          <a:lstStyle/>
          <a:p>
            <a:pPr>
              <a:lnSpc>
                <a:spcPts val="2160"/>
              </a:lnSpc>
            </a:pPr>
            <a:r>
              <a:rPr lang="fr-FR" dirty="0">
                <a:solidFill>
                  <a:srgbClr val="FFFFFF"/>
                </a:solidFill>
                <a:latin typeface="Bebas" pitchFamily="2" charset="0"/>
              </a:rPr>
              <a:t>Rétrospective financière</a:t>
            </a:r>
            <a:br>
              <a:rPr lang="fr-FR" dirty="0">
                <a:solidFill>
                  <a:srgbClr val="FFFFFF"/>
                </a:solidFill>
                <a:latin typeface="Bebas" pitchFamily="2" charset="0"/>
              </a:rPr>
            </a:br>
            <a:r>
              <a:rPr lang="fr-FR" dirty="0">
                <a:solidFill>
                  <a:srgbClr val="FFFFFF"/>
                </a:solidFill>
                <a:latin typeface="Bebas" pitchFamily="2" charset="0"/>
              </a:rPr>
              <a:t>   </a:t>
            </a:r>
          </a:p>
        </p:txBody>
      </p:sp>
    </p:spTree>
    <p:extLst>
      <p:ext uri="{BB962C8B-B14F-4D97-AF65-F5344CB8AC3E}">
        <p14:creationId xmlns:p14="http://schemas.microsoft.com/office/powerpoint/2010/main" val="2159057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11E5D-4809-F5B1-8B5C-F5AC9192B5C7}"/>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4C3C092F-D1D9-93CE-B143-1E942628E57C}"/>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Espace réservé du contenu 6">
            <a:extLst>
              <a:ext uri="{FF2B5EF4-FFF2-40B4-BE49-F238E27FC236}">
                <a16:creationId xmlns:a16="http://schemas.microsoft.com/office/drawing/2014/main" id="{F93CE248-C321-3DF6-6B8C-BAA29B786161}"/>
              </a:ext>
            </a:extLst>
          </p:cNvPr>
          <p:cNvSpPr txBox="1">
            <a:spLocks/>
          </p:cNvSpPr>
          <p:nvPr/>
        </p:nvSpPr>
        <p:spPr>
          <a:xfrm>
            <a:off x="426212" y="1092222"/>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65B32E"/>
                </a:highlight>
                <a:latin typeface="Montserrat Light" panose="00000400000000000000" pitchFamily="50" charset="0"/>
              </a:rPr>
              <a:t>DEPENSES D’INVESTISSEMENT EN CHAPITRE  </a:t>
            </a:r>
          </a:p>
          <a:p>
            <a:pPr marL="0" indent="0">
              <a:lnSpc>
                <a:spcPct val="120000"/>
              </a:lnSpc>
              <a:spcBef>
                <a:spcPts val="0"/>
              </a:spcBef>
              <a:buClrTx/>
              <a:buNone/>
            </a:pPr>
            <a:endParaRPr lang="fr-FR" sz="1900" b="1"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4" name="Image 3">
            <a:extLst>
              <a:ext uri="{FF2B5EF4-FFF2-40B4-BE49-F238E27FC236}">
                <a16:creationId xmlns:a16="http://schemas.microsoft.com/office/drawing/2014/main" id="{4C9A7416-CA61-6988-8348-2E3B394B486D}"/>
              </a:ext>
            </a:extLst>
          </p:cNvPr>
          <p:cNvPicPr>
            <a:picLocks noChangeAspect="1"/>
          </p:cNvPicPr>
          <p:nvPr/>
        </p:nvPicPr>
        <p:blipFill>
          <a:blip r:embed="rId3"/>
          <a:stretch>
            <a:fillRect/>
          </a:stretch>
        </p:blipFill>
        <p:spPr>
          <a:xfrm>
            <a:off x="515541" y="1870444"/>
            <a:ext cx="10648029" cy="2709593"/>
          </a:xfrm>
          <a:prstGeom prst="rect">
            <a:avLst/>
          </a:prstGeom>
        </p:spPr>
      </p:pic>
      <p:sp>
        <p:nvSpPr>
          <p:cNvPr id="5" name="ZoneTexte 6">
            <a:extLst>
              <a:ext uri="{FF2B5EF4-FFF2-40B4-BE49-F238E27FC236}">
                <a16:creationId xmlns:a16="http://schemas.microsoft.com/office/drawing/2014/main" id="{A3C5A45B-A065-2B90-E5CB-D0A2F710272A}"/>
              </a:ext>
            </a:extLst>
          </p:cNvPr>
          <p:cNvSpPr txBox="1"/>
          <p:nvPr/>
        </p:nvSpPr>
        <p:spPr>
          <a:xfrm>
            <a:off x="593818" y="5138673"/>
            <a:ext cx="10569752"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600" dirty="0">
                <a:latin typeface="Montserrat Light" panose="00000400000000000000" pitchFamily="50" charset="0"/>
              </a:rPr>
              <a:t>Au vu de la santé financière de </a:t>
            </a:r>
            <a:r>
              <a:rPr lang="fr-FR" sz="1600" dirty="0">
                <a:solidFill>
                  <a:prstClr val="black"/>
                </a:solidFill>
                <a:latin typeface="Montserrat Light" panose="00000400000000000000" pitchFamily="50" charset="0"/>
              </a:rPr>
              <a:t>Saint-Louis Agglomération</a:t>
            </a:r>
            <a:r>
              <a:rPr lang="fr-FR" sz="1600" dirty="0">
                <a:latin typeface="Montserrat Light" panose="00000400000000000000" pitchFamily="50" charset="0"/>
              </a:rPr>
              <a:t> en 2022, les dépenses d’investissement ont été réduites sur l’exercice 2023, elles s’élèvent à 9 586 k€ pour un budget voté à 13 975 k€. </a:t>
            </a:r>
          </a:p>
        </p:txBody>
      </p:sp>
      <p:sp>
        <p:nvSpPr>
          <p:cNvPr id="7" name="Graphique 12">
            <a:extLst>
              <a:ext uri="{FF2B5EF4-FFF2-40B4-BE49-F238E27FC236}">
                <a16:creationId xmlns:a16="http://schemas.microsoft.com/office/drawing/2014/main" id="{5D498E86-B473-BBBE-B85B-23E3FC3D7ABD}"/>
              </a:ext>
            </a:extLst>
          </p:cNvPr>
          <p:cNvSpPr/>
          <p:nvPr/>
        </p:nvSpPr>
        <p:spPr>
          <a:xfrm>
            <a:off x="8934047" y="379307"/>
            <a:ext cx="2880000" cy="52796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65B32E"/>
          </a:solidFill>
          <a:ln w="8334" cap="flat">
            <a:noFill/>
            <a:prstDash val="solid"/>
            <a:miter/>
          </a:ln>
        </p:spPr>
        <p:txBody>
          <a:bodyPr wrap="none" lIns="468000" tIns="36000" rIns="36000" bIns="360000" rtlCol="0" anchor="t" anchorCtr="0"/>
          <a:lstStyle/>
          <a:p>
            <a:pPr>
              <a:lnSpc>
                <a:spcPts val="2160"/>
              </a:lnSpc>
            </a:pPr>
            <a:r>
              <a:rPr lang="fr-FR" dirty="0">
                <a:solidFill>
                  <a:srgbClr val="FFFFFF"/>
                </a:solidFill>
                <a:latin typeface="Bebas" pitchFamily="2" charset="0"/>
              </a:rPr>
              <a:t>Rétrospective financière</a:t>
            </a:r>
            <a:br>
              <a:rPr lang="fr-FR" dirty="0">
                <a:solidFill>
                  <a:srgbClr val="FFFFFF"/>
                </a:solidFill>
                <a:latin typeface="Bebas" pitchFamily="2" charset="0"/>
              </a:rPr>
            </a:br>
            <a:r>
              <a:rPr lang="fr-FR" dirty="0">
                <a:solidFill>
                  <a:srgbClr val="FFFFFF"/>
                </a:solidFill>
                <a:latin typeface="Bebas" pitchFamily="2" charset="0"/>
              </a:rPr>
              <a:t>   </a:t>
            </a:r>
          </a:p>
        </p:txBody>
      </p:sp>
    </p:spTree>
    <p:extLst>
      <p:ext uri="{BB962C8B-B14F-4D97-AF65-F5344CB8AC3E}">
        <p14:creationId xmlns:p14="http://schemas.microsoft.com/office/powerpoint/2010/main" val="342833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A612D98-1C16-3243-B9C6-592248D57B0C}"/>
              </a:ext>
            </a:extLst>
          </p:cNvPr>
          <p:cNvSpPr/>
          <p:nvPr/>
        </p:nvSpPr>
        <p:spPr bwMode="auto">
          <a:xfrm>
            <a:off x="370704" y="370702"/>
            <a:ext cx="11450592" cy="6116594"/>
          </a:xfrm>
          <a:prstGeom prst="rect">
            <a:avLst/>
          </a:prstGeom>
          <a:solidFill>
            <a:srgbClr val="0070C0"/>
          </a:solidFill>
          <a:ln>
            <a:noFill/>
          </a:ln>
        </p:spPr>
        <p:txBody>
          <a:bodyPr vert="horz" wrap="square" lIns="91440" tIns="45720" rIns="91440" bIns="45720" numCol="1" rtlCol="0" anchor="ctr" anchorCtr="0" compatLnSpc="1">
            <a:prstTxWarp prst="textArchDown">
              <a:avLst/>
            </a:prstTxWarp>
          </a:bodyPr>
          <a:lstStyle/>
          <a:p>
            <a:pPr algn="ctr"/>
            <a:endParaRPr lang="fr-FR"/>
          </a:p>
        </p:txBody>
      </p:sp>
      <p:grpSp>
        <p:nvGrpSpPr>
          <p:cNvPr id="28" name="Groupe 27">
            <a:extLst>
              <a:ext uri="{FF2B5EF4-FFF2-40B4-BE49-F238E27FC236}">
                <a16:creationId xmlns:a16="http://schemas.microsoft.com/office/drawing/2014/main" id="{8629D03A-A536-B744-BD08-250522D09447}"/>
              </a:ext>
            </a:extLst>
          </p:cNvPr>
          <p:cNvGrpSpPr/>
          <p:nvPr/>
        </p:nvGrpSpPr>
        <p:grpSpPr>
          <a:xfrm>
            <a:off x="8040788" y="370702"/>
            <a:ext cx="3780508" cy="6116594"/>
            <a:chOff x="8040788" y="370702"/>
            <a:chExt cx="3780508" cy="6116594"/>
          </a:xfrm>
        </p:grpSpPr>
        <p:grpSp>
          <p:nvGrpSpPr>
            <p:cNvPr id="25" name="Groupe 24">
              <a:extLst>
                <a:ext uri="{FF2B5EF4-FFF2-40B4-BE49-F238E27FC236}">
                  <a16:creationId xmlns:a16="http://schemas.microsoft.com/office/drawing/2014/main" id="{17EEEEAF-69A2-F747-91EB-A681F94F184B}"/>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72001AEC-48EF-9645-A34E-EFFF7BC91A5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25BD5208-F4C0-9048-9081-CDF5354FB9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BA4C0A9F-407B-8342-9069-77A8C5FDA33D}"/>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150B18BD-3D4F-424B-8C96-7F20DAF5AF47}"/>
              </a:ext>
            </a:extLst>
          </p:cNvPr>
          <p:cNvSpPr/>
          <p:nvPr/>
        </p:nvSpPr>
        <p:spPr>
          <a:xfrm>
            <a:off x="370703" y="370702"/>
            <a:ext cx="11450592" cy="6116594"/>
          </a:xfrm>
          <a:prstGeom prst="rect">
            <a:avLst/>
          </a:prstGeom>
        </p:spPr>
        <p:txBody>
          <a:bodyPr wrap="square" lIns="720000" tIns="720000" rIns="720000" bIns="720000" anchor="ctr" anchorCtr="0">
            <a:noAutofit/>
          </a:bodyPr>
          <a:lstStyle/>
          <a:p>
            <a:endParaRPr lang="en-US" sz="6000" b="1" spc="300" dirty="0">
              <a:solidFill>
                <a:schemeClr val="bg1"/>
              </a:solidFill>
              <a:effectLst>
                <a:outerShdw blurRad="50800" dist="38100" algn="l" rotWithShape="0">
                  <a:prstClr val="black">
                    <a:alpha val="40000"/>
                  </a:prstClr>
                </a:outerShdw>
              </a:effectLst>
              <a:latin typeface="Bebas" pitchFamily="2" charset="0"/>
            </a:endParaRPr>
          </a:p>
          <a:p>
            <a:pPr>
              <a:tabLst>
                <a:tab pos="534988" algn="l"/>
              </a:tabLst>
            </a:pPr>
            <a:r>
              <a:rPr lang="en-US"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t>Le cadre </a:t>
            </a:r>
            <a:r>
              <a:rPr lang="en-US" sz="4400" b="1" spc="300" dirty="0" err="1">
                <a:solidFill>
                  <a:schemeClr val="bg1"/>
                </a:solidFill>
                <a:effectLst>
                  <a:outerShdw blurRad="50800" dist="38100" algn="l" rotWithShape="0">
                    <a:prstClr val="black">
                      <a:alpha val="40000"/>
                    </a:prstClr>
                  </a:outerShdw>
                </a:effectLst>
                <a:latin typeface="Montserrat Light" panose="00000400000000000000" pitchFamily="50" charset="0"/>
              </a:rPr>
              <a:t>réglementaire</a:t>
            </a:r>
            <a:endParaRPr lang="en-US" sz="44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endParaRPr lang="en-US" sz="6000" b="1" spc="300" dirty="0">
              <a:solidFill>
                <a:schemeClr val="bg1"/>
              </a:solidFill>
              <a:effectLst>
                <a:outerShdw blurRad="50800" dist="38100" algn="l" rotWithShape="0">
                  <a:prstClr val="black">
                    <a:alpha val="40000"/>
                  </a:prstClr>
                </a:outerShdw>
              </a:effectLst>
              <a:latin typeface="Bebas" pitchFamily="2" charset="0"/>
            </a:endParaRPr>
          </a:p>
        </p:txBody>
      </p:sp>
    </p:spTree>
    <p:extLst>
      <p:ext uri="{BB962C8B-B14F-4D97-AF65-F5344CB8AC3E}">
        <p14:creationId xmlns:p14="http://schemas.microsoft.com/office/powerpoint/2010/main" val="1444741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03434-DBBD-AD62-7DB8-B22910136B79}"/>
            </a:ext>
          </a:extLst>
        </p:cNvPr>
        <p:cNvGrpSpPr/>
        <p:nvPr/>
      </p:nvGrpSpPr>
      <p:grpSpPr>
        <a:xfrm>
          <a:off x="0" y="0"/>
          <a:ext cx="0" cy="0"/>
          <a:chOff x="0" y="0"/>
          <a:chExt cx="0" cy="0"/>
        </a:xfrm>
      </p:grpSpPr>
      <p:sp>
        <p:nvSpPr>
          <p:cNvPr id="7" name="Graphique 12">
            <a:extLst>
              <a:ext uri="{FF2B5EF4-FFF2-40B4-BE49-F238E27FC236}">
                <a16:creationId xmlns:a16="http://schemas.microsoft.com/office/drawing/2014/main" id="{A7DD297F-207D-6FFD-4315-F5EAACEFCD11}"/>
              </a:ext>
            </a:extLst>
          </p:cNvPr>
          <p:cNvSpPr/>
          <p:nvPr/>
        </p:nvSpPr>
        <p:spPr>
          <a:xfrm>
            <a:off x="8934047" y="379307"/>
            <a:ext cx="2880000" cy="52796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65B32E"/>
          </a:solidFill>
          <a:ln w="8334" cap="flat">
            <a:noFill/>
            <a:prstDash val="solid"/>
            <a:miter/>
          </a:ln>
        </p:spPr>
        <p:txBody>
          <a:bodyPr wrap="none" lIns="468000" tIns="36000" rIns="36000" bIns="360000" rtlCol="0" anchor="t" anchorCtr="0"/>
          <a:lstStyle/>
          <a:p>
            <a:pPr>
              <a:lnSpc>
                <a:spcPts val="2160"/>
              </a:lnSpc>
            </a:pPr>
            <a:r>
              <a:rPr lang="fr-FR" dirty="0">
                <a:solidFill>
                  <a:srgbClr val="FFFFFF"/>
                </a:solidFill>
                <a:latin typeface="Bebas" pitchFamily="2" charset="0"/>
              </a:rPr>
              <a:t>Rétrospective financière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B09426D1-5FA9-74B9-3029-92F547553A6D}"/>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F842B428-F556-2804-D56D-14E278F47346}"/>
              </a:ext>
            </a:extLst>
          </p:cNvPr>
          <p:cNvPicPr>
            <a:picLocks noChangeAspect="1"/>
          </p:cNvPicPr>
          <p:nvPr/>
        </p:nvPicPr>
        <p:blipFill>
          <a:blip r:embed="rId3"/>
          <a:stretch>
            <a:fillRect/>
          </a:stretch>
        </p:blipFill>
        <p:spPr>
          <a:xfrm>
            <a:off x="4409828" y="785277"/>
            <a:ext cx="7404219" cy="5699651"/>
          </a:xfrm>
          <a:prstGeom prst="rect">
            <a:avLst/>
          </a:prstGeom>
        </p:spPr>
      </p:pic>
      <p:sp>
        <p:nvSpPr>
          <p:cNvPr id="4" name="ZoneTexte 3">
            <a:extLst>
              <a:ext uri="{FF2B5EF4-FFF2-40B4-BE49-F238E27FC236}">
                <a16:creationId xmlns:a16="http://schemas.microsoft.com/office/drawing/2014/main" id="{A40B7251-599E-51C5-1E5D-B4ACEEEEEEBD}"/>
              </a:ext>
            </a:extLst>
          </p:cNvPr>
          <p:cNvSpPr txBox="1"/>
          <p:nvPr/>
        </p:nvSpPr>
        <p:spPr>
          <a:xfrm>
            <a:off x="377953" y="1483630"/>
            <a:ext cx="3886620" cy="4185761"/>
          </a:xfrm>
          <a:prstGeom prst="rect">
            <a:avLst/>
          </a:prstGeom>
          <a:noFill/>
        </p:spPr>
        <p:txBody>
          <a:bodyPr wrap="square">
            <a:spAutoFit/>
          </a:bodyPr>
          <a:lstStyle/>
          <a:p>
            <a:pPr>
              <a:defRPr/>
            </a:pPr>
            <a:r>
              <a:rPr lang="fr-FR" sz="1400" dirty="0">
                <a:solidFill>
                  <a:prstClr val="black"/>
                </a:solidFill>
                <a:latin typeface="Montserrat Light" panose="00000400000000000000" pitchFamily="50" charset="0"/>
              </a:rPr>
              <a:t>Un tableau des dépenses d’investissement par fonction dont : </a:t>
            </a:r>
          </a:p>
          <a:p>
            <a:pPr algn="just">
              <a:defRPr/>
            </a:pPr>
            <a:endParaRPr lang="fr-FR" sz="1400" dirty="0">
              <a:solidFill>
                <a:prstClr val="black"/>
              </a:solidFill>
              <a:latin typeface="Montserrat Light" panose="00000400000000000000" pitchFamily="50" charset="0"/>
            </a:endParaRPr>
          </a:p>
          <a:p>
            <a:pPr marL="285750" indent="-285750" algn="just">
              <a:buFont typeface="Arial" panose="020B0604020202020204" pitchFamily="34" charset="0"/>
              <a:buChar char="•"/>
              <a:defRPr/>
            </a:pPr>
            <a:r>
              <a:rPr lang="fr-FR" sz="1400" dirty="0">
                <a:solidFill>
                  <a:prstClr val="black"/>
                </a:solidFill>
                <a:latin typeface="Montserrat Light" panose="00000400000000000000" pitchFamily="50" charset="0"/>
              </a:rPr>
              <a:t> 1 033 k€ de versement de subventions d’équipements </a:t>
            </a:r>
          </a:p>
          <a:p>
            <a:pPr algn="just">
              <a:defRPr/>
            </a:pPr>
            <a:endParaRPr lang="fr-FR" sz="1400" dirty="0">
              <a:solidFill>
                <a:prstClr val="black"/>
              </a:solidFill>
              <a:latin typeface="Montserrat Light" panose="00000400000000000000" pitchFamily="50" charset="0"/>
            </a:endParaRPr>
          </a:p>
          <a:p>
            <a:pPr marL="285750" indent="-285750" algn="just">
              <a:buFont typeface="Arial" panose="020B0604020202020204" pitchFamily="34" charset="0"/>
              <a:buChar char="•"/>
              <a:defRPr/>
            </a:pPr>
            <a:r>
              <a:rPr lang="fr-FR" sz="1400" dirty="0">
                <a:solidFill>
                  <a:prstClr val="black"/>
                </a:solidFill>
                <a:latin typeface="Montserrat Light" panose="00000400000000000000" pitchFamily="50" charset="0"/>
              </a:rPr>
              <a:t>750 k€ d’investissement pour le service déchets </a:t>
            </a:r>
          </a:p>
          <a:p>
            <a:pPr marL="285750" indent="-285750" algn="just">
              <a:buFont typeface="Arial" panose="020B0604020202020204" pitchFamily="34" charset="0"/>
              <a:buChar char="•"/>
              <a:defRPr/>
            </a:pPr>
            <a:endParaRPr lang="fr-FR" sz="1400" dirty="0">
              <a:solidFill>
                <a:prstClr val="black"/>
              </a:solidFill>
              <a:latin typeface="Montserrat Light" panose="00000400000000000000" pitchFamily="50" charset="0"/>
            </a:endParaRPr>
          </a:p>
          <a:p>
            <a:pPr marL="285750" indent="-285750" algn="just">
              <a:buFont typeface="Arial" panose="020B0604020202020204" pitchFamily="34" charset="0"/>
              <a:buChar char="•"/>
              <a:defRPr/>
            </a:pPr>
            <a:r>
              <a:rPr lang="fr-FR" sz="1400" dirty="0">
                <a:solidFill>
                  <a:prstClr val="black"/>
                </a:solidFill>
                <a:latin typeface="Montserrat Light" panose="00000400000000000000" pitchFamily="50" charset="0"/>
              </a:rPr>
              <a:t>568 k€ d’études </a:t>
            </a:r>
          </a:p>
          <a:p>
            <a:pPr algn="just">
              <a:defRPr/>
            </a:pPr>
            <a:endParaRPr lang="fr-FR" sz="1400" dirty="0">
              <a:solidFill>
                <a:prstClr val="black"/>
              </a:solidFill>
              <a:latin typeface="Montserrat Light" panose="00000400000000000000" pitchFamily="50" charset="0"/>
            </a:endParaRPr>
          </a:p>
          <a:p>
            <a:pPr marL="285750" indent="-285750" algn="just">
              <a:buFont typeface="Arial" panose="020B0604020202020204" pitchFamily="34" charset="0"/>
              <a:buChar char="•"/>
              <a:defRPr/>
            </a:pPr>
            <a:r>
              <a:rPr lang="fr-FR" sz="1400" dirty="0">
                <a:solidFill>
                  <a:prstClr val="black"/>
                </a:solidFill>
                <a:latin typeface="Montserrat Light" panose="00000400000000000000" pitchFamily="50" charset="0"/>
              </a:rPr>
              <a:t>405 k€ de piste cyclable</a:t>
            </a:r>
          </a:p>
          <a:p>
            <a:pPr algn="just">
              <a:defRPr/>
            </a:pPr>
            <a:endParaRPr lang="fr-FR" sz="1400" dirty="0">
              <a:solidFill>
                <a:prstClr val="black"/>
              </a:solidFill>
              <a:latin typeface="Montserrat Light" panose="00000400000000000000" pitchFamily="50" charset="0"/>
            </a:endParaRPr>
          </a:p>
          <a:p>
            <a:pPr marL="285750" indent="-285750" algn="just">
              <a:buFont typeface="Arial" panose="020B0604020202020204" pitchFamily="34" charset="0"/>
              <a:buChar char="•"/>
              <a:defRPr/>
            </a:pPr>
            <a:r>
              <a:rPr lang="fr-FR" sz="1400" dirty="0">
                <a:solidFill>
                  <a:prstClr val="black"/>
                </a:solidFill>
                <a:latin typeface="Montserrat Light" panose="00000400000000000000" pitchFamily="50" charset="0"/>
              </a:rPr>
              <a:t>323 k€ de voirie pour </a:t>
            </a:r>
            <a:r>
              <a:rPr lang="fr-FR" sz="1400" b="0" i="0" u="none" strike="noStrike" dirty="0">
                <a:solidFill>
                  <a:srgbClr val="000000"/>
                </a:solidFill>
                <a:effectLst/>
                <a:latin typeface="Montserrat Light" panose="00000400000000000000" pitchFamily="50" charset="0"/>
              </a:rPr>
              <a:t>ZAI </a:t>
            </a:r>
            <a:r>
              <a:rPr lang="fr-FR" sz="1400" b="0" i="0" u="none" strike="noStrike" dirty="0" err="1">
                <a:solidFill>
                  <a:srgbClr val="000000"/>
                </a:solidFill>
                <a:effectLst/>
                <a:latin typeface="Montserrat Light" panose="00000400000000000000" pitchFamily="50" charset="0"/>
              </a:rPr>
              <a:t>Liesbach</a:t>
            </a:r>
            <a:r>
              <a:rPr lang="fr-FR" sz="1400" b="0" i="0" u="none" strike="noStrike" dirty="0">
                <a:solidFill>
                  <a:srgbClr val="000000"/>
                </a:solidFill>
                <a:effectLst/>
                <a:latin typeface="Montserrat Light" panose="00000400000000000000" pitchFamily="50" charset="0"/>
              </a:rPr>
              <a:t> (2023 : rue de Saverne + divers)</a:t>
            </a:r>
            <a:r>
              <a:rPr lang="fr-FR" sz="1400" dirty="0">
                <a:latin typeface="Montserrat Light" panose="00000400000000000000" pitchFamily="50" charset="0"/>
              </a:rPr>
              <a:t> </a:t>
            </a:r>
          </a:p>
          <a:p>
            <a:pPr algn="just">
              <a:defRPr/>
            </a:pPr>
            <a:endParaRPr lang="fr-FR" sz="1400" dirty="0">
              <a:solidFill>
                <a:prstClr val="black"/>
              </a:solidFill>
              <a:latin typeface="Montserrat Light" panose="00000400000000000000" pitchFamily="50" charset="0"/>
            </a:endParaRPr>
          </a:p>
          <a:p>
            <a:pPr marL="285750" indent="-285750" algn="just">
              <a:buFont typeface="Arial" panose="020B0604020202020204" pitchFamily="34" charset="0"/>
              <a:buChar char="•"/>
              <a:defRPr/>
            </a:pPr>
            <a:r>
              <a:rPr lang="fr-FR" sz="1400" dirty="0">
                <a:solidFill>
                  <a:prstClr val="black"/>
                </a:solidFill>
                <a:latin typeface="Montserrat Light" panose="00000400000000000000" pitchFamily="50" charset="0"/>
              </a:rPr>
              <a:t>127 k€ de travaux à la </a:t>
            </a:r>
            <a:r>
              <a:rPr lang="fr-FR" sz="1400" b="0" i="0" u="none" strike="noStrike" dirty="0">
                <a:solidFill>
                  <a:srgbClr val="000000"/>
                </a:solidFill>
                <a:effectLst/>
                <a:latin typeface="Montserrat Light" panose="00000400000000000000" pitchFamily="50" charset="0"/>
              </a:rPr>
              <a:t>ZAI </a:t>
            </a:r>
            <a:r>
              <a:rPr lang="fr-FR" sz="1400" b="0" i="0" u="none" strike="noStrike" dirty="0" err="1">
                <a:solidFill>
                  <a:srgbClr val="000000"/>
                </a:solidFill>
                <a:effectLst/>
                <a:latin typeface="Montserrat Light" panose="00000400000000000000" pitchFamily="50" charset="0"/>
              </a:rPr>
              <a:t>Haselaecker</a:t>
            </a:r>
            <a:r>
              <a:rPr lang="fr-FR" sz="1400" b="0" i="0" u="none" strike="noStrike" dirty="0">
                <a:solidFill>
                  <a:srgbClr val="000000"/>
                </a:solidFill>
                <a:effectLst/>
                <a:latin typeface="Montserrat Light" panose="00000400000000000000" pitchFamily="50" charset="0"/>
              </a:rPr>
              <a:t> à Blotzheim (2023 : tapis final de chaussée)</a:t>
            </a:r>
            <a:r>
              <a:rPr lang="fr-FR" sz="1400" dirty="0">
                <a:latin typeface="Montserrat Light" panose="00000400000000000000" pitchFamily="50" charset="0"/>
              </a:rPr>
              <a:t> </a:t>
            </a:r>
            <a:r>
              <a:rPr lang="fr-FR" sz="1400" dirty="0">
                <a:solidFill>
                  <a:prstClr val="black"/>
                </a:solidFill>
                <a:latin typeface="Montserrat Light" panose="00000400000000000000" pitchFamily="50" charset="0"/>
              </a:rPr>
              <a:t> </a:t>
            </a:r>
            <a:endParaRPr lang="fr-FR" sz="1400" b="1" dirty="0">
              <a:solidFill>
                <a:prstClr val="black"/>
              </a:solidFill>
              <a:latin typeface="Montserrat Light" panose="00000400000000000000" pitchFamily="50" charset="0"/>
            </a:endParaRPr>
          </a:p>
        </p:txBody>
      </p:sp>
      <p:sp>
        <p:nvSpPr>
          <p:cNvPr id="5" name="Espace réservé du contenu 6">
            <a:extLst>
              <a:ext uri="{FF2B5EF4-FFF2-40B4-BE49-F238E27FC236}">
                <a16:creationId xmlns:a16="http://schemas.microsoft.com/office/drawing/2014/main" id="{7F19E3DF-84ED-050D-A5EE-DC74FC8074E3}"/>
              </a:ext>
            </a:extLst>
          </p:cNvPr>
          <p:cNvSpPr txBox="1">
            <a:spLocks/>
          </p:cNvSpPr>
          <p:nvPr/>
        </p:nvSpPr>
        <p:spPr>
          <a:xfrm>
            <a:off x="377953" y="407012"/>
            <a:ext cx="10826686" cy="614255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65B32E"/>
                </a:highlight>
                <a:latin typeface="Montserrat Light" panose="00000400000000000000" pitchFamily="50" charset="0"/>
              </a:rPr>
              <a:t>DEPENSES D’INVESTISSEMENT EN FONCTION   </a:t>
            </a:r>
          </a:p>
          <a:p>
            <a:pPr marL="0" indent="0">
              <a:lnSpc>
                <a:spcPct val="120000"/>
              </a:lnSpc>
              <a:spcBef>
                <a:spcPts val="0"/>
              </a:spcBef>
              <a:buClrTx/>
              <a:buNone/>
            </a:pPr>
            <a:endParaRPr lang="fr-FR" sz="1900" b="1" u="heavy" dirty="0">
              <a:solidFill>
                <a:schemeClr val="bg1"/>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Tree>
    <p:extLst>
      <p:ext uri="{BB962C8B-B14F-4D97-AF65-F5344CB8AC3E}">
        <p14:creationId xmlns:p14="http://schemas.microsoft.com/office/powerpoint/2010/main" val="2379886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91792-78A7-9AE4-C755-6442A43AD35F}"/>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35C9C5A9-3CBB-A8F2-3A89-B437584B449C}"/>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D8DC4CD1-2901-6811-7262-C75EE911D01A}"/>
              </a:ext>
            </a:extLst>
          </p:cNvPr>
          <p:cNvPicPr>
            <a:picLocks noChangeAspect="1"/>
          </p:cNvPicPr>
          <p:nvPr/>
        </p:nvPicPr>
        <p:blipFill>
          <a:blip r:embed="rId3"/>
          <a:stretch>
            <a:fillRect/>
          </a:stretch>
        </p:blipFill>
        <p:spPr>
          <a:xfrm>
            <a:off x="1566862" y="1172356"/>
            <a:ext cx="9058275" cy="3257550"/>
          </a:xfrm>
          <a:prstGeom prst="rect">
            <a:avLst/>
          </a:prstGeom>
        </p:spPr>
      </p:pic>
      <p:sp>
        <p:nvSpPr>
          <p:cNvPr id="4" name="ZoneTexte 3">
            <a:extLst>
              <a:ext uri="{FF2B5EF4-FFF2-40B4-BE49-F238E27FC236}">
                <a16:creationId xmlns:a16="http://schemas.microsoft.com/office/drawing/2014/main" id="{D8944100-D603-DFC1-5613-E613D0DF0CA2}"/>
              </a:ext>
            </a:extLst>
          </p:cNvPr>
          <p:cNvSpPr txBox="1"/>
          <p:nvPr/>
        </p:nvSpPr>
        <p:spPr>
          <a:xfrm>
            <a:off x="739814" y="4429906"/>
            <a:ext cx="10563610" cy="1846659"/>
          </a:xfrm>
          <a:prstGeom prst="rect">
            <a:avLst/>
          </a:prstGeom>
          <a:noFill/>
        </p:spPr>
        <p:txBody>
          <a:bodyPr wrap="square">
            <a:spAutoFit/>
          </a:bodyPr>
          <a:lstStyle/>
          <a:p>
            <a:endParaRPr lang="fr-FR" dirty="0"/>
          </a:p>
          <a:p>
            <a:r>
              <a:rPr lang="fr-FR" sz="1600" dirty="0">
                <a:latin typeface="Montserrat Light" panose="00000400000000000000" pitchFamily="50" charset="0"/>
              </a:rPr>
              <a:t>Saint-Louis Agglomération a fait le choix de recouvrir à l’emprunt sur ces dernières années pour financer les investissements, 17 001 k€ en 2021 et 8 006 k€ en 2022, soit 25 000 k€ d’emprunts en deux années. </a:t>
            </a:r>
          </a:p>
          <a:p>
            <a:endParaRPr lang="fr-FR" sz="1600" dirty="0">
              <a:latin typeface="Montserrat Light" panose="00000400000000000000" pitchFamily="50" charset="0"/>
            </a:endParaRPr>
          </a:p>
          <a:p>
            <a:pPr algn="just"/>
            <a:r>
              <a:rPr lang="fr-FR" sz="1600" dirty="0">
                <a:latin typeface="Montserrat Light" panose="00000400000000000000" pitchFamily="50" charset="0"/>
              </a:rPr>
              <a:t>Saint-Louis Agglomération ne peut plus recourir, pour le moment, à l’emprunt et doit autofinancer les investissements avec son résultat de fonctionnement, mais également mettre en place une stratégie de recherche de subventions.</a:t>
            </a:r>
          </a:p>
        </p:txBody>
      </p:sp>
      <p:sp>
        <p:nvSpPr>
          <p:cNvPr id="5" name="Espace réservé du contenu 6">
            <a:extLst>
              <a:ext uri="{FF2B5EF4-FFF2-40B4-BE49-F238E27FC236}">
                <a16:creationId xmlns:a16="http://schemas.microsoft.com/office/drawing/2014/main" id="{86014A9A-FA70-F9DA-6264-3E0B3CC6D75B}"/>
              </a:ext>
            </a:extLst>
          </p:cNvPr>
          <p:cNvSpPr txBox="1">
            <a:spLocks/>
          </p:cNvSpPr>
          <p:nvPr/>
        </p:nvSpPr>
        <p:spPr>
          <a:xfrm>
            <a:off x="377953" y="673768"/>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65B32E"/>
                </a:highlight>
                <a:latin typeface="Montserrat Light" panose="00000400000000000000" pitchFamily="50" charset="0"/>
              </a:rPr>
              <a:t>RECETTES D’INVESTISSEMENT EN CHAPITRE  </a:t>
            </a:r>
          </a:p>
          <a:p>
            <a:pPr marL="0" indent="0">
              <a:lnSpc>
                <a:spcPct val="120000"/>
              </a:lnSpc>
              <a:spcBef>
                <a:spcPts val="0"/>
              </a:spcBef>
              <a:buClrTx/>
              <a:buNone/>
            </a:pPr>
            <a:endParaRPr lang="fr-FR" sz="1900" b="1" u="sng"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7" name="Graphique 12">
            <a:extLst>
              <a:ext uri="{FF2B5EF4-FFF2-40B4-BE49-F238E27FC236}">
                <a16:creationId xmlns:a16="http://schemas.microsoft.com/office/drawing/2014/main" id="{284253F1-2E07-9701-0276-24E49A765889}"/>
              </a:ext>
            </a:extLst>
          </p:cNvPr>
          <p:cNvSpPr/>
          <p:nvPr/>
        </p:nvSpPr>
        <p:spPr>
          <a:xfrm>
            <a:off x="8934047" y="379307"/>
            <a:ext cx="2880000" cy="52796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65B32E"/>
          </a:solidFill>
          <a:ln w="8334" cap="flat">
            <a:noFill/>
            <a:prstDash val="solid"/>
            <a:miter/>
          </a:ln>
        </p:spPr>
        <p:txBody>
          <a:bodyPr wrap="none" lIns="468000" tIns="36000" rIns="36000" bIns="360000" rtlCol="0" anchor="t" anchorCtr="0"/>
          <a:lstStyle/>
          <a:p>
            <a:pPr>
              <a:lnSpc>
                <a:spcPts val="2160"/>
              </a:lnSpc>
            </a:pPr>
            <a:r>
              <a:rPr lang="fr-FR" dirty="0">
                <a:solidFill>
                  <a:srgbClr val="FFFFFF"/>
                </a:solidFill>
                <a:latin typeface="Bebas" pitchFamily="2" charset="0"/>
              </a:rPr>
              <a:t>Rétrospective financière</a:t>
            </a:r>
            <a:br>
              <a:rPr lang="fr-FR" dirty="0">
                <a:solidFill>
                  <a:srgbClr val="FFFFFF"/>
                </a:solidFill>
                <a:latin typeface="Bebas" pitchFamily="2" charset="0"/>
              </a:rPr>
            </a:br>
            <a:r>
              <a:rPr lang="fr-FR" dirty="0">
                <a:solidFill>
                  <a:srgbClr val="FFFFFF"/>
                </a:solidFill>
                <a:latin typeface="Bebas" pitchFamily="2" charset="0"/>
              </a:rPr>
              <a:t>   </a:t>
            </a:r>
          </a:p>
        </p:txBody>
      </p:sp>
    </p:spTree>
    <p:extLst>
      <p:ext uri="{BB962C8B-B14F-4D97-AF65-F5344CB8AC3E}">
        <p14:creationId xmlns:p14="http://schemas.microsoft.com/office/powerpoint/2010/main" val="22767043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049D6-261D-A703-1B01-E00CD93D9C57}"/>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BE34F805-B1CE-3B57-7E63-A86446436BC1}"/>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6EE52779-956F-CE03-5878-1ACEA1208489}"/>
              </a:ext>
            </a:extLst>
          </p:cNvPr>
          <p:cNvPicPr>
            <a:picLocks noChangeAspect="1"/>
          </p:cNvPicPr>
          <p:nvPr/>
        </p:nvPicPr>
        <p:blipFill>
          <a:blip r:embed="rId3"/>
          <a:stretch>
            <a:fillRect/>
          </a:stretch>
        </p:blipFill>
        <p:spPr>
          <a:xfrm>
            <a:off x="1240767" y="1722912"/>
            <a:ext cx="9242550" cy="2444977"/>
          </a:xfrm>
          <a:prstGeom prst="rect">
            <a:avLst/>
          </a:prstGeom>
        </p:spPr>
      </p:pic>
      <p:sp>
        <p:nvSpPr>
          <p:cNvPr id="4" name="ZoneTexte 3">
            <a:extLst>
              <a:ext uri="{FF2B5EF4-FFF2-40B4-BE49-F238E27FC236}">
                <a16:creationId xmlns:a16="http://schemas.microsoft.com/office/drawing/2014/main" id="{29A5F89E-9150-0EEB-2110-1D78CBB10FB6}"/>
              </a:ext>
            </a:extLst>
          </p:cNvPr>
          <p:cNvSpPr txBox="1"/>
          <p:nvPr/>
        </p:nvSpPr>
        <p:spPr>
          <a:xfrm>
            <a:off x="1143000" y="4531679"/>
            <a:ext cx="10160424" cy="830997"/>
          </a:xfrm>
          <a:prstGeom prst="rect">
            <a:avLst/>
          </a:prstGeom>
          <a:noFill/>
        </p:spPr>
        <p:txBody>
          <a:bodyPr wrap="square">
            <a:spAutoFit/>
          </a:bodyPr>
          <a:lstStyle/>
          <a:p>
            <a:pPr algn="just"/>
            <a:r>
              <a:rPr lang="fr-FR" sz="1600" dirty="0">
                <a:latin typeface="Montserrat Light" panose="00000400000000000000" pitchFamily="50" charset="0"/>
              </a:rPr>
              <a:t>Les recettes d’investissement s’élèvent à 5 503 k€ pour 9 586 k€ en dépenses, le virement de la section de fonctionnement n’ayant pas été déclenché, le résultat d’investissement avec report s’élève à – 4 443 K€. </a:t>
            </a:r>
          </a:p>
        </p:txBody>
      </p:sp>
      <p:sp>
        <p:nvSpPr>
          <p:cNvPr id="5" name="Espace réservé du contenu 6">
            <a:extLst>
              <a:ext uri="{FF2B5EF4-FFF2-40B4-BE49-F238E27FC236}">
                <a16:creationId xmlns:a16="http://schemas.microsoft.com/office/drawing/2014/main" id="{B886E623-3A80-29BF-FE68-C6B45578B7C7}"/>
              </a:ext>
            </a:extLst>
          </p:cNvPr>
          <p:cNvSpPr txBox="1">
            <a:spLocks/>
          </p:cNvSpPr>
          <p:nvPr/>
        </p:nvSpPr>
        <p:spPr>
          <a:xfrm>
            <a:off x="888576" y="785277"/>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65B32E"/>
                </a:highlight>
                <a:latin typeface="Montserrat Light" panose="00000400000000000000" pitchFamily="50" charset="0"/>
              </a:rPr>
              <a:t>RESULTAT D’INVESTISSEMENT </a:t>
            </a:r>
          </a:p>
          <a:p>
            <a:pPr marL="0" indent="0">
              <a:lnSpc>
                <a:spcPct val="120000"/>
              </a:lnSpc>
              <a:spcBef>
                <a:spcPts val="0"/>
              </a:spcBef>
              <a:buClrTx/>
              <a:buNone/>
            </a:pPr>
            <a:endParaRPr lang="fr-FR" sz="1900" b="1" u="heavy" dirty="0">
              <a:solidFill>
                <a:schemeClr val="bg1"/>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7" name="Graphique 12">
            <a:extLst>
              <a:ext uri="{FF2B5EF4-FFF2-40B4-BE49-F238E27FC236}">
                <a16:creationId xmlns:a16="http://schemas.microsoft.com/office/drawing/2014/main" id="{B8707A57-9437-9B24-A8BE-B48FE7D37980}"/>
              </a:ext>
            </a:extLst>
          </p:cNvPr>
          <p:cNvSpPr/>
          <p:nvPr/>
        </p:nvSpPr>
        <p:spPr>
          <a:xfrm>
            <a:off x="8934047" y="379307"/>
            <a:ext cx="2880000" cy="52796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65B32E"/>
          </a:solidFill>
          <a:ln w="8334" cap="flat">
            <a:noFill/>
            <a:prstDash val="solid"/>
            <a:miter/>
          </a:ln>
        </p:spPr>
        <p:txBody>
          <a:bodyPr wrap="none" lIns="468000" tIns="36000" rIns="36000" bIns="360000" rtlCol="0" anchor="t" anchorCtr="0"/>
          <a:lstStyle/>
          <a:p>
            <a:pPr>
              <a:lnSpc>
                <a:spcPts val="2160"/>
              </a:lnSpc>
            </a:pPr>
            <a:r>
              <a:rPr lang="fr-FR" dirty="0">
                <a:solidFill>
                  <a:srgbClr val="FFFFFF"/>
                </a:solidFill>
                <a:latin typeface="Bebas" pitchFamily="2" charset="0"/>
              </a:rPr>
              <a:t>Rétrospective financière</a:t>
            </a:r>
            <a:br>
              <a:rPr lang="fr-FR" dirty="0">
                <a:solidFill>
                  <a:srgbClr val="FFFFFF"/>
                </a:solidFill>
                <a:latin typeface="Bebas" pitchFamily="2" charset="0"/>
              </a:rPr>
            </a:br>
            <a:r>
              <a:rPr lang="fr-FR" dirty="0">
                <a:solidFill>
                  <a:srgbClr val="FFFFFF"/>
                </a:solidFill>
                <a:latin typeface="Bebas" pitchFamily="2" charset="0"/>
              </a:rPr>
              <a:t>   </a:t>
            </a:r>
          </a:p>
        </p:txBody>
      </p:sp>
    </p:spTree>
    <p:extLst>
      <p:ext uri="{BB962C8B-B14F-4D97-AF65-F5344CB8AC3E}">
        <p14:creationId xmlns:p14="http://schemas.microsoft.com/office/powerpoint/2010/main" val="2956324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9509C-1AB0-0E06-97EF-1906CE4F57CC}"/>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C38A9469-1B01-8E33-3047-9CCE9F8A3C0F}"/>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5" name="Espace réservé du contenu 6">
            <a:extLst>
              <a:ext uri="{FF2B5EF4-FFF2-40B4-BE49-F238E27FC236}">
                <a16:creationId xmlns:a16="http://schemas.microsoft.com/office/drawing/2014/main" id="{49292338-FDD5-1865-F970-1AD46C6DA01B}"/>
              </a:ext>
            </a:extLst>
          </p:cNvPr>
          <p:cNvSpPr txBox="1">
            <a:spLocks/>
          </p:cNvSpPr>
          <p:nvPr/>
        </p:nvSpPr>
        <p:spPr>
          <a:xfrm>
            <a:off x="377953" y="673768"/>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65B32E"/>
                </a:highlight>
                <a:latin typeface="Montserrat Light" panose="00000400000000000000" pitchFamily="50" charset="0"/>
              </a:rPr>
              <a:t>RESULTAT D’INVESTISSEMENT </a:t>
            </a:r>
          </a:p>
          <a:p>
            <a:pPr marL="0" indent="0">
              <a:lnSpc>
                <a:spcPct val="120000"/>
              </a:lnSpc>
              <a:spcBef>
                <a:spcPts val="0"/>
              </a:spcBef>
              <a:buClrTx/>
              <a:buNone/>
            </a:pPr>
            <a:endParaRPr lang="fr-FR" sz="1900" b="1" u="heavy" dirty="0">
              <a:solidFill>
                <a:schemeClr val="bg1"/>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7" name="Image 6">
            <a:extLst>
              <a:ext uri="{FF2B5EF4-FFF2-40B4-BE49-F238E27FC236}">
                <a16:creationId xmlns:a16="http://schemas.microsoft.com/office/drawing/2014/main" id="{37FED196-9CB7-4273-CB08-32B893AA67AA}"/>
              </a:ext>
            </a:extLst>
          </p:cNvPr>
          <p:cNvPicPr>
            <a:picLocks noChangeAspect="1"/>
          </p:cNvPicPr>
          <p:nvPr/>
        </p:nvPicPr>
        <p:blipFill>
          <a:blip r:embed="rId3"/>
          <a:stretch>
            <a:fillRect/>
          </a:stretch>
        </p:blipFill>
        <p:spPr>
          <a:xfrm>
            <a:off x="1483368" y="1044599"/>
            <a:ext cx="8508253" cy="3734727"/>
          </a:xfrm>
          <a:prstGeom prst="rect">
            <a:avLst/>
          </a:prstGeom>
        </p:spPr>
      </p:pic>
      <p:sp>
        <p:nvSpPr>
          <p:cNvPr id="8" name="ZoneTexte 7">
            <a:extLst>
              <a:ext uri="{FF2B5EF4-FFF2-40B4-BE49-F238E27FC236}">
                <a16:creationId xmlns:a16="http://schemas.microsoft.com/office/drawing/2014/main" id="{22990660-F752-91A7-5C7D-4AB8FF8AF37D}"/>
              </a:ext>
            </a:extLst>
          </p:cNvPr>
          <p:cNvSpPr txBox="1"/>
          <p:nvPr/>
        </p:nvSpPr>
        <p:spPr>
          <a:xfrm>
            <a:off x="685435" y="4864337"/>
            <a:ext cx="10519203" cy="1477328"/>
          </a:xfrm>
          <a:prstGeom prst="rect">
            <a:avLst/>
          </a:prstGeom>
          <a:noFill/>
        </p:spPr>
        <p:txBody>
          <a:bodyPr wrap="square">
            <a:spAutoFit/>
          </a:bodyPr>
          <a:lstStyle/>
          <a:p>
            <a:pPr algn="just">
              <a:defRPr/>
            </a:pPr>
            <a:r>
              <a:rPr lang="fr-FR" sz="1500" dirty="0">
                <a:solidFill>
                  <a:prstClr val="black"/>
                </a:solidFill>
                <a:latin typeface="Montserrat Light" panose="00000400000000000000" pitchFamily="50" charset="0"/>
              </a:rPr>
              <a:t>L’année 2023 a été une année de maîtrise budgétaire pour Saint-Louis Agglomération avec un résultat de fonctionnement de + 10 693 k€ qui couvre entièrement le déficit d’investissement d’un montant de 4 082 k€. Le résultat de clôture s’élève à 6 250 k€. </a:t>
            </a:r>
          </a:p>
          <a:p>
            <a:pPr algn="just">
              <a:defRPr/>
            </a:pPr>
            <a:endParaRPr lang="fr-FR" sz="1500" dirty="0">
              <a:solidFill>
                <a:prstClr val="black"/>
              </a:solidFill>
              <a:latin typeface="Montserrat Light" panose="00000400000000000000" pitchFamily="50" charset="0"/>
            </a:endParaRPr>
          </a:p>
          <a:p>
            <a:pPr algn="just">
              <a:defRPr/>
            </a:pPr>
            <a:r>
              <a:rPr lang="fr-FR" sz="1500" dirty="0">
                <a:solidFill>
                  <a:prstClr val="black"/>
                </a:solidFill>
                <a:latin typeface="Montserrat Light" panose="00000400000000000000" pitchFamily="50" charset="0"/>
              </a:rPr>
              <a:t>Il faut tout de même rester prudent sur l’exercice 2024 pour ne pas détériorer ce résultat qui permettra de financier les investissements futurs.</a:t>
            </a:r>
          </a:p>
        </p:txBody>
      </p:sp>
      <p:sp>
        <p:nvSpPr>
          <p:cNvPr id="3" name="Graphique 12">
            <a:extLst>
              <a:ext uri="{FF2B5EF4-FFF2-40B4-BE49-F238E27FC236}">
                <a16:creationId xmlns:a16="http://schemas.microsoft.com/office/drawing/2014/main" id="{B8A80E2C-0549-45FD-4389-9ED096A42820}"/>
              </a:ext>
            </a:extLst>
          </p:cNvPr>
          <p:cNvSpPr/>
          <p:nvPr/>
        </p:nvSpPr>
        <p:spPr>
          <a:xfrm>
            <a:off x="8934047" y="379307"/>
            <a:ext cx="2880000" cy="527963"/>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65B32E"/>
          </a:solidFill>
          <a:ln w="8334" cap="flat">
            <a:noFill/>
            <a:prstDash val="solid"/>
            <a:miter/>
          </a:ln>
        </p:spPr>
        <p:txBody>
          <a:bodyPr wrap="none" lIns="468000" tIns="36000" rIns="36000" bIns="360000" rtlCol="0" anchor="t" anchorCtr="0"/>
          <a:lstStyle/>
          <a:p>
            <a:pPr>
              <a:lnSpc>
                <a:spcPts val="2160"/>
              </a:lnSpc>
            </a:pPr>
            <a:r>
              <a:rPr lang="fr-FR" dirty="0">
                <a:solidFill>
                  <a:srgbClr val="FFFFFF"/>
                </a:solidFill>
                <a:latin typeface="Bebas" pitchFamily="2" charset="0"/>
              </a:rPr>
              <a:t>Rétrospective financière</a:t>
            </a:r>
            <a:br>
              <a:rPr lang="fr-FR" dirty="0">
                <a:solidFill>
                  <a:srgbClr val="FFFFFF"/>
                </a:solidFill>
                <a:latin typeface="Bebas" pitchFamily="2" charset="0"/>
              </a:rPr>
            </a:br>
            <a:r>
              <a:rPr lang="fr-FR" dirty="0">
                <a:solidFill>
                  <a:srgbClr val="FFFFFF"/>
                </a:solidFill>
                <a:latin typeface="Bebas" pitchFamily="2" charset="0"/>
              </a:rPr>
              <a:t>   </a:t>
            </a:r>
          </a:p>
        </p:txBody>
      </p:sp>
    </p:spTree>
    <p:extLst>
      <p:ext uri="{BB962C8B-B14F-4D97-AF65-F5344CB8AC3E}">
        <p14:creationId xmlns:p14="http://schemas.microsoft.com/office/powerpoint/2010/main" val="1136669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BCFD-2F17-386F-FC3F-443EC851748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D77A23E-F08B-085F-88AB-B96AD5A6EDF6}"/>
              </a:ext>
            </a:extLst>
          </p:cNvPr>
          <p:cNvSpPr txBox="1"/>
          <p:nvPr/>
        </p:nvSpPr>
        <p:spPr>
          <a:xfrm>
            <a:off x="310483" y="370703"/>
            <a:ext cx="11571035" cy="6247864"/>
          </a:xfrm>
          <a:prstGeom prst="rect">
            <a:avLst/>
          </a:prstGeom>
          <a:solidFill>
            <a:srgbClr val="002060"/>
          </a:solidFill>
        </p:spPr>
        <p:txBody>
          <a:bodyPr wrap="square" lIns="91440" tIns="45720" rIns="91440" bIns="45720" rtlCol="0" anchor="t">
            <a:spAutoFit/>
          </a:bodyPr>
          <a:lstStyle/>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pPr algn="ctr"/>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dirty="0" err="1">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a typeface="+mn-ea"/>
                <a:cs typeface="+mn-cs"/>
              </a:rPr>
              <a:t>Compte</a:t>
            </a:r>
            <a:r>
              <a:rPr kumimoji="0" lang="en-US" sz="44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a typeface="+mn-ea"/>
                <a:cs typeface="+mn-cs"/>
              </a:rPr>
              <a:t> Financier Unique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a typeface="+mn-ea"/>
                <a:cs typeface="+mn-cs"/>
              </a:rPr>
              <a:t>2024</a:t>
            </a:r>
            <a:endParaRPr kumimoji="0" lang="en-US" sz="44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Bebas" pitchFamily="2" charset="0"/>
              <a:ea typeface="+mn-ea"/>
              <a:cs typeface="+mn-cs"/>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a:p>
            <a:endParaRPr lang="fr-FR" sz="2400" dirty="0">
              <a:solidFill>
                <a:srgbClr val="FF0000"/>
              </a:solidFill>
              <a:latin typeface="Montserrat Light" panose="00000400000000000000" pitchFamily="50" charset="0"/>
            </a:endParaRPr>
          </a:p>
        </p:txBody>
      </p:sp>
      <p:grpSp>
        <p:nvGrpSpPr>
          <p:cNvPr id="2" name="Groupe 1">
            <a:extLst>
              <a:ext uri="{FF2B5EF4-FFF2-40B4-BE49-F238E27FC236}">
                <a16:creationId xmlns:a16="http://schemas.microsoft.com/office/drawing/2014/main" id="{05E38171-DDE7-B5D4-6C98-DBD6C2DB8B42}"/>
              </a:ext>
            </a:extLst>
          </p:cNvPr>
          <p:cNvGrpSpPr/>
          <p:nvPr/>
        </p:nvGrpSpPr>
        <p:grpSpPr>
          <a:xfrm>
            <a:off x="8334210" y="370703"/>
            <a:ext cx="3547307" cy="6116594"/>
            <a:chOff x="8040788" y="370702"/>
            <a:chExt cx="3780508" cy="6116594"/>
          </a:xfrm>
        </p:grpSpPr>
        <p:grpSp>
          <p:nvGrpSpPr>
            <p:cNvPr id="6" name="Groupe 5">
              <a:extLst>
                <a:ext uri="{FF2B5EF4-FFF2-40B4-BE49-F238E27FC236}">
                  <a16:creationId xmlns:a16="http://schemas.microsoft.com/office/drawing/2014/main" id="{369F199D-E041-D8A0-C2A5-79928AD98B5F}"/>
                </a:ext>
              </a:extLst>
            </p:cNvPr>
            <p:cNvGrpSpPr/>
            <p:nvPr/>
          </p:nvGrpSpPr>
          <p:grpSpPr>
            <a:xfrm>
              <a:off x="8040788" y="370702"/>
              <a:ext cx="3780508" cy="6116594"/>
              <a:chOff x="2651055" y="2137857"/>
              <a:chExt cx="3780508" cy="6116594"/>
            </a:xfrm>
          </p:grpSpPr>
          <p:pic>
            <p:nvPicPr>
              <p:cNvPr id="7" name="Graphique 6">
                <a:extLst>
                  <a:ext uri="{FF2B5EF4-FFF2-40B4-BE49-F238E27FC236}">
                    <a16:creationId xmlns:a16="http://schemas.microsoft.com/office/drawing/2014/main" id="{9D2978CC-15FA-5E95-32C7-F82323FFD14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9" name="Graphique 8">
                <a:extLst>
                  <a:ext uri="{FF2B5EF4-FFF2-40B4-BE49-F238E27FC236}">
                    <a16:creationId xmlns:a16="http://schemas.microsoft.com/office/drawing/2014/main" id="{2CC30A4E-7560-DE4A-93DE-7778D98387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10" name="Image 9">
              <a:extLst>
                <a:ext uri="{FF2B5EF4-FFF2-40B4-BE49-F238E27FC236}">
                  <a16:creationId xmlns:a16="http://schemas.microsoft.com/office/drawing/2014/main" id="{CD79E1E5-83E4-05B8-3885-3C5CB9362D2C}"/>
                </a:ext>
              </a:extLst>
            </p:cNvPr>
            <p:cNvPicPr>
              <a:picLocks noChangeAspect="1"/>
            </p:cNvPicPr>
            <p:nvPr/>
          </p:nvPicPr>
          <p:blipFill>
            <a:blip r:embed="rId7"/>
            <a:stretch>
              <a:fillRect/>
            </a:stretch>
          </p:blipFill>
          <p:spPr>
            <a:xfrm>
              <a:off x="8670627" y="707823"/>
              <a:ext cx="2297297" cy="815170"/>
            </a:xfrm>
            <a:prstGeom prst="rect">
              <a:avLst/>
            </a:prstGeom>
          </p:spPr>
        </p:pic>
      </p:grpSp>
    </p:spTree>
    <p:extLst>
      <p:ext uri="{BB962C8B-B14F-4D97-AF65-F5344CB8AC3E}">
        <p14:creationId xmlns:p14="http://schemas.microsoft.com/office/powerpoint/2010/main" val="3584430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736557" y="723249"/>
            <a:ext cx="10826686" cy="597412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000080"/>
                </a:highlight>
                <a:latin typeface="Montserrat Light" panose="00000400000000000000" pitchFamily="50" charset="0"/>
              </a:rPr>
              <a:t>DEPENSES  DE FONCTIONNEMENT </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17" name="Image 16">
            <a:extLst>
              <a:ext uri="{FF2B5EF4-FFF2-40B4-BE49-F238E27FC236}">
                <a16:creationId xmlns:a16="http://schemas.microsoft.com/office/drawing/2014/main" id="{6D743BA8-FC20-2237-75F6-9D1AC5F9A168}"/>
              </a:ext>
            </a:extLst>
          </p:cNvPr>
          <p:cNvPicPr>
            <a:picLocks noChangeAspect="1"/>
          </p:cNvPicPr>
          <p:nvPr/>
        </p:nvPicPr>
        <p:blipFill>
          <a:blip r:embed="rId3"/>
          <a:stretch>
            <a:fillRect/>
          </a:stretch>
        </p:blipFill>
        <p:spPr>
          <a:xfrm>
            <a:off x="1262484" y="1360689"/>
            <a:ext cx="9070703" cy="2683166"/>
          </a:xfrm>
          <a:prstGeom prst="rect">
            <a:avLst/>
          </a:prstGeom>
        </p:spPr>
      </p:pic>
      <p:sp>
        <p:nvSpPr>
          <p:cNvPr id="2" name="ZoneTexte 1">
            <a:extLst>
              <a:ext uri="{FF2B5EF4-FFF2-40B4-BE49-F238E27FC236}">
                <a16:creationId xmlns:a16="http://schemas.microsoft.com/office/drawing/2014/main" id="{1D0D4715-18C8-EC34-6088-93E532BCBBFE}"/>
              </a:ext>
            </a:extLst>
          </p:cNvPr>
          <p:cNvSpPr txBox="1"/>
          <p:nvPr/>
        </p:nvSpPr>
        <p:spPr>
          <a:xfrm>
            <a:off x="736557" y="4668715"/>
            <a:ext cx="10826686" cy="1323439"/>
          </a:xfrm>
          <a:prstGeom prst="rect">
            <a:avLst/>
          </a:prstGeom>
          <a:noFill/>
        </p:spPr>
        <p:txBody>
          <a:bodyPr wrap="square">
            <a:spAutoFit/>
          </a:bodyPr>
          <a:lstStyle/>
          <a:p>
            <a:r>
              <a:rPr lang="fr-FR" sz="1600" dirty="0">
                <a:latin typeface="Montserrat Light" panose="00000400000000000000" pitchFamily="50" charset="0"/>
              </a:rPr>
              <a:t>L'exercice 2024 est clôturé, avec des dépenses de fonctionnement qui </a:t>
            </a:r>
            <a:r>
              <a:rPr lang="fr-FR" sz="1600" b="1" u="sng" dirty="0">
                <a:highlight>
                  <a:srgbClr val="FFFF00"/>
                </a:highlight>
                <a:latin typeface="Montserrat Light" panose="00000400000000000000" pitchFamily="50" charset="0"/>
              </a:rPr>
              <a:t>s’élèvent à 73 057 164,07 €</a:t>
            </a:r>
            <a:r>
              <a:rPr lang="fr-FR" sz="1600" dirty="0">
                <a:latin typeface="Montserrat Light" panose="00000400000000000000" pitchFamily="50" charset="0"/>
              </a:rPr>
              <a:t>, contre 71 139 337,63 € en 2023 et 71 757 257,10 € en 2022. </a:t>
            </a:r>
          </a:p>
          <a:p>
            <a:endParaRPr lang="fr-FR" sz="1600" dirty="0">
              <a:latin typeface="Montserrat Light" panose="00000400000000000000" pitchFamily="50" charset="0"/>
            </a:endParaRPr>
          </a:p>
          <a:p>
            <a:r>
              <a:rPr lang="fr-FR" sz="1600" dirty="0">
                <a:latin typeface="Montserrat Light" panose="00000400000000000000" pitchFamily="50" charset="0"/>
              </a:rPr>
              <a:t>Cela représente une augmentation de 1 917 826 €, dont 731 000 € sont liés aux charges de gestion courante et 688 000 € aux charges de personnel.</a:t>
            </a:r>
          </a:p>
        </p:txBody>
      </p:sp>
      <p:sp>
        <p:nvSpPr>
          <p:cNvPr id="5" name="Graphique 22">
            <a:extLst>
              <a:ext uri="{FF2B5EF4-FFF2-40B4-BE49-F238E27FC236}">
                <a16:creationId xmlns:a16="http://schemas.microsoft.com/office/drawing/2014/main" id="{6EC0FF0E-60E4-0811-BD8E-1BF5AB89948E}"/>
              </a:ext>
            </a:extLst>
          </p:cNvPr>
          <p:cNvSpPr/>
          <p:nvPr/>
        </p:nvSpPr>
        <p:spPr>
          <a:xfrm>
            <a:off x="8418136" y="360122"/>
            <a:ext cx="3395911" cy="72625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206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  Compte financier unique </a:t>
            </a:r>
          </a:p>
          <a:p>
            <a:r>
              <a:rPr lang="fr-FR" dirty="0">
                <a:solidFill>
                  <a:schemeClr val="bg1"/>
                </a:solidFill>
                <a:latin typeface="Bebas"/>
              </a:rPr>
              <a:t>           2024</a:t>
            </a:r>
          </a:p>
        </p:txBody>
      </p:sp>
    </p:spTree>
    <p:extLst>
      <p:ext uri="{BB962C8B-B14F-4D97-AF65-F5344CB8AC3E}">
        <p14:creationId xmlns:p14="http://schemas.microsoft.com/office/powerpoint/2010/main" val="158075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ZoneTexte 1">
            <a:extLst>
              <a:ext uri="{FF2B5EF4-FFF2-40B4-BE49-F238E27FC236}">
                <a16:creationId xmlns:a16="http://schemas.microsoft.com/office/drawing/2014/main" id="{31D1268B-8170-7500-0734-2A233E9DD278}"/>
              </a:ext>
            </a:extLst>
          </p:cNvPr>
          <p:cNvSpPr txBox="1"/>
          <p:nvPr/>
        </p:nvSpPr>
        <p:spPr>
          <a:xfrm>
            <a:off x="1736717" y="2238009"/>
            <a:ext cx="9249145" cy="369332"/>
          </a:xfrm>
          <a:prstGeom prst="rect">
            <a:avLst/>
          </a:prstGeom>
          <a:noFill/>
        </p:spPr>
        <p:txBody>
          <a:bodyPr wrap="square" lIns="91440" tIns="45720" rIns="91440" bIns="45720" anchor="t">
            <a:spAutoFit/>
          </a:bodyPr>
          <a:lstStyle/>
          <a:p>
            <a:pPr marL="123825" marR="79375">
              <a:spcBef>
                <a:spcPts val="1085"/>
              </a:spcBef>
            </a:pPr>
            <a:endParaRPr lang="fr-FR" dirty="0">
              <a:solidFill>
                <a:srgbClr val="231F20"/>
              </a:solidFill>
              <a:latin typeface="Montserrat Light"/>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732049" y="849373"/>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000080"/>
                </a:highlight>
                <a:latin typeface="Montserrat Light" panose="00000400000000000000" pitchFamily="50" charset="0"/>
              </a:rPr>
              <a:t>RECETTES DE FONCTIONNEMENT </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12" name="Image 11">
            <a:extLst>
              <a:ext uri="{FF2B5EF4-FFF2-40B4-BE49-F238E27FC236}">
                <a16:creationId xmlns:a16="http://schemas.microsoft.com/office/drawing/2014/main" id="{1BF2C177-F264-231C-7BF7-2DBAD8F616CF}"/>
              </a:ext>
            </a:extLst>
          </p:cNvPr>
          <p:cNvPicPr>
            <a:picLocks noChangeAspect="1"/>
          </p:cNvPicPr>
          <p:nvPr/>
        </p:nvPicPr>
        <p:blipFill>
          <a:blip r:embed="rId3"/>
          <a:stretch>
            <a:fillRect/>
          </a:stretch>
        </p:blipFill>
        <p:spPr>
          <a:xfrm>
            <a:off x="1321341" y="1567414"/>
            <a:ext cx="9045026" cy="2366083"/>
          </a:xfrm>
          <a:prstGeom prst="rect">
            <a:avLst/>
          </a:prstGeom>
        </p:spPr>
      </p:pic>
      <p:sp>
        <p:nvSpPr>
          <p:cNvPr id="5" name="ZoneTexte 4">
            <a:extLst>
              <a:ext uri="{FF2B5EF4-FFF2-40B4-BE49-F238E27FC236}">
                <a16:creationId xmlns:a16="http://schemas.microsoft.com/office/drawing/2014/main" id="{8D4D89B9-EDD7-3185-6842-B666E4451F8D}"/>
              </a:ext>
            </a:extLst>
          </p:cNvPr>
          <p:cNvSpPr txBox="1"/>
          <p:nvPr/>
        </p:nvSpPr>
        <p:spPr>
          <a:xfrm>
            <a:off x="736557" y="4436855"/>
            <a:ext cx="10563610" cy="1323439"/>
          </a:xfrm>
          <a:prstGeom prst="rect">
            <a:avLst/>
          </a:prstGeom>
          <a:noFill/>
        </p:spPr>
        <p:txBody>
          <a:bodyPr wrap="square">
            <a:spAutoFit/>
          </a:bodyPr>
          <a:lstStyle/>
          <a:p>
            <a:r>
              <a:rPr lang="fr-FR" sz="1600" dirty="0">
                <a:latin typeface="Montserrat Light" panose="00000400000000000000" pitchFamily="50" charset="0"/>
              </a:rPr>
              <a:t>Concernant les recettes, elles s’élèvent à 90 861 093 € pour l’exercice 2024, contre 81 832 658 € en 2023 et 73 451 698 € en 2022. </a:t>
            </a:r>
          </a:p>
          <a:p>
            <a:endParaRPr lang="fr-FR" sz="1600" dirty="0">
              <a:latin typeface="Montserrat Light" panose="00000400000000000000" pitchFamily="50" charset="0"/>
            </a:endParaRPr>
          </a:p>
          <a:p>
            <a:r>
              <a:rPr lang="fr-FR" sz="1600" dirty="0">
                <a:latin typeface="Montserrat Light" panose="00000400000000000000" pitchFamily="50" charset="0"/>
              </a:rPr>
              <a:t>Cela représente une augmentation de 9 028 435 €, dont 6 017 132 € de résultat reporté, 3 120 488 € de fiscalité (versement de mobilité en augmentation, dynamique des bases, et TEOM),</a:t>
            </a:r>
          </a:p>
        </p:txBody>
      </p:sp>
      <p:sp>
        <p:nvSpPr>
          <p:cNvPr id="6" name="Graphique 22">
            <a:extLst>
              <a:ext uri="{FF2B5EF4-FFF2-40B4-BE49-F238E27FC236}">
                <a16:creationId xmlns:a16="http://schemas.microsoft.com/office/drawing/2014/main" id="{8CFEAEE9-3B8A-6B7F-1E14-94E1F17D1E0C}"/>
              </a:ext>
            </a:extLst>
          </p:cNvPr>
          <p:cNvSpPr/>
          <p:nvPr/>
        </p:nvSpPr>
        <p:spPr>
          <a:xfrm>
            <a:off x="8418136" y="360122"/>
            <a:ext cx="3395911" cy="72625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206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  Compte financier unique </a:t>
            </a:r>
          </a:p>
          <a:p>
            <a:r>
              <a:rPr lang="fr-FR" dirty="0">
                <a:solidFill>
                  <a:schemeClr val="bg1"/>
                </a:solidFill>
                <a:latin typeface="Bebas"/>
              </a:rPr>
              <a:t>           2024</a:t>
            </a:r>
          </a:p>
        </p:txBody>
      </p:sp>
    </p:spTree>
    <p:extLst>
      <p:ext uri="{BB962C8B-B14F-4D97-AF65-F5344CB8AC3E}">
        <p14:creationId xmlns:p14="http://schemas.microsoft.com/office/powerpoint/2010/main" val="32508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0121C-62C3-0F31-2C66-0C2AB62FB71C}"/>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4E4735F5-B894-C713-4314-D36A5DCF35F5}"/>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ZoneTexte 1">
            <a:extLst>
              <a:ext uri="{FF2B5EF4-FFF2-40B4-BE49-F238E27FC236}">
                <a16:creationId xmlns:a16="http://schemas.microsoft.com/office/drawing/2014/main" id="{5063A7BA-F639-9D09-69AD-260E33AE4798}"/>
              </a:ext>
            </a:extLst>
          </p:cNvPr>
          <p:cNvSpPr txBox="1"/>
          <p:nvPr/>
        </p:nvSpPr>
        <p:spPr>
          <a:xfrm>
            <a:off x="1736717" y="2238009"/>
            <a:ext cx="9249145" cy="369332"/>
          </a:xfrm>
          <a:prstGeom prst="rect">
            <a:avLst/>
          </a:prstGeom>
          <a:noFill/>
        </p:spPr>
        <p:txBody>
          <a:bodyPr wrap="square" lIns="91440" tIns="45720" rIns="91440" bIns="45720" anchor="t">
            <a:spAutoFit/>
          </a:bodyPr>
          <a:lstStyle/>
          <a:p>
            <a:pPr marL="123825" marR="79375">
              <a:spcBef>
                <a:spcPts val="1085"/>
              </a:spcBef>
            </a:pPr>
            <a:endParaRPr lang="fr-FR" dirty="0">
              <a:solidFill>
                <a:srgbClr val="231F20"/>
              </a:solidFill>
              <a:latin typeface="Montserrat Light"/>
            </a:endParaRPr>
          </a:p>
        </p:txBody>
      </p:sp>
      <p:sp>
        <p:nvSpPr>
          <p:cNvPr id="3" name="Espace réservé du contenu 6">
            <a:extLst>
              <a:ext uri="{FF2B5EF4-FFF2-40B4-BE49-F238E27FC236}">
                <a16:creationId xmlns:a16="http://schemas.microsoft.com/office/drawing/2014/main" id="{0E4CDCAC-E911-FB26-D67B-DCC3BDBAF054}"/>
              </a:ext>
            </a:extLst>
          </p:cNvPr>
          <p:cNvSpPr txBox="1">
            <a:spLocks/>
          </p:cNvSpPr>
          <p:nvPr/>
        </p:nvSpPr>
        <p:spPr>
          <a:xfrm>
            <a:off x="773122" y="982206"/>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000080"/>
                </a:highlight>
                <a:latin typeface="Montserrat Light" panose="00000400000000000000" pitchFamily="50" charset="0"/>
              </a:rPr>
              <a:t>RESULTAT DE FONCTIONNEMENT </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19" name="Image 18">
            <a:extLst>
              <a:ext uri="{FF2B5EF4-FFF2-40B4-BE49-F238E27FC236}">
                <a16:creationId xmlns:a16="http://schemas.microsoft.com/office/drawing/2014/main" id="{4B60A094-3740-A5D4-3841-12254E97BF60}"/>
              </a:ext>
            </a:extLst>
          </p:cNvPr>
          <p:cNvPicPr>
            <a:picLocks noChangeAspect="1"/>
          </p:cNvPicPr>
          <p:nvPr/>
        </p:nvPicPr>
        <p:blipFill>
          <a:blip r:embed="rId3"/>
          <a:stretch>
            <a:fillRect/>
          </a:stretch>
        </p:blipFill>
        <p:spPr>
          <a:xfrm>
            <a:off x="1447896" y="1766099"/>
            <a:ext cx="8686800" cy="381000"/>
          </a:xfrm>
          <a:prstGeom prst="rect">
            <a:avLst/>
          </a:prstGeom>
        </p:spPr>
      </p:pic>
      <p:pic>
        <p:nvPicPr>
          <p:cNvPr id="21" name="Image 20">
            <a:extLst>
              <a:ext uri="{FF2B5EF4-FFF2-40B4-BE49-F238E27FC236}">
                <a16:creationId xmlns:a16="http://schemas.microsoft.com/office/drawing/2014/main" id="{671E4FC9-677B-DE46-D1E5-654B87F0833C}"/>
              </a:ext>
            </a:extLst>
          </p:cNvPr>
          <p:cNvPicPr>
            <a:picLocks noChangeAspect="1"/>
          </p:cNvPicPr>
          <p:nvPr/>
        </p:nvPicPr>
        <p:blipFill>
          <a:blip r:embed="rId4"/>
          <a:stretch>
            <a:fillRect/>
          </a:stretch>
        </p:blipFill>
        <p:spPr>
          <a:xfrm>
            <a:off x="1429291" y="2310531"/>
            <a:ext cx="8686800" cy="209550"/>
          </a:xfrm>
          <a:prstGeom prst="rect">
            <a:avLst/>
          </a:prstGeom>
        </p:spPr>
      </p:pic>
      <p:pic>
        <p:nvPicPr>
          <p:cNvPr id="23" name="Image 22">
            <a:extLst>
              <a:ext uri="{FF2B5EF4-FFF2-40B4-BE49-F238E27FC236}">
                <a16:creationId xmlns:a16="http://schemas.microsoft.com/office/drawing/2014/main" id="{F3F42A03-548B-52D1-5661-4648FF676A98}"/>
              </a:ext>
            </a:extLst>
          </p:cNvPr>
          <p:cNvPicPr>
            <a:picLocks noChangeAspect="1"/>
          </p:cNvPicPr>
          <p:nvPr/>
        </p:nvPicPr>
        <p:blipFill>
          <a:blip r:embed="rId5"/>
          <a:stretch>
            <a:fillRect/>
          </a:stretch>
        </p:blipFill>
        <p:spPr>
          <a:xfrm>
            <a:off x="1429291" y="2646364"/>
            <a:ext cx="8686800" cy="352425"/>
          </a:xfrm>
          <a:prstGeom prst="rect">
            <a:avLst/>
          </a:prstGeom>
        </p:spPr>
      </p:pic>
      <p:pic>
        <p:nvPicPr>
          <p:cNvPr id="25" name="Image 24">
            <a:extLst>
              <a:ext uri="{FF2B5EF4-FFF2-40B4-BE49-F238E27FC236}">
                <a16:creationId xmlns:a16="http://schemas.microsoft.com/office/drawing/2014/main" id="{9A17139A-0BCC-2454-5D80-6407407A2429}"/>
              </a:ext>
            </a:extLst>
          </p:cNvPr>
          <p:cNvPicPr>
            <a:picLocks noChangeAspect="1"/>
          </p:cNvPicPr>
          <p:nvPr/>
        </p:nvPicPr>
        <p:blipFill>
          <a:blip r:embed="rId6"/>
          <a:stretch>
            <a:fillRect/>
          </a:stretch>
        </p:blipFill>
        <p:spPr>
          <a:xfrm>
            <a:off x="1429291" y="3100231"/>
            <a:ext cx="8686800" cy="209550"/>
          </a:xfrm>
          <a:prstGeom prst="rect">
            <a:avLst/>
          </a:prstGeom>
        </p:spPr>
      </p:pic>
      <p:pic>
        <p:nvPicPr>
          <p:cNvPr id="27" name="Image 26">
            <a:extLst>
              <a:ext uri="{FF2B5EF4-FFF2-40B4-BE49-F238E27FC236}">
                <a16:creationId xmlns:a16="http://schemas.microsoft.com/office/drawing/2014/main" id="{1FCECBD7-C2C0-7EB6-C341-303CD16EBAD7}"/>
              </a:ext>
            </a:extLst>
          </p:cNvPr>
          <p:cNvPicPr>
            <a:picLocks noChangeAspect="1"/>
          </p:cNvPicPr>
          <p:nvPr/>
        </p:nvPicPr>
        <p:blipFill>
          <a:blip r:embed="rId7"/>
          <a:stretch>
            <a:fillRect/>
          </a:stretch>
        </p:blipFill>
        <p:spPr>
          <a:xfrm>
            <a:off x="2057941" y="3443890"/>
            <a:ext cx="8058150" cy="228600"/>
          </a:xfrm>
          <a:prstGeom prst="rect">
            <a:avLst/>
          </a:prstGeom>
        </p:spPr>
      </p:pic>
      <p:sp>
        <p:nvSpPr>
          <p:cNvPr id="5" name="ZoneTexte 4">
            <a:extLst>
              <a:ext uri="{FF2B5EF4-FFF2-40B4-BE49-F238E27FC236}">
                <a16:creationId xmlns:a16="http://schemas.microsoft.com/office/drawing/2014/main" id="{D06FD941-254E-0050-F9C6-32FB727050B1}"/>
              </a:ext>
            </a:extLst>
          </p:cNvPr>
          <p:cNvSpPr txBox="1"/>
          <p:nvPr/>
        </p:nvSpPr>
        <p:spPr>
          <a:xfrm>
            <a:off x="855268" y="4439398"/>
            <a:ext cx="10744540" cy="1077218"/>
          </a:xfrm>
          <a:prstGeom prst="rect">
            <a:avLst/>
          </a:prstGeom>
          <a:noFill/>
        </p:spPr>
        <p:txBody>
          <a:bodyPr wrap="square">
            <a:spAutoFit/>
          </a:bodyPr>
          <a:lstStyle/>
          <a:p>
            <a:r>
              <a:rPr lang="fr-FR" sz="1600" dirty="0">
                <a:latin typeface="Montserrat Light" panose="00000400000000000000" pitchFamily="50" charset="0"/>
              </a:rPr>
              <a:t>Le résultat de fonctionnement de l'exercice 2024 </a:t>
            </a:r>
            <a:r>
              <a:rPr lang="fr-FR" sz="1600" b="1" u="sng" dirty="0">
                <a:highlight>
                  <a:srgbClr val="FFFF00"/>
                </a:highlight>
                <a:latin typeface="Montserrat Light" panose="00000400000000000000" pitchFamily="50" charset="0"/>
              </a:rPr>
              <a:t>s'élève à 17 803 929,37 €</a:t>
            </a:r>
            <a:r>
              <a:rPr lang="fr-FR" sz="1600" dirty="0">
                <a:latin typeface="Montserrat Light" panose="00000400000000000000" pitchFamily="50" charset="0"/>
              </a:rPr>
              <a:t>, incluant un résultat reporté de 6 250 314,91 €.</a:t>
            </a:r>
          </a:p>
          <a:p>
            <a:endParaRPr lang="fr-FR" sz="1600" dirty="0">
              <a:latin typeface="Montserrat Light" panose="00000400000000000000" pitchFamily="50" charset="0"/>
            </a:endParaRPr>
          </a:p>
          <a:p>
            <a:r>
              <a:rPr lang="fr-FR" sz="1600" dirty="0">
                <a:latin typeface="Montserrat Light" panose="00000400000000000000" pitchFamily="50" charset="0"/>
              </a:rPr>
              <a:t>La section de fonctionnement de 2024 a donc généré un résultat net, hors report, de 11 553 614,46 €.</a:t>
            </a:r>
          </a:p>
        </p:txBody>
      </p:sp>
      <p:sp>
        <p:nvSpPr>
          <p:cNvPr id="6" name="Graphique 22">
            <a:extLst>
              <a:ext uri="{FF2B5EF4-FFF2-40B4-BE49-F238E27FC236}">
                <a16:creationId xmlns:a16="http://schemas.microsoft.com/office/drawing/2014/main" id="{975F6CDF-1B9A-CFD6-88DD-68C9ADE3173E}"/>
              </a:ext>
            </a:extLst>
          </p:cNvPr>
          <p:cNvSpPr/>
          <p:nvPr/>
        </p:nvSpPr>
        <p:spPr>
          <a:xfrm>
            <a:off x="8418136" y="360122"/>
            <a:ext cx="3395911" cy="72625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206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  Compte financier unique </a:t>
            </a:r>
          </a:p>
          <a:p>
            <a:r>
              <a:rPr lang="fr-FR" dirty="0">
                <a:solidFill>
                  <a:schemeClr val="bg1"/>
                </a:solidFill>
                <a:latin typeface="Bebas"/>
              </a:rPr>
              <a:t>           2024</a:t>
            </a:r>
          </a:p>
        </p:txBody>
      </p:sp>
    </p:spTree>
    <p:extLst>
      <p:ext uri="{BB962C8B-B14F-4D97-AF65-F5344CB8AC3E}">
        <p14:creationId xmlns:p14="http://schemas.microsoft.com/office/powerpoint/2010/main" val="385133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987361" y="723249"/>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000080"/>
                </a:highlight>
                <a:latin typeface="Montserrat Light" panose="00000400000000000000" pitchFamily="50" charset="0"/>
              </a:rPr>
              <a:t>DEPENSES D’INVESTISSEMENT EN CHAPITRE</a:t>
            </a:r>
            <a:r>
              <a:rPr lang="fr-FR" sz="1900" b="1" dirty="0">
                <a:solidFill>
                  <a:schemeClr val="bg1"/>
                </a:solidFill>
                <a:highlight>
                  <a:srgbClr val="0070C0"/>
                </a:highlight>
                <a:latin typeface="Montserrat Light" panose="00000400000000000000" pitchFamily="50" charset="0"/>
              </a:rPr>
              <a:t>  </a:t>
            </a:r>
          </a:p>
          <a:p>
            <a:pPr marL="0" indent="0">
              <a:lnSpc>
                <a:spcPct val="120000"/>
              </a:lnSpc>
              <a:spcBef>
                <a:spcPts val="0"/>
              </a:spcBef>
              <a:buClrTx/>
              <a:buNone/>
            </a:pPr>
            <a:endParaRPr lang="fr-FR" sz="1900" b="1"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10" name="Image 9">
            <a:extLst>
              <a:ext uri="{FF2B5EF4-FFF2-40B4-BE49-F238E27FC236}">
                <a16:creationId xmlns:a16="http://schemas.microsoft.com/office/drawing/2014/main" id="{C6AD5EC1-D2EA-227B-492F-9182C77569F8}"/>
              </a:ext>
            </a:extLst>
          </p:cNvPr>
          <p:cNvPicPr>
            <a:picLocks noChangeAspect="1"/>
          </p:cNvPicPr>
          <p:nvPr/>
        </p:nvPicPr>
        <p:blipFill>
          <a:blip r:embed="rId3"/>
          <a:stretch>
            <a:fillRect/>
          </a:stretch>
        </p:blipFill>
        <p:spPr>
          <a:xfrm>
            <a:off x="1830004" y="1348109"/>
            <a:ext cx="8280783" cy="2593270"/>
          </a:xfrm>
          <a:prstGeom prst="rect">
            <a:avLst/>
          </a:prstGeom>
        </p:spPr>
      </p:pic>
      <p:sp>
        <p:nvSpPr>
          <p:cNvPr id="11" name="ZoneTexte 10">
            <a:extLst>
              <a:ext uri="{FF2B5EF4-FFF2-40B4-BE49-F238E27FC236}">
                <a16:creationId xmlns:a16="http://schemas.microsoft.com/office/drawing/2014/main" id="{D6464F8B-03F0-367E-9A4F-B92BE5852C77}"/>
              </a:ext>
            </a:extLst>
          </p:cNvPr>
          <p:cNvSpPr txBox="1"/>
          <p:nvPr/>
        </p:nvSpPr>
        <p:spPr>
          <a:xfrm>
            <a:off x="1081727" y="4304506"/>
            <a:ext cx="10127329" cy="1661993"/>
          </a:xfrm>
          <a:prstGeom prst="rect">
            <a:avLst/>
          </a:prstGeom>
          <a:noFill/>
        </p:spPr>
        <p:txBody>
          <a:bodyPr wrap="square">
            <a:spAutoFit/>
          </a:bodyPr>
          <a:lstStyle/>
          <a:p>
            <a:r>
              <a:rPr lang="fr-FR" sz="1400" dirty="0">
                <a:latin typeface="Montserrat Light" panose="00000400000000000000" pitchFamily="50" charset="0"/>
              </a:rPr>
              <a:t>Concernant les dépenses d’investissement</a:t>
            </a:r>
            <a:r>
              <a:rPr lang="fr-FR" sz="1400" b="1" dirty="0">
                <a:latin typeface="Montserrat Light" panose="00000400000000000000" pitchFamily="50" charset="0"/>
              </a:rPr>
              <a:t>, </a:t>
            </a:r>
            <a:r>
              <a:rPr lang="fr-FR" sz="1400" b="1" u="sng" dirty="0">
                <a:highlight>
                  <a:srgbClr val="FFFF00"/>
                </a:highlight>
                <a:latin typeface="Montserrat Light" panose="00000400000000000000" pitchFamily="50" charset="0"/>
              </a:rPr>
              <a:t>l’exercice a généré 17 615 745 € de dépenses</a:t>
            </a:r>
            <a:r>
              <a:rPr lang="fr-FR" sz="1400" dirty="0">
                <a:highlight>
                  <a:srgbClr val="FFFF00"/>
                </a:highlight>
                <a:latin typeface="Montserrat Light" panose="00000400000000000000" pitchFamily="50" charset="0"/>
              </a:rPr>
              <a:t> : </a:t>
            </a:r>
            <a:endParaRPr lang="fr-FR" sz="1400" dirty="0">
              <a:latin typeface="Montserrat Light" panose="00000400000000000000" pitchFamily="50" charset="0"/>
            </a:endParaRPr>
          </a:p>
          <a:p>
            <a:endParaRPr lang="fr-FR" sz="1400" dirty="0">
              <a:latin typeface="Montserrat Light" panose="00000400000000000000" pitchFamily="50" charset="0"/>
            </a:endParaRPr>
          </a:p>
          <a:p>
            <a:pPr marL="285750" indent="-285750">
              <a:buFont typeface="Arial" panose="020B0604020202020204" pitchFamily="34" charset="0"/>
              <a:buChar char="•"/>
            </a:pPr>
            <a:r>
              <a:rPr lang="fr-FR" sz="1400" dirty="0">
                <a:latin typeface="Montserrat Light" panose="00000400000000000000" pitchFamily="50" charset="0"/>
              </a:rPr>
              <a:t>4 082 959 € de solde de la section d’investissement reporté,</a:t>
            </a:r>
          </a:p>
          <a:p>
            <a:pPr marL="285750" indent="-285750">
              <a:buFont typeface="Arial" panose="020B0604020202020204" pitchFamily="34" charset="0"/>
              <a:buChar char="•"/>
            </a:pPr>
            <a:r>
              <a:rPr lang="fr-FR" sz="1400" dirty="0">
                <a:latin typeface="Montserrat Light" panose="00000400000000000000" pitchFamily="50" charset="0"/>
              </a:rPr>
              <a:t>3 264 658 € de remboursement de dettes, </a:t>
            </a:r>
          </a:p>
          <a:p>
            <a:pPr marL="285750" indent="-285750">
              <a:buFont typeface="Arial" panose="020B0604020202020204" pitchFamily="34" charset="0"/>
              <a:buChar char="•"/>
            </a:pPr>
            <a:r>
              <a:rPr lang="fr-FR" sz="1400" dirty="0">
                <a:latin typeface="Montserrat Light" panose="00000400000000000000" pitchFamily="50" charset="0"/>
              </a:rPr>
              <a:t>3 729 919 € d’investissement courant (détails slide suivante), </a:t>
            </a:r>
          </a:p>
          <a:p>
            <a:pPr marL="285750" indent="-285750">
              <a:buFont typeface="Arial" panose="020B0604020202020204" pitchFamily="34" charset="0"/>
              <a:buChar char="•"/>
            </a:pPr>
            <a:r>
              <a:rPr lang="fr-FR" sz="1400" dirty="0">
                <a:latin typeface="Montserrat Light" panose="00000400000000000000" pitchFamily="50" charset="0"/>
              </a:rPr>
              <a:t>5 559 989 € d’investissement en lien avec le PPI et les opérations en AP/CP (détails slide suivante). </a:t>
            </a:r>
          </a:p>
          <a:p>
            <a:endParaRPr lang="fr-FR" dirty="0"/>
          </a:p>
        </p:txBody>
      </p:sp>
      <p:sp>
        <p:nvSpPr>
          <p:cNvPr id="2" name="Graphique 22">
            <a:extLst>
              <a:ext uri="{FF2B5EF4-FFF2-40B4-BE49-F238E27FC236}">
                <a16:creationId xmlns:a16="http://schemas.microsoft.com/office/drawing/2014/main" id="{02999175-034F-28CF-88C1-00C51BDC1175}"/>
              </a:ext>
            </a:extLst>
          </p:cNvPr>
          <p:cNvSpPr/>
          <p:nvPr/>
        </p:nvSpPr>
        <p:spPr>
          <a:xfrm>
            <a:off x="8418136" y="360122"/>
            <a:ext cx="3395911" cy="72625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206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  Compte financier unique </a:t>
            </a:r>
          </a:p>
          <a:p>
            <a:r>
              <a:rPr lang="fr-FR" dirty="0">
                <a:solidFill>
                  <a:schemeClr val="bg1"/>
                </a:solidFill>
                <a:latin typeface="Bebas"/>
              </a:rPr>
              <a:t>           2024</a:t>
            </a:r>
          </a:p>
        </p:txBody>
      </p:sp>
    </p:spTree>
    <p:extLst>
      <p:ext uri="{BB962C8B-B14F-4D97-AF65-F5344CB8AC3E}">
        <p14:creationId xmlns:p14="http://schemas.microsoft.com/office/powerpoint/2010/main" val="40151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377953" y="407012"/>
            <a:ext cx="10826686" cy="614255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000080"/>
                </a:highlight>
                <a:latin typeface="Montserrat Light" panose="00000400000000000000" pitchFamily="50" charset="0"/>
              </a:rPr>
              <a:t>DEPENSES D’INVESTISSEMENT PPI</a:t>
            </a:r>
          </a:p>
          <a:p>
            <a:pPr marL="0" indent="0">
              <a:lnSpc>
                <a:spcPct val="120000"/>
              </a:lnSpc>
              <a:spcBef>
                <a:spcPts val="0"/>
              </a:spcBef>
              <a:buClrTx/>
              <a:buNone/>
            </a:pPr>
            <a:endParaRPr lang="fr-FR" sz="1900" b="1" u="heavy" dirty="0">
              <a:solidFill>
                <a:schemeClr val="bg1"/>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12" name="ZoneTexte 11">
            <a:extLst>
              <a:ext uri="{FF2B5EF4-FFF2-40B4-BE49-F238E27FC236}">
                <a16:creationId xmlns:a16="http://schemas.microsoft.com/office/drawing/2014/main" id="{29DAC908-6D88-3BC7-FB6C-CE4A551782DD}"/>
              </a:ext>
            </a:extLst>
          </p:cNvPr>
          <p:cNvSpPr txBox="1"/>
          <p:nvPr/>
        </p:nvSpPr>
        <p:spPr>
          <a:xfrm>
            <a:off x="377953" y="5328602"/>
            <a:ext cx="11618048" cy="1169551"/>
          </a:xfrm>
          <a:prstGeom prst="rect">
            <a:avLst/>
          </a:prstGeom>
          <a:noFill/>
        </p:spPr>
        <p:txBody>
          <a:bodyPr wrap="square">
            <a:spAutoFit/>
          </a:bodyPr>
          <a:lstStyle/>
          <a:p>
            <a:r>
              <a:rPr lang="fr-FR" sz="1400" dirty="0">
                <a:latin typeface="Montserrat Light" panose="00000400000000000000" pitchFamily="50" charset="0"/>
              </a:rPr>
              <a:t>Le Plan Pluriannuel d’Investissement (PPI) regroupe les grands projets du budget 2024, incluant certaines opérations en AP/CP ainsi que des dépenses d’investissement récurrentes pour l’agglomération. </a:t>
            </a:r>
          </a:p>
          <a:p>
            <a:endParaRPr lang="fr-FR" sz="1400" dirty="0">
              <a:latin typeface="Montserrat Light" panose="00000400000000000000" pitchFamily="50" charset="0"/>
            </a:endParaRPr>
          </a:p>
          <a:p>
            <a:r>
              <a:rPr lang="fr-FR" sz="1400" dirty="0">
                <a:latin typeface="Montserrat Light" panose="00000400000000000000" pitchFamily="50" charset="0"/>
              </a:rPr>
              <a:t>Également, certains projets, ne sont pour le moment non inscrits, comme le projet piscine durable 816 k€ HT,  la ZAI GRUEN, la ZAC du </a:t>
            </a:r>
            <a:r>
              <a:rPr lang="fr-FR" sz="1400" dirty="0" err="1">
                <a:latin typeface="Montserrat Light" panose="00000400000000000000" pitchFamily="50" charset="0"/>
              </a:rPr>
              <a:t>Technoport</a:t>
            </a:r>
            <a:r>
              <a:rPr lang="fr-FR" sz="1400" dirty="0">
                <a:latin typeface="Montserrat Light" panose="00000400000000000000" pitchFamily="50" charset="0"/>
              </a:rPr>
              <a:t>, la réhabilitation des zones d’activité existantes, la ZAC du quartier du LYS et le décret tertiaire. </a:t>
            </a:r>
          </a:p>
        </p:txBody>
      </p:sp>
      <p:pic>
        <p:nvPicPr>
          <p:cNvPr id="14" name="Image 13">
            <a:extLst>
              <a:ext uri="{FF2B5EF4-FFF2-40B4-BE49-F238E27FC236}">
                <a16:creationId xmlns:a16="http://schemas.microsoft.com/office/drawing/2014/main" id="{B0CC5A80-0575-3AC8-23CC-75B6958D1A91}"/>
              </a:ext>
            </a:extLst>
          </p:cNvPr>
          <p:cNvPicPr>
            <a:picLocks noChangeAspect="1"/>
          </p:cNvPicPr>
          <p:nvPr/>
        </p:nvPicPr>
        <p:blipFill>
          <a:blip r:embed="rId3"/>
          <a:stretch>
            <a:fillRect/>
          </a:stretch>
        </p:blipFill>
        <p:spPr>
          <a:xfrm>
            <a:off x="1623316" y="539823"/>
            <a:ext cx="7467600" cy="4686300"/>
          </a:xfrm>
          <a:prstGeom prst="rect">
            <a:avLst/>
          </a:prstGeom>
        </p:spPr>
      </p:pic>
      <p:sp>
        <p:nvSpPr>
          <p:cNvPr id="2" name="Graphique 22">
            <a:extLst>
              <a:ext uri="{FF2B5EF4-FFF2-40B4-BE49-F238E27FC236}">
                <a16:creationId xmlns:a16="http://schemas.microsoft.com/office/drawing/2014/main" id="{401582F5-4AD7-A6E5-DC67-0F72F918D023}"/>
              </a:ext>
            </a:extLst>
          </p:cNvPr>
          <p:cNvSpPr/>
          <p:nvPr/>
        </p:nvSpPr>
        <p:spPr>
          <a:xfrm>
            <a:off x="8418136" y="360122"/>
            <a:ext cx="3395911" cy="72625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206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  Compte financier unique </a:t>
            </a:r>
          </a:p>
          <a:p>
            <a:r>
              <a:rPr lang="fr-FR" dirty="0">
                <a:solidFill>
                  <a:schemeClr val="bg1"/>
                </a:solidFill>
                <a:latin typeface="Bebas"/>
              </a:rPr>
              <a:t>           2024</a:t>
            </a:r>
          </a:p>
        </p:txBody>
      </p:sp>
    </p:spTree>
    <p:extLst>
      <p:ext uri="{BB962C8B-B14F-4D97-AF65-F5344CB8AC3E}">
        <p14:creationId xmlns:p14="http://schemas.microsoft.com/office/powerpoint/2010/main" val="356310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ZoneTexte 1">
            <a:extLst>
              <a:ext uri="{FF2B5EF4-FFF2-40B4-BE49-F238E27FC236}">
                <a16:creationId xmlns:a16="http://schemas.microsoft.com/office/drawing/2014/main" id="{31D1268B-8170-7500-0734-2A233E9DD278}"/>
              </a:ext>
            </a:extLst>
          </p:cNvPr>
          <p:cNvSpPr txBox="1"/>
          <p:nvPr/>
        </p:nvSpPr>
        <p:spPr>
          <a:xfrm>
            <a:off x="1736717" y="2238009"/>
            <a:ext cx="9249145" cy="369332"/>
          </a:xfrm>
          <a:prstGeom prst="rect">
            <a:avLst/>
          </a:prstGeom>
          <a:noFill/>
        </p:spPr>
        <p:txBody>
          <a:bodyPr wrap="square" lIns="91440" tIns="45720" rIns="91440" bIns="45720" anchor="t">
            <a:spAutoFit/>
          </a:bodyPr>
          <a:lstStyle/>
          <a:p>
            <a:pPr marL="123825" marR="79375">
              <a:spcBef>
                <a:spcPts val="1085"/>
              </a:spcBef>
            </a:pPr>
            <a:endParaRPr lang="fr-FR">
              <a:solidFill>
                <a:srgbClr val="231F20"/>
              </a:solidFill>
              <a:latin typeface="Montserrat Light"/>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598670" y="989078"/>
            <a:ext cx="11116592" cy="5472923"/>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2000" b="1" u="heavy" dirty="0">
                <a:latin typeface="Montserrat Light" panose="00000400000000000000" pitchFamily="50" charset="0"/>
              </a:rPr>
              <a:t>Les objectifs du DOB</a:t>
            </a:r>
          </a:p>
          <a:p>
            <a:pPr lvl="1">
              <a:lnSpc>
                <a:spcPct val="120000"/>
              </a:lnSpc>
              <a:spcBef>
                <a:spcPts val="0"/>
              </a:spcBef>
              <a:buClr>
                <a:srgbClr val="0070C0"/>
              </a:buClr>
              <a:buSzPct val="100000"/>
              <a:buFont typeface="Wingdings" panose="05000000000000000000" pitchFamily="2" charset="2"/>
              <a:buChar char="§"/>
            </a:pPr>
            <a:r>
              <a:rPr lang="fr-FR" sz="2000" dirty="0">
                <a:solidFill>
                  <a:srgbClr val="000000"/>
                </a:solidFill>
                <a:latin typeface="Montserrat Light" panose="00000400000000000000" pitchFamily="50" charset="0"/>
              </a:rPr>
              <a:t>Présenter les orientations budgétaires de la collectivité</a:t>
            </a:r>
          </a:p>
          <a:p>
            <a:pPr lvl="1">
              <a:lnSpc>
                <a:spcPct val="120000"/>
              </a:lnSpc>
              <a:spcBef>
                <a:spcPts val="0"/>
              </a:spcBef>
              <a:buClr>
                <a:srgbClr val="0070C0"/>
              </a:buClr>
              <a:buSzPct val="100000"/>
              <a:buFont typeface="Wingdings" panose="05000000000000000000" pitchFamily="2" charset="2"/>
              <a:buChar char="§"/>
            </a:pPr>
            <a:r>
              <a:rPr lang="fr-FR" sz="2000" dirty="0">
                <a:solidFill>
                  <a:srgbClr val="000000"/>
                </a:solidFill>
                <a:latin typeface="Montserrat Light" panose="00000400000000000000" pitchFamily="50" charset="0"/>
              </a:rPr>
              <a:t>Informer sur la situation financière de la collectivité</a:t>
            </a:r>
          </a:p>
          <a:p>
            <a:pPr marL="0" indent="0">
              <a:lnSpc>
                <a:spcPct val="120000"/>
              </a:lnSpc>
              <a:spcBef>
                <a:spcPts val="0"/>
              </a:spcBef>
              <a:buClrTx/>
              <a:buNone/>
            </a:pPr>
            <a:endParaRPr lang="fr-FR" sz="2000" b="1" u="heavy" dirty="0">
              <a:latin typeface="Montserrat Light" panose="00000400000000000000" pitchFamily="50" charset="0"/>
            </a:endParaRPr>
          </a:p>
          <a:p>
            <a:pPr marL="0" indent="0">
              <a:lnSpc>
                <a:spcPct val="120000"/>
              </a:lnSpc>
              <a:spcBef>
                <a:spcPts val="0"/>
              </a:spcBef>
              <a:buClrTx/>
              <a:buNone/>
            </a:pPr>
            <a:r>
              <a:rPr lang="fr-FR" sz="2000" b="1" u="heavy" dirty="0">
                <a:latin typeface="Montserrat Light" panose="00000400000000000000" pitchFamily="50" charset="0"/>
              </a:rPr>
              <a:t>Dispositions légales</a:t>
            </a:r>
          </a:p>
          <a:p>
            <a:pPr lvl="1">
              <a:lnSpc>
                <a:spcPct val="120000"/>
              </a:lnSpc>
              <a:spcBef>
                <a:spcPts val="0"/>
              </a:spcBef>
              <a:spcAft>
                <a:spcPts val="800"/>
              </a:spcAft>
              <a:buClr>
                <a:srgbClr val="0070C0"/>
              </a:buClr>
              <a:buSzPct val="100000"/>
              <a:buFont typeface="Wingdings" panose="05000000000000000000" pitchFamily="2" charset="2"/>
              <a:buChar char="§"/>
            </a:pPr>
            <a:r>
              <a:rPr lang="fr-FR" sz="2000" dirty="0">
                <a:solidFill>
                  <a:schemeClr val="bg2">
                    <a:lumMod val="10000"/>
                  </a:schemeClr>
                </a:solidFill>
                <a:latin typeface="Montserrat Light" panose="00000400000000000000" pitchFamily="50" charset="0"/>
              </a:rPr>
              <a:t>Le DOB est une étape obligatoire pour toutes les communes de 3 500 habitants et plus ainsi que pour les EPCI qui comprennent au moins une commune de 3 500 habitants et plus. En cas d’absence de DOB, toute délibération relative à l’adoption du budget primitif est illégale</a:t>
            </a:r>
          </a:p>
          <a:p>
            <a:pPr lvl="1">
              <a:lnSpc>
                <a:spcPct val="120000"/>
              </a:lnSpc>
              <a:spcBef>
                <a:spcPts val="0"/>
              </a:spcBef>
              <a:spcAft>
                <a:spcPts val="800"/>
              </a:spcAft>
              <a:buClr>
                <a:srgbClr val="0070C0"/>
              </a:buClr>
              <a:buSzPct val="100000"/>
              <a:buFont typeface="Wingdings" panose="05000000000000000000" pitchFamily="2" charset="2"/>
              <a:buChar char="§"/>
            </a:pPr>
            <a:r>
              <a:rPr lang="fr-FR" sz="2000" dirty="0">
                <a:solidFill>
                  <a:schemeClr val="bg2">
                    <a:lumMod val="10000"/>
                  </a:schemeClr>
                </a:solidFill>
                <a:latin typeface="Montserrat Light" panose="00000400000000000000" pitchFamily="50" charset="0"/>
              </a:rPr>
              <a:t>Le DOB doit intervenir dans un délai n’excédant pas dix semaines avant le vote du Budget Primitif. La jurisprudence administrative rappelle que le DOB est une formalité substantielle : aucune délibération adoptant le budget primitif de la collectivité ne peut être tenue en amont de celui-ci sous peine d’être entachée de nullité (Tribunal administratif de Versailles, 28 décembre 1993, Commune de Fontenay-le-Fleury).</a:t>
            </a:r>
          </a:p>
          <a:p>
            <a:pPr lvl="1">
              <a:lnSpc>
                <a:spcPct val="120000"/>
              </a:lnSpc>
              <a:spcBef>
                <a:spcPts val="0"/>
              </a:spcBef>
              <a:spcAft>
                <a:spcPts val="300"/>
              </a:spcAft>
              <a:buClr>
                <a:srgbClr val="0070C0"/>
              </a:buClr>
              <a:buSzPct val="100000"/>
              <a:buFont typeface="Wingdings" panose="05000000000000000000" pitchFamily="2" charset="2"/>
              <a:buChar char="§"/>
            </a:pPr>
            <a:r>
              <a:rPr lang="fr-FR" sz="2000" spc="-10" dirty="0">
                <a:solidFill>
                  <a:schemeClr val="bg2">
                    <a:lumMod val="10000"/>
                  </a:schemeClr>
                </a:solidFill>
                <a:latin typeface="Montserrat Light" panose="00000400000000000000" pitchFamily="50" charset="0"/>
              </a:rPr>
              <a:t>Le rapport d’orientation budgétaire doit comprendre des informations sur :</a:t>
            </a:r>
          </a:p>
          <a:p>
            <a:pPr lvl="2">
              <a:lnSpc>
                <a:spcPct val="120000"/>
              </a:lnSpc>
              <a:spcBef>
                <a:spcPts val="0"/>
              </a:spcBef>
              <a:buClr>
                <a:srgbClr val="0070C0"/>
              </a:buClr>
              <a:buSzPct val="100000"/>
              <a:buFont typeface="Arial" panose="020B0604020202020204" pitchFamily="34" charset="0"/>
              <a:buChar char="•"/>
            </a:pPr>
            <a:r>
              <a:rPr lang="fr-FR" dirty="0">
                <a:solidFill>
                  <a:schemeClr val="bg2">
                    <a:lumMod val="10000"/>
                  </a:schemeClr>
                </a:solidFill>
                <a:latin typeface="Montserrat Light" panose="00000400000000000000" pitchFamily="50" charset="0"/>
              </a:rPr>
              <a:t>Une analyse rétrospective des ratios d’épargne et capacités de désendettement</a:t>
            </a:r>
          </a:p>
          <a:p>
            <a:pPr lvl="2">
              <a:lnSpc>
                <a:spcPct val="120000"/>
              </a:lnSpc>
              <a:spcBef>
                <a:spcPts val="0"/>
              </a:spcBef>
              <a:buClr>
                <a:srgbClr val="0070C0"/>
              </a:buClr>
              <a:buSzPct val="100000"/>
              <a:buFont typeface="Arial" panose="020B0604020202020204" pitchFamily="34" charset="0"/>
              <a:buChar char="•"/>
            </a:pPr>
            <a:r>
              <a:rPr lang="fr-FR" dirty="0">
                <a:solidFill>
                  <a:schemeClr val="bg2">
                    <a:lumMod val="10000"/>
                  </a:schemeClr>
                </a:solidFill>
                <a:latin typeface="Montserrat Light" panose="00000400000000000000" pitchFamily="50" charset="0"/>
              </a:rPr>
              <a:t>Les orientations budgétaires : évolutions prévisionnelles des dépenses et recettes (fonctionnement et investissement) en précisant les hypothèses d’évolution retenues, notamment en matière de concours financiers, de tarification, de subventions et les évolutions relatives aux relations financières entre l’EPCI et ses communes membres</a:t>
            </a:r>
          </a:p>
          <a:p>
            <a:pPr lvl="2">
              <a:lnSpc>
                <a:spcPct val="120000"/>
              </a:lnSpc>
              <a:spcBef>
                <a:spcPts val="0"/>
              </a:spcBef>
              <a:spcAft>
                <a:spcPts val="300"/>
              </a:spcAft>
              <a:buClr>
                <a:srgbClr val="0070C0"/>
              </a:buClr>
              <a:buSzPct val="100000"/>
              <a:buFont typeface="Arial" panose="020B0604020202020204" pitchFamily="34" charset="0"/>
              <a:buChar char="•"/>
            </a:pPr>
            <a:r>
              <a:rPr lang="fr-FR" dirty="0">
                <a:solidFill>
                  <a:schemeClr val="bg2">
                    <a:lumMod val="10000"/>
                  </a:schemeClr>
                </a:solidFill>
                <a:latin typeface="Montserrat Light" panose="00000400000000000000" pitchFamily="50" charset="0"/>
              </a:rPr>
              <a:t>Les principaux investissements projetés y compris les engagements pluriannuels</a:t>
            </a:r>
          </a:p>
          <a:p>
            <a:pPr lvl="2">
              <a:lnSpc>
                <a:spcPct val="120000"/>
              </a:lnSpc>
              <a:spcBef>
                <a:spcPts val="0"/>
              </a:spcBef>
              <a:spcAft>
                <a:spcPts val="300"/>
              </a:spcAft>
              <a:buClr>
                <a:srgbClr val="0070C0"/>
              </a:buClr>
              <a:buSzPct val="100000"/>
              <a:buFont typeface="Arial" panose="020B0604020202020204" pitchFamily="34" charset="0"/>
              <a:buChar char="•"/>
            </a:pPr>
            <a:r>
              <a:rPr lang="fr-FR" dirty="0">
                <a:solidFill>
                  <a:schemeClr val="bg2">
                    <a:lumMod val="10000"/>
                  </a:schemeClr>
                </a:solidFill>
                <a:latin typeface="Montserrat Light" panose="00000400000000000000" pitchFamily="50" charset="0"/>
              </a:rPr>
              <a:t>Le niveau d’endettement et son évolution</a:t>
            </a:r>
          </a:p>
          <a:p>
            <a:pPr lvl="2">
              <a:lnSpc>
                <a:spcPct val="120000"/>
              </a:lnSpc>
              <a:spcBef>
                <a:spcPts val="0"/>
              </a:spcBef>
              <a:spcAft>
                <a:spcPts val="800"/>
              </a:spcAft>
              <a:buClr>
                <a:srgbClr val="0070C0"/>
              </a:buClr>
              <a:buSzPct val="100000"/>
              <a:buFont typeface="Arial" panose="020B0604020202020204" pitchFamily="34" charset="0"/>
              <a:buChar char="•"/>
            </a:pPr>
            <a:r>
              <a:rPr lang="fr-FR" dirty="0">
                <a:solidFill>
                  <a:schemeClr val="bg2">
                    <a:lumMod val="10000"/>
                  </a:schemeClr>
                </a:solidFill>
                <a:latin typeface="Montserrat Light" panose="00000400000000000000" pitchFamily="50" charset="0"/>
              </a:rPr>
              <a:t>Les taux d’imposition</a:t>
            </a:r>
          </a:p>
          <a:p>
            <a:pPr lvl="1">
              <a:lnSpc>
                <a:spcPct val="120000"/>
              </a:lnSpc>
              <a:spcBef>
                <a:spcPts val="0"/>
              </a:spcBef>
              <a:buClr>
                <a:srgbClr val="0070C0"/>
              </a:buClr>
              <a:buSzPct val="100000"/>
              <a:buFont typeface="Wingdings" panose="05000000000000000000" pitchFamily="2" charset="2"/>
              <a:buChar char="§"/>
            </a:pPr>
            <a:r>
              <a:rPr lang="fr-FR" sz="2000" dirty="0">
                <a:solidFill>
                  <a:schemeClr val="bg2">
                    <a:lumMod val="10000"/>
                  </a:schemeClr>
                </a:solidFill>
                <a:latin typeface="Montserrat Light" panose="00000400000000000000" pitchFamily="50" charset="0"/>
              </a:rPr>
              <a:t>Le budget primitif est voté au cours d’une séance ultérieure et distincte. Le DOB ne peut intervenir ni le même jour, ni à la même séance que le vote du budget.</a:t>
            </a: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5" name="Graphique 22">
            <a:extLst>
              <a:ext uri="{FF2B5EF4-FFF2-40B4-BE49-F238E27FC236}">
                <a16:creationId xmlns:a16="http://schemas.microsoft.com/office/drawing/2014/main" id="{BD30E26C-21D8-1759-AAF0-8F58165B670D}"/>
              </a:ext>
            </a:extLst>
          </p:cNvPr>
          <p:cNvSpPr/>
          <p:nvPr/>
        </p:nvSpPr>
        <p:spPr>
          <a:xfrm>
            <a:off x="8934047" y="389038"/>
            <a:ext cx="2880000" cy="720000"/>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70C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Le cadre réglementaire</a:t>
            </a:r>
          </a:p>
        </p:txBody>
      </p:sp>
    </p:spTree>
    <p:extLst>
      <p:ext uri="{BB962C8B-B14F-4D97-AF65-F5344CB8AC3E}">
        <p14:creationId xmlns:p14="http://schemas.microsoft.com/office/powerpoint/2010/main" val="2142271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1229291" y="556784"/>
            <a:ext cx="10826686" cy="614255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000080"/>
                </a:highlight>
                <a:latin typeface="Montserrat Light" panose="00000400000000000000" pitchFamily="50" charset="0"/>
              </a:rPr>
              <a:t>DEPENSES D’INVESTISSEMENT (SERVICES)</a:t>
            </a:r>
            <a:r>
              <a:rPr lang="fr-FR" sz="1900" b="1" dirty="0">
                <a:solidFill>
                  <a:schemeClr val="bg1"/>
                </a:solidFill>
                <a:highlight>
                  <a:srgbClr val="0070C0"/>
                </a:highlight>
                <a:latin typeface="Montserrat Light" panose="00000400000000000000" pitchFamily="50" charset="0"/>
              </a:rPr>
              <a:t>   </a:t>
            </a:r>
          </a:p>
          <a:p>
            <a:pPr marL="0" indent="0">
              <a:lnSpc>
                <a:spcPct val="120000"/>
              </a:lnSpc>
              <a:spcBef>
                <a:spcPts val="0"/>
              </a:spcBef>
              <a:buClrTx/>
              <a:buNone/>
            </a:pPr>
            <a:endParaRPr lang="fr-FR" sz="1900" b="1" u="heavy" dirty="0">
              <a:solidFill>
                <a:schemeClr val="bg1"/>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8" name="Image 7">
            <a:extLst>
              <a:ext uri="{FF2B5EF4-FFF2-40B4-BE49-F238E27FC236}">
                <a16:creationId xmlns:a16="http://schemas.microsoft.com/office/drawing/2014/main" id="{101791CC-DB4F-664B-D5B8-3D21C325DD7F}"/>
              </a:ext>
            </a:extLst>
          </p:cNvPr>
          <p:cNvPicPr>
            <a:picLocks noChangeAspect="1"/>
          </p:cNvPicPr>
          <p:nvPr/>
        </p:nvPicPr>
        <p:blipFill>
          <a:blip r:embed="rId3"/>
          <a:stretch>
            <a:fillRect/>
          </a:stretch>
        </p:blipFill>
        <p:spPr>
          <a:xfrm>
            <a:off x="1288933" y="920897"/>
            <a:ext cx="7343775" cy="4886325"/>
          </a:xfrm>
          <a:prstGeom prst="rect">
            <a:avLst/>
          </a:prstGeom>
        </p:spPr>
      </p:pic>
      <p:sp>
        <p:nvSpPr>
          <p:cNvPr id="2" name="ZoneTexte 1">
            <a:extLst>
              <a:ext uri="{FF2B5EF4-FFF2-40B4-BE49-F238E27FC236}">
                <a16:creationId xmlns:a16="http://schemas.microsoft.com/office/drawing/2014/main" id="{F8E82588-5F95-D132-EE3B-C63467B7EADB}"/>
              </a:ext>
            </a:extLst>
          </p:cNvPr>
          <p:cNvSpPr txBox="1"/>
          <p:nvPr/>
        </p:nvSpPr>
        <p:spPr>
          <a:xfrm>
            <a:off x="1288933" y="5649659"/>
            <a:ext cx="11618048" cy="553998"/>
          </a:xfrm>
          <a:prstGeom prst="rect">
            <a:avLst/>
          </a:prstGeom>
          <a:noFill/>
        </p:spPr>
        <p:txBody>
          <a:bodyPr wrap="square">
            <a:spAutoFit/>
          </a:bodyPr>
          <a:lstStyle/>
          <a:p>
            <a:endParaRPr lang="fr-FR" sz="1600" dirty="0"/>
          </a:p>
          <a:p>
            <a:r>
              <a:rPr lang="fr-FR" sz="1400" dirty="0">
                <a:latin typeface="Montserrat Light" panose="00000400000000000000" pitchFamily="50" charset="0"/>
              </a:rPr>
              <a:t>Les enveloppes d’investissement pour les services s’élèvent à 3 729 919,14 € en 2024.</a:t>
            </a:r>
          </a:p>
        </p:txBody>
      </p:sp>
      <p:sp>
        <p:nvSpPr>
          <p:cNvPr id="5" name="Graphique 22">
            <a:extLst>
              <a:ext uri="{FF2B5EF4-FFF2-40B4-BE49-F238E27FC236}">
                <a16:creationId xmlns:a16="http://schemas.microsoft.com/office/drawing/2014/main" id="{D13CD2F5-C6D3-7CDB-21E0-E859F1AF2F77}"/>
              </a:ext>
            </a:extLst>
          </p:cNvPr>
          <p:cNvSpPr/>
          <p:nvPr/>
        </p:nvSpPr>
        <p:spPr>
          <a:xfrm>
            <a:off x="8418136" y="360122"/>
            <a:ext cx="3395911" cy="72625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206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  Compte financier unique </a:t>
            </a:r>
          </a:p>
          <a:p>
            <a:r>
              <a:rPr lang="fr-FR" dirty="0">
                <a:solidFill>
                  <a:schemeClr val="bg1"/>
                </a:solidFill>
                <a:latin typeface="Bebas"/>
              </a:rPr>
              <a:t>           2024</a:t>
            </a:r>
          </a:p>
        </p:txBody>
      </p:sp>
    </p:spTree>
    <p:extLst>
      <p:ext uri="{BB962C8B-B14F-4D97-AF65-F5344CB8AC3E}">
        <p14:creationId xmlns:p14="http://schemas.microsoft.com/office/powerpoint/2010/main" val="30064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1047987" y="723249"/>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000080"/>
                </a:highlight>
                <a:latin typeface="Montserrat Light" panose="00000400000000000000" pitchFamily="50" charset="0"/>
              </a:rPr>
              <a:t>RECETTES D’INVESTISSEMENT EN CHAPITRES</a:t>
            </a:r>
            <a:r>
              <a:rPr lang="fr-FR" sz="1900" b="1" dirty="0">
                <a:solidFill>
                  <a:schemeClr val="bg1"/>
                </a:solidFill>
                <a:highlight>
                  <a:srgbClr val="0070C0"/>
                </a:highlight>
                <a:latin typeface="Montserrat Light" panose="00000400000000000000" pitchFamily="50" charset="0"/>
              </a:rPr>
              <a:t>  </a:t>
            </a:r>
          </a:p>
          <a:p>
            <a:pPr marL="0" indent="0">
              <a:lnSpc>
                <a:spcPct val="120000"/>
              </a:lnSpc>
              <a:spcBef>
                <a:spcPts val="0"/>
              </a:spcBef>
              <a:buClrTx/>
              <a:buNone/>
            </a:pPr>
            <a:endParaRPr lang="fr-FR" sz="1900" b="1" u="sng"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11" name="ZoneTexte 10">
            <a:extLst>
              <a:ext uri="{FF2B5EF4-FFF2-40B4-BE49-F238E27FC236}">
                <a16:creationId xmlns:a16="http://schemas.microsoft.com/office/drawing/2014/main" id="{35841FEF-CDB6-F6B2-94B7-1E4FF29FA4E9}"/>
              </a:ext>
            </a:extLst>
          </p:cNvPr>
          <p:cNvSpPr txBox="1"/>
          <p:nvPr/>
        </p:nvSpPr>
        <p:spPr>
          <a:xfrm>
            <a:off x="2554631" y="5167638"/>
            <a:ext cx="10563610" cy="338554"/>
          </a:xfrm>
          <a:prstGeom prst="rect">
            <a:avLst/>
          </a:prstGeom>
          <a:noFill/>
        </p:spPr>
        <p:txBody>
          <a:bodyPr wrap="square">
            <a:spAutoFit/>
          </a:bodyPr>
          <a:lstStyle/>
          <a:p>
            <a:r>
              <a:rPr lang="fr-FR" sz="1600" dirty="0">
                <a:latin typeface="Montserrat Light" panose="00000400000000000000" pitchFamily="50" charset="0"/>
              </a:rPr>
              <a:t>Les recettes d’investissement pour l'exercice 2024 s'élèvent à 10 789 874 €.</a:t>
            </a:r>
          </a:p>
        </p:txBody>
      </p:sp>
      <p:pic>
        <p:nvPicPr>
          <p:cNvPr id="6" name="Image 5">
            <a:extLst>
              <a:ext uri="{FF2B5EF4-FFF2-40B4-BE49-F238E27FC236}">
                <a16:creationId xmlns:a16="http://schemas.microsoft.com/office/drawing/2014/main" id="{A6B919AE-4699-EA5E-9C02-5CBE683D9315}"/>
              </a:ext>
            </a:extLst>
          </p:cNvPr>
          <p:cNvPicPr>
            <a:picLocks noChangeAspect="1"/>
          </p:cNvPicPr>
          <p:nvPr/>
        </p:nvPicPr>
        <p:blipFill>
          <a:blip r:embed="rId3"/>
          <a:stretch>
            <a:fillRect/>
          </a:stretch>
        </p:blipFill>
        <p:spPr>
          <a:xfrm>
            <a:off x="1931189" y="1383575"/>
            <a:ext cx="8329622" cy="3389158"/>
          </a:xfrm>
          <a:prstGeom prst="rect">
            <a:avLst/>
          </a:prstGeom>
        </p:spPr>
      </p:pic>
      <p:sp>
        <p:nvSpPr>
          <p:cNvPr id="2" name="Graphique 22">
            <a:extLst>
              <a:ext uri="{FF2B5EF4-FFF2-40B4-BE49-F238E27FC236}">
                <a16:creationId xmlns:a16="http://schemas.microsoft.com/office/drawing/2014/main" id="{AC7EF722-4C08-9C97-36AE-3F157C7F55F2}"/>
              </a:ext>
            </a:extLst>
          </p:cNvPr>
          <p:cNvSpPr/>
          <p:nvPr/>
        </p:nvSpPr>
        <p:spPr>
          <a:xfrm>
            <a:off x="8418136" y="360122"/>
            <a:ext cx="3395911" cy="72625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206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  Compte financier unique </a:t>
            </a:r>
          </a:p>
          <a:p>
            <a:r>
              <a:rPr lang="fr-FR" dirty="0">
                <a:solidFill>
                  <a:schemeClr val="bg1"/>
                </a:solidFill>
                <a:latin typeface="Bebas"/>
              </a:rPr>
              <a:t>           2024</a:t>
            </a:r>
          </a:p>
        </p:txBody>
      </p:sp>
    </p:spTree>
    <p:extLst>
      <p:ext uri="{BB962C8B-B14F-4D97-AF65-F5344CB8AC3E}">
        <p14:creationId xmlns:p14="http://schemas.microsoft.com/office/powerpoint/2010/main" val="46858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5D170-F71B-D259-0621-9736A70FEC4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E6FF4CC-F9F2-F322-3CC3-0319F8025806}"/>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3" name="Espace réservé du contenu 6">
            <a:extLst>
              <a:ext uri="{FF2B5EF4-FFF2-40B4-BE49-F238E27FC236}">
                <a16:creationId xmlns:a16="http://schemas.microsoft.com/office/drawing/2014/main" id="{F8C17618-ACCC-B44E-4DF9-96F70BB0D308}"/>
              </a:ext>
            </a:extLst>
          </p:cNvPr>
          <p:cNvSpPr txBox="1">
            <a:spLocks/>
          </p:cNvSpPr>
          <p:nvPr/>
        </p:nvSpPr>
        <p:spPr>
          <a:xfrm>
            <a:off x="1036754" y="825317"/>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000080"/>
                </a:highlight>
                <a:latin typeface="Montserrat Light" panose="00000400000000000000" pitchFamily="50" charset="0"/>
              </a:rPr>
              <a:t>RESULTAT D’INVESTISSEMENT</a:t>
            </a:r>
            <a:r>
              <a:rPr lang="fr-FR" sz="1900" b="1" dirty="0">
                <a:solidFill>
                  <a:schemeClr val="bg1"/>
                </a:solidFill>
                <a:highlight>
                  <a:srgbClr val="0070C0"/>
                </a:highlight>
                <a:latin typeface="Montserrat Light" panose="00000400000000000000" pitchFamily="50" charset="0"/>
              </a:rPr>
              <a:t> </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8" name="Image 7">
            <a:extLst>
              <a:ext uri="{FF2B5EF4-FFF2-40B4-BE49-F238E27FC236}">
                <a16:creationId xmlns:a16="http://schemas.microsoft.com/office/drawing/2014/main" id="{28998D67-4136-14D6-AD27-E575C59DA577}"/>
              </a:ext>
            </a:extLst>
          </p:cNvPr>
          <p:cNvPicPr>
            <a:picLocks noChangeAspect="1"/>
          </p:cNvPicPr>
          <p:nvPr/>
        </p:nvPicPr>
        <p:blipFill>
          <a:blip r:embed="rId3"/>
          <a:stretch>
            <a:fillRect/>
          </a:stretch>
        </p:blipFill>
        <p:spPr>
          <a:xfrm>
            <a:off x="1994948" y="1524808"/>
            <a:ext cx="8029575" cy="409575"/>
          </a:xfrm>
          <a:prstGeom prst="rect">
            <a:avLst/>
          </a:prstGeom>
        </p:spPr>
      </p:pic>
      <p:pic>
        <p:nvPicPr>
          <p:cNvPr id="10" name="Image 9">
            <a:extLst>
              <a:ext uri="{FF2B5EF4-FFF2-40B4-BE49-F238E27FC236}">
                <a16:creationId xmlns:a16="http://schemas.microsoft.com/office/drawing/2014/main" id="{80617610-0069-4C54-1CED-167401F1E3B4}"/>
              </a:ext>
            </a:extLst>
          </p:cNvPr>
          <p:cNvPicPr>
            <a:picLocks noChangeAspect="1"/>
          </p:cNvPicPr>
          <p:nvPr/>
        </p:nvPicPr>
        <p:blipFill>
          <a:blip r:embed="rId4"/>
          <a:stretch>
            <a:fillRect/>
          </a:stretch>
        </p:blipFill>
        <p:spPr>
          <a:xfrm>
            <a:off x="1994948" y="2080890"/>
            <a:ext cx="8029575" cy="209550"/>
          </a:xfrm>
          <a:prstGeom prst="rect">
            <a:avLst/>
          </a:prstGeom>
        </p:spPr>
      </p:pic>
      <p:pic>
        <p:nvPicPr>
          <p:cNvPr id="12" name="Image 11">
            <a:extLst>
              <a:ext uri="{FF2B5EF4-FFF2-40B4-BE49-F238E27FC236}">
                <a16:creationId xmlns:a16="http://schemas.microsoft.com/office/drawing/2014/main" id="{F985E0FD-D1B7-6DE8-9BB2-2D26EA470C92}"/>
              </a:ext>
            </a:extLst>
          </p:cNvPr>
          <p:cNvPicPr>
            <a:picLocks noChangeAspect="1"/>
          </p:cNvPicPr>
          <p:nvPr/>
        </p:nvPicPr>
        <p:blipFill>
          <a:blip r:embed="rId5"/>
          <a:stretch>
            <a:fillRect/>
          </a:stretch>
        </p:blipFill>
        <p:spPr>
          <a:xfrm>
            <a:off x="1994947" y="2557194"/>
            <a:ext cx="8029575" cy="409575"/>
          </a:xfrm>
          <a:prstGeom prst="rect">
            <a:avLst/>
          </a:prstGeom>
        </p:spPr>
      </p:pic>
      <p:pic>
        <p:nvPicPr>
          <p:cNvPr id="14" name="Image 13">
            <a:extLst>
              <a:ext uri="{FF2B5EF4-FFF2-40B4-BE49-F238E27FC236}">
                <a16:creationId xmlns:a16="http://schemas.microsoft.com/office/drawing/2014/main" id="{177E2A7B-A8D0-E41D-2CD8-48701FA9B255}"/>
              </a:ext>
            </a:extLst>
          </p:cNvPr>
          <p:cNvPicPr>
            <a:picLocks noChangeAspect="1"/>
          </p:cNvPicPr>
          <p:nvPr/>
        </p:nvPicPr>
        <p:blipFill>
          <a:blip r:embed="rId6"/>
          <a:stretch>
            <a:fillRect/>
          </a:stretch>
        </p:blipFill>
        <p:spPr>
          <a:xfrm>
            <a:off x="1994947" y="3094787"/>
            <a:ext cx="8029575" cy="209550"/>
          </a:xfrm>
          <a:prstGeom prst="rect">
            <a:avLst/>
          </a:prstGeom>
        </p:spPr>
      </p:pic>
      <p:pic>
        <p:nvPicPr>
          <p:cNvPr id="15" name="Image 14">
            <a:extLst>
              <a:ext uri="{FF2B5EF4-FFF2-40B4-BE49-F238E27FC236}">
                <a16:creationId xmlns:a16="http://schemas.microsoft.com/office/drawing/2014/main" id="{2FB2D268-708D-515B-6F7D-17191861EA0B}"/>
              </a:ext>
            </a:extLst>
          </p:cNvPr>
          <p:cNvPicPr>
            <a:picLocks noChangeAspect="1"/>
          </p:cNvPicPr>
          <p:nvPr/>
        </p:nvPicPr>
        <p:blipFill>
          <a:blip r:embed="rId7"/>
          <a:stretch>
            <a:fillRect/>
          </a:stretch>
        </p:blipFill>
        <p:spPr>
          <a:xfrm>
            <a:off x="1994947" y="3553664"/>
            <a:ext cx="8029575" cy="419100"/>
          </a:xfrm>
          <a:prstGeom prst="rect">
            <a:avLst/>
          </a:prstGeom>
        </p:spPr>
      </p:pic>
      <p:pic>
        <p:nvPicPr>
          <p:cNvPr id="17" name="Image 16">
            <a:extLst>
              <a:ext uri="{FF2B5EF4-FFF2-40B4-BE49-F238E27FC236}">
                <a16:creationId xmlns:a16="http://schemas.microsoft.com/office/drawing/2014/main" id="{4720FB0F-33D8-DDE4-5FE4-1EBDC06320F6}"/>
              </a:ext>
            </a:extLst>
          </p:cNvPr>
          <p:cNvPicPr>
            <a:picLocks noChangeAspect="1"/>
          </p:cNvPicPr>
          <p:nvPr/>
        </p:nvPicPr>
        <p:blipFill>
          <a:blip r:embed="rId8"/>
          <a:stretch>
            <a:fillRect/>
          </a:stretch>
        </p:blipFill>
        <p:spPr>
          <a:xfrm>
            <a:off x="1994947" y="4222091"/>
            <a:ext cx="8029575" cy="200025"/>
          </a:xfrm>
          <a:prstGeom prst="rect">
            <a:avLst/>
          </a:prstGeom>
        </p:spPr>
      </p:pic>
      <p:sp>
        <p:nvSpPr>
          <p:cNvPr id="2" name="ZoneTexte 1">
            <a:extLst>
              <a:ext uri="{FF2B5EF4-FFF2-40B4-BE49-F238E27FC236}">
                <a16:creationId xmlns:a16="http://schemas.microsoft.com/office/drawing/2014/main" id="{6B248E2C-B487-06A6-E618-2B0EA05E8B19}"/>
              </a:ext>
            </a:extLst>
          </p:cNvPr>
          <p:cNvSpPr txBox="1"/>
          <p:nvPr/>
        </p:nvSpPr>
        <p:spPr>
          <a:xfrm>
            <a:off x="814195" y="4793117"/>
            <a:ext cx="10563610" cy="338554"/>
          </a:xfrm>
          <a:prstGeom prst="rect">
            <a:avLst/>
          </a:prstGeom>
          <a:noFill/>
        </p:spPr>
        <p:txBody>
          <a:bodyPr wrap="square">
            <a:spAutoFit/>
          </a:bodyPr>
          <a:lstStyle/>
          <a:p>
            <a:r>
              <a:rPr lang="fr-FR" sz="1600" dirty="0"/>
              <a:t>.</a:t>
            </a:r>
            <a:endParaRPr lang="fr-FR" dirty="0"/>
          </a:p>
        </p:txBody>
      </p:sp>
      <p:sp>
        <p:nvSpPr>
          <p:cNvPr id="5" name="ZoneTexte 4">
            <a:extLst>
              <a:ext uri="{FF2B5EF4-FFF2-40B4-BE49-F238E27FC236}">
                <a16:creationId xmlns:a16="http://schemas.microsoft.com/office/drawing/2014/main" id="{871148CE-588B-52AA-8B37-31FC94138CBD}"/>
              </a:ext>
            </a:extLst>
          </p:cNvPr>
          <p:cNvSpPr txBox="1"/>
          <p:nvPr/>
        </p:nvSpPr>
        <p:spPr>
          <a:xfrm>
            <a:off x="1168292" y="4922578"/>
            <a:ext cx="10563610" cy="584775"/>
          </a:xfrm>
          <a:prstGeom prst="rect">
            <a:avLst/>
          </a:prstGeom>
          <a:noFill/>
        </p:spPr>
        <p:txBody>
          <a:bodyPr wrap="square">
            <a:spAutoFit/>
          </a:bodyPr>
          <a:lstStyle/>
          <a:p>
            <a:r>
              <a:rPr lang="fr-FR" sz="1600" dirty="0">
                <a:latin typeface="Montserrat Light" panose="00000400000000000000" pitchFamily="50" charset="0"/>
              </a:rPr>
              <a:t>Le résultat d’investissement pour l'exercice 2024 est de – 9 836 589 €, après correction des RAR en recettes et en dépenses.</a:t>
            </a:r>
          </a:p>
        </p:txBody>
      </p:sp>
      <p:sp>
        <p:nvSpPr>
          <p:cNvPr id="6" name="Graphique 22">
            <a:extLst>
              <a:ext uri="{FF2B5EF4-FFF2-40B4-BE49-F238E27FC236}">
                <a16:creationId xmlns:a16="http://schemas.microsoft.com/office/drawing/2014/main" id="{95938C6F-F49B-696F-837A-542978F01331}"/>
              </a:ext>
            </a:extLst>
          </p:cNvPr>
          <p:cNvSpPr/>
          <p:nvPr/>
        </p:nvSpPr>
        <p:spPr>
          <a:xfrm>
            <a:off x="8418136" y="360122"/>
            <a:ext cx="3395911" cy="72625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206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  Compte financier unique </a:t>
            </a:r>
          </a:p>
          <a:p>
            <a:r>
              <a:rPr lang="fr-FR" dirty="0">
                <a:solidFill>
                  <a:schemeClr val="bg1"/>
                </a:solidFill>
                <a:latin typeface="Bebas"/>
              </a:rPr>
              <a:t>           2024</a:t>
            </a:r>
          </a:p>
        </p:txBody>
      </p:sp>
    </p:spTree>
    <p:extLst>
      <p:ext uri="{BB962C8B-B14F-4D97-AF65-F5344CB8AC3E}">
        <p14:creationId xmlns:p14="http://schemas.microsoft.com/office/powerpoint/2010/main" val="119942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888576" y="723249"/>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000080"/>
                </a:highlight>
                <a:latin typeface="Montserrat Light" panose="00000400000000000000" pitchFamily="50" charset="0"/>
              </a:rPr>
              <a:t>RESULTAT DE CLOTURE</a:t>
            </a:r>
            <a:r>
              <a:rPr lang="fr-FR" sz="1900" b="1" dirty="0">
                <a:solidFill>
                  <a:schemeClr val="bg1"/>
                </a:solidFill>
                <a:highlight>
                  <a:srgbClr val="0070C0"/>
                </a:highlight>
                <a:latin typeface="Montserrat Light" panose="00000400000000000000" pitchFamily="50" charset="0"/>
              </a:rPr>
              <a:t> </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21" name="Image 20">
            <a:extLst>
              <a:ext uri="{FF2B5EF4-FFF2-40B4-BE49-F238E27FC236}">
                <a16:creationId xmlns:a16="http://schemas.microsoft.com/office/drawing/2014/main" id="{46CB291E-2A46-D93D-AB23-79D71C7C284F}"/>
              </a:ext>
            </a:extLst>
          </p:cNvPr>
          <p:cNvPicPr>
            <a:picLocks noChangeAspect="1"/>
          </p:cNvPicPr>
          <p:nvPr/>
        </p:nvPicPr>
        <p:blipFill>
          <a:blip r:embed="rId3"/>
          <a:stretch>
            <a:fillRect/>
          </a:stretch>
        </p:blipFill>
        <p:spPr>
          <a:xfrm>
            <a:off x="2402067" y="1127473"/>
            <a:ext cx="7029450" cy="3638550"/>
          </a:xfrm>
          <a:prstGeom prst="rect">
            <a:avLst/>
          </a:prstGeom>
        </p:spPr>
      </p:pic>
      <p:sp>
        <p:nvSpPr>
          <p:cNvPr id="2" name="ZoneTexte 1">
            <a:extLst>
              <a:ext uri="{FF2B5EF4-FFF2-40B4-BE49-F238E27FC236}">
                <a16:creationId xmlns:a16="http://schemas.microsoft.com/office/drawing/2014/main" id="{F7F55F60-B5C4-0D53-9D8A-B0AEF65E15AE}"/>
              </a:ext>
            </a:extLst>
          </p:cNvPr>
          <p:cNvSpPr txBox="1"/>
          <p:nvPr/>
        </p:nvSpPr>
        <p:spPr>
          <a:xfrm>
            <a:off x="1020114" y="4986659"/>
            <a:ext cx="10563610" cy="1077218"/>
          </a:xfrm>
          <a:prstGeom prst="rect">
            <a:avLst/>
          </a:prstGeom>
          <a:noFill/>
        </p:spPr>
        <p:txBody>
          <a:bodyPr wrap="square">
            <a:spAutoFit/>
          </a:bodyPr>
          <a:lstStyle/>
          <a:p>
            <a:r>
              <a:rPr lang="fr-FR" sz="1600" dirty="0">
                <a:latin typeface="Montserrat Light" panose="00000400000000000000" pitchFamily="50" charset="0"/>
              </a:rPr>
              <a:t>Le résultat de clôture de l'exercice 2024 s’élève à 7 967 339,87 €. Il convient d'ajouter le résultat du budget de la ZA Attenschwiller, lié à sa dissolution, soit 335 298,26 €.</a:t>
            </a:r>
          </a:p>
          <a:p>
            <a:endParaRPr lang="fr-FR" sz="1600" dirty="0">
              <a:latin typeface="Montserrat Light" panose="00000400000000000000" pitchFamily="50" charset="0"/>
            </a:endParaRPr>
          </a:p>
          <a:p>
            <a:r>
              <a:rPr lang="fr-FR" sz="1600" dirty="0">
                <a:latin typeface="Montserrat Light" panose="00000400000000000000" pitchFamily="50" charset="0"/>
              </a:rPr>
              <a:t>Ainsi, le résultat à affecter au </a:t>
            </a:r>
            <a:r>
              <a:rPr lang="fr-FR" sz="1600" b="1" u="sng" dirty="0">
                <a:highlight>
                  <a:srgbClr val="FFFF00"/>
                </a:highlight>
                <a:latin typeface="Montserrat Light" panose="00000400000000000000" pitchFamily="50" charset="0"/>
              </a:rPr>
              <a:t>budget 2025 est de 8 302 638,13 €</a:t>
            </a:r>
            <a:r>
              <a:rPr lang="fr-FR" sz="1600" dirty="0">
                <a:latin typeface="Montserrat Light" panose="00000400000000000000" pitchFamily="50" charset="0"/>
              </a:rPr>
              <a:t>.</a:t>
            </a:r>
          </a:p>
        </p:txBody>
      </p:sp>
      <p:sp>
        <p:nvSpPr>
          <p:cNvPr id="5" name="Graphique 22">
            <a:extLst>
              <a:ext uri="{FF2B5EF4-FFF2-40B4-BE49-F238E27FC236}">
                <a16:creationId xmlns:a16="http://schemas.microsoft.com/office/drawing/2014/main" id="{1F2629C8-0ACD-D695-E88C-71A95FCF289B}"/>
              </a:ext>
            </a:extLst>
          </p:cNvPr>
          <p:cNvSpPr/>
          <p:nvPr/>
        </p:nvSpPr>
        <p:spPr>
          <a:xfrm>
            <a:off x="8418136" y="360122"/>
            <a:ext cx="3395911" cy="726254"/>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206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  Compte financier unique </a:t>
            </a:r>
          </a:p>
          <a:p>
            <a:r>
              <a:rPr lang="fr-FR" dirty="0">
                <a:solidFill>
                  <a:schemeClr val="bg1"/>
                </a:solidFill>
                <a:latin typeface="Bebas"/>
              </a:rPr>
              <a:t>           2024</a:t>
            </a:r>
          </a:p>
        </p:txBody>
      </p:sp>
    </p:spTree>
    <p:extLst>
      <p:ext uri="{BB962C8B-B14F-4D97-AF65-F5344CB8AC3E}">
        <p14:creationId xmlns:p14="http://schemas.microsoft.com/office/powerpoint/2010/main" val="426301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EE6E3-E21E-2783-3617-F6B5B87B83E5}"/>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8B0A7076-0E5B-5775-5217-1C5A48072905}"/>
              </a:ext>
            </a:extLst>
          </p:cNvPr>
          <p:cNvSpPr/>
          <p:nvPr/>
        </p:nvSpPr>
        <p:spPr bwMode="auto">
          <a:xfrm>
            <a:off x="370704" y="370702"/>
            <a:ext cx="11450592" cy="6116594"/>
          </a:xfrm>
          <a:prstGeom prst="rect">
            <a:avLst/>
          </a:prstGeom>
          <a:solidFill>
            <a:srgbClr val="D7D800"/>
          </a:solidFill>
          <a:ln>
            <a:noFill/>
          </a:ln>
        </p:spPr>
        <p:txBody>
          <a:bodyPr vert="horz" wrap="square" lIns="91440" tIns="45720" rIns="91440" bIns="45720" numCol="1" rtlCol="0" anchor="ctr" anchorCtr="0" compatLnSpc="1">
            <a:prstTxWarp prst="textArchDown">
              <a:avLst/>
            </a:prstTxWarp>
          </a:bodyPr>
          <a:lstStyle/>
          <a:p>
            <a:pPr algn="ctr"/>
            <a:endParaRPr lang="fr-FR"/>
          </a:p>
        </p:txBody>
      </p:sp>
      <p:grpSp>
        <p:nvGrpSpPr>
          <p:cNvPr id="28" name="Groupe 27">
            <a:extLst>
              <a:ext uri="{FF2B5EF4-FFF2-40B4-BE49-F238E27FC236}">
                <a16:creationId xmlns:a16="http://schemas.microsoft.com/office/drawing/2014/main" id="{25E1F416-60DF-50E1-3AC9-782F57ABDFF1}"/>
              </a:ext>
            </a:extLst>
          </p:cNvPr>
          <p:cNvGrpSpPr/>
          <p:nvPr/>
        </p:nvGrpSpPr>
        <p:grpSpPr>
          <a:xfrm>
            <a:off x="8040788" y="370702"/>
            <a:ext cx="3780508" cy="6116594"/>
            <a:chOff x="8040788" y="370702"/>
            <a:chExt cx="3780508" cy="6116594"/>
          </a:xfrm>
        </p:grpSpPr>
        <p:grpSp>
          <p:nvGrpSpPr>
            <p:cNvPr id="25" name="Groupe 24">
              <a:extLst>
                <a:ext uri="{FF2B5EF4-FFF2-40B4-BE49-F238E27FC236}">
                  <a16:creationId xmlns:a16="http://schemas.microsoft.com/office/drawing/2014/main" id="{B5AB2201-77F0-D48C-B695-5B94C6A56331}"/>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4653FA16-80CB-68C8-2C09-288645E236E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94C0283F-9F93-60C1-EB6B-749BAA4A7C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35EEAD8A-FF72-7F3D-553D-C943C30FEFFF}"/>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B75CE015-2EE8-E37B-9248-BDBC3EC4C3D3}"/>
              </a:ext>
            </a:extLst>
          </p:cNvPr>
          <p:cNvSpPr/>
          <p:nvPr/>
        </p:nvSpPr>
        <p:spPr>
          <a:xfrm>
            <a:off x="370703" y="370702"/>
            <a:ext cx="11054770" cy="6116594"/>
          </a:xfrm>
          <a:prstGeom prst="rect">
            <a:avLst/>
          </a:prstGeom>
        </p:spPr>
        <p:txBody>
          <a:bodyPr wrap="square" lIns="180000" tIns="720000" rIns="180000" bIns="720000" anchor="ctr" anchorCtr="0">
            <a:noAutofit/>
          </a:bodyPr>
          <a:lstStyle/>
          <a:p>
            <a:pPr algn="ctr"/>
            <a:endParaRPr lang="en-US" sz="40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pPr algn="ctr"/>
            <a:endParaRPr lang="fr-FR" sz="44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pPr algn="ctr"/>
            <a:endParaRPr lang="fr-FR" sz="44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pPr algn="ctr"/>
            <a:r>
              <a:rPr lang="fr-FR"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t>Les orientations budgétaires dans le cadre de la construction budgétaire 2025 </a:t>
            </a:r>
          </a:p>
          <a:p>
            <a:endParaRPr lang="en-US" sz="6000" b="1" spc="300" dirty="0">
              <a:solidFill>
                <a:schemeClr val="bg1"/>
              </a:solidFill>
              <a:effectLst>
                <a:outerShdw blurRad="50800" dist="38100" algn="l" rotWithShape="0">
                  <a:prstClr val="black">
                    <a:alpha val="40000"/>
                  </a:prstClr>
                </a:outerShdw>
              </a:effectLst>
              <a:latin typeface="Bebas" pitchFamily="2" charset="0"/>
            </a:endParaRPr>
          </a:p>
        </p:txBody>
      </p:sp>
    </p:spTree>
    <p:extLst>
      <p:ext uri="{BB962C8B-B14F-4D97-AF65-F5344CB8AC3E}">
        <p14:creationId xmlns:p14="http://schemas.microsoft.com/office/powerpoint/2010/main" val="2074426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C78E6-5C76-0862-1C8A-8FC7050D9633}"/>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4AC5946B-B186-B434-E08F-C67BF00EF401}"/>
              </a:ext>
            </a:extLst>
          </p:cNvPr>
          <p:cNvSpPr/>
          <p:nvPr/>
        </p:nvSpPr>
        <p:spPr bwMode="auto">
          <a:xfrm>
            <a:off x="838200" y="1095374"/>
            <a:ext cx="10440000" cy="4680000"/>
          </a:xfrm>
          <a:prstGeom prst="rect">
            <a:avLst/>
          </a:prstGeom>
          <a:solidFill>
            <a:srgbClr val="D7D800"/>
          </a:solidFill>
          <a:ln>
            <a:noFill/>
          </a:ln>
        </p:spPr>
        <p:txBody>
          <a:bodyPr vert="horz" wrap="square" lIns="91440" tIns="45720" rIns="91440" bIns="45720" numCol="1" rtlCol="0" anchor="ctr" anchorCtr="0" compatLnSpc="1">
            <a:prstTxWarp prst="textArchDown">
              <a:avLst/>
            </a:prstTxWarp>
          </a:bodyPr>
          <a:lstStyle/>
          <a:p>
            <a:pPr algn="ctr"/>
            <a:endParaRPr lang="fr-FR"/>
          </a:p>
        </p:txBody>
      </p:sp>
      <p:grpSp>
        <p:nvGrpSpPr>
          <p:cNvPr id="28" name="Groupe 27">
            <a:extLst>
              <a:ext uri="{FF2B5EF4-FFF2-40B4-BE49-F238E27FC236}">
                <a16:creationId xmlns:a16="http://schemas.microsoft.com/office/drawing/2014/main" id="{92518BFA-7A86-34F9-6D6C-520C0BF52E24}"/>
              </a:ext>
            </a:extLst>
          </p:cNvPr>
          <p:cNvGrpSpPr/>
          <p:nvPr/>
        </p:nvGrpSpPr>
        <p:grpSpPr>
          <a:xfrm>
            <a:off x="7497692" y="1095374"/>
            <a:ext cx="3780508" cy="6116594"/>
            <a:chOff x="8040788" y="370702"/>
            <a:chExt cx="3780508" cy="6116594"/>
          </a:xfrm>
        </p:grpSpPr>
        <p:grpSp>
          <p:nvGrpSpPr>
            <p:cNvPr id="25" name="Groupe 24">
              <a:extLst>
                <a:ext uri="{FF2B5EF4-FFF2-40B4-BE49-F238E27FC236}">
                  <a16:creationId xmlns:a16="http://schemas.microsoft.com/office/drawing/2014/main" id="{6AEE6FCF-2DD3-195B-36C7-44BFF722BD42}"/>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E25B68A5-0696-D324-5B54-C4F9A608A8C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E696F2BE-C21A-F81C-30E7-F197CA1A0B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67DB1B76-A934-A9DD-8184-428D1697D67B}"/>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E12915AF-1EA9-59CF-DE44-758A614A253E}"/>
              </a:ext>
            </a:extLst>
          </p:cNvPr>
          <p:cNvSpPr/>
          <p:nvPr/>
        </p:nvSpPr>
        <p:spPr>
          <a:xfrm>
            <a:off x="370704" y="370702"/>
            <a:ext cx="8781922" cy="6116594"/>
          </a:xfrm>
          <a:prstGeom prst="rect">
            <a:avLst/>
          </a:prstGeom>
        </p:spPr>
        <p:txBody>
          <a:bodyPr wrap="square" lIns="180000" tIns="720000" rIns="180000" bIns="720000" anchor="ctr" anchorCtr="0">
            <a:noAutofit/>
          </a:bodyPr>
          <a:lstStyle/>
          <a:p>
            <a:pPr algn="ctr"/>
            <a:endParaRPr lang="en-US" sz="40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pPr algn="ct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Le budget principal</a:t>
            </a: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Bebas" pitchFamily="2" charset="0"/>
              <a:ea typeface="+mn-ea"/>
              <a:cs typeface="+mn-cs"/>
            </a:endParaRPr>
          </a:p>
          <a:p>
            <a:endParaRPr lang="en-US" sz="6000" b="1" spc="300" dirty="0">
              <a:solidFill>
                <a:schemeClr val="bg1"/>
              </a:solidFill>
              <a:effectLst>
                <a:outerShdw blurRad="50800" dist="38100" algn="l" rotWithShape="0">
                  <a:prstClr val="black">
                    <a:alpha val="40000"/>
                  </a:prstClr>
                </a:outerShdw>
              </a:effectLst>
              <a:latin typeface="Bebas" pitchFamily="2" charset="0"/>
            </a:endParaRPr>
          </a:p>
        </p:txBody>
      </p:sp>
    </p:spTree>
    <p:extLst>
      <p:ext uri="{BB962C8B-B14F-4D97-AF65-F5344CB8AC3E}">
        <p14:creationId xmlns:p14="http://schemas.microsoft.com/office/powerpoint/2010/main" val="10575325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78733-E014-27C4-2534-3CA1A24D7585}"/>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DC1798CD-B363-6A7A-2384-07FF8DC4CBEF}"/>
              </a:ext>
            </a:extLst>
          </p:cNvPr>
          <p:cNvSpPr/>
          <p:nvPr/>
        </p:nvSpPr>
        <p:spPr>
          <a:xfrm>
            <a:off x="9136251" y="386592"/>
            <a:ext cx="2689450" cy="605299"/>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principal</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D31C666A-7DFF-DFF3-07EF-C7CCCA1BBE29}"/>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ZoneTexte 2">
            <a:extLst>
              <a:ext uri="{FF2B5EF4-FFF2-40B4-BE49-F238E27FC236}">
                <a16:creationId xmlns:a16="http://schemas.microsoft.com/office/drawing/2014/main" id="{378C503C-7064-B6DB-1E59-53CC575EF149}"/>
              </a:ext>
            </a:extLst>
          </p:cNvPr>
          <p:cNvSpPr txBox="1"/>
          <p:nvPr/>
        </p:nvSpPr>
        <p:spPr>
          <a:xfrm>
            <a:off x="707779" y="1264586"/>
            <a:ext cx="10776442" cy="4555093"/>
          </a:xfrm>
          <a:prstGeom prst="rect">
            <a:avLst/>
          </a:prstGeom>
          <a:noFill/>
        </p:spPr>
        <p:txBody>
          <a:bodyPr wrap="square">
            <a:spAutoFit/>
          </a:bodyPr>
          <a:lstStyle/>
          <a:p>
            <a:r>
              <a:rPr lang="fr-FR" sz="1600" dirty="0">
                <a:latin typeface="Montserrat Light" panose="00000400000000000000" pitchFamily="50" charset="0"/>
              </a:rPr>
              <a:t>La préparation du budget 2025, en lien avec la note de cadrage, a commencé en fin d’année 2024.</a:t>
            </a:r>
          </a:p>
          <a:p>
            <a:pPr algn="just"/>
            <a:r>
              <a:rPr lang="fr-FR" sz="1600" dirty="0">
                <a:latin typeface="Montserrat Light" panose="00000400000000000000" pitchFamily="50" charset="0"/>
              </a:rPr>
              <a:t>L’objectif principal est de réduire de 6 %, soit de 1 500 000 €, la section de fonctionnement, conformément à la demande des élus à la suite du Groupe de travail finances.</a:t>
            </a:r>
          </a:p>
          <a:p>
            <a:pPr algn="just"/>
            <a:endParaRPr lang="fr-FR" sz="1600" dirty="0">
              <a:latin typeface="Montserrat Light" panose="00000400000000000000" pitchFamily="50" charset="0"/>
            </a:endParaRPr>
          </a:p>
          <a:p>
            <a:pPr algn="just"/>
            <a:r>
              <a:rPr lang="fr-FR" sz="1600" dirty="0">
                <a:latin typeface="Montserrat Light" panose="00000400000000000000" pitchFamily="50" charset="0"/>
              </a:rPr>
              <a:t>Concernant les investissements, l'objectif est de respecter le PPI, sans inscription de nouveaux projets, tout en réduisant l’enveloppe d’investissement courant de 1 500 000 €.</a:t>
            </a:r>
          </a:p>
          <a:p>
            <a:pPr algn="just"/>
            <a:endParaRPr lang="fr-FR" sz="1600" dirty="0">
              <a:latin typeface="Montserrat Light" panose="00000400000000000000" pitchFamily="50" charset="0"/>
            </a:endParaRPr>
          </a:p>
          <a:p>
            <a:pPr algn="just"/>
            <a:r>
              <a:rPr lang="fr-FR" sz="1600" dirty="0">
                <a:latin typeface="Montserrat Light" panose="00000400000000000000" pitchFamily="50" charset="0"/>
              </a:rPr>
              <a:t>Les données présentées dans ce document sont le fruit des réunions d’arbitrage qui se sont tenues au cours des deux dernières semaines. À savoir que de nouvelles réunions auront lieu pour certains services.</a:t>
            </a:r>
          </a:p>
          <a:p>
            <a:pPr algn="just"/>
            <a:endParaRPr lang="fr-FR" sz="1600" dirty="0">
              <a:latin typeface="Montserrat Light" panose="00000400000000000000" pitchFamily="50" charset="0"/>
            </a:endParaRPr>
          </a:p>
          <a:p>
            <a:pPr algn="just"/>
            <a:r>
              <a:rPr lang="fr-FR" sz="1600" dirty="0">
                <a:latin typeface="Montserrat Light" panose="00000400000000000000" pitchFamily="50" charset="0"/>
              </a:rPr>
              <a:t>Concernant la loi de finances 2025, les informations disponibles sont encore limitées. Nous savons que les bases seront revalorisées à hauteur de 1,7 %, qu’il n’y aura pas d’augmentation des fractions de TVA, et que la CNRACL augmentera.</a:t>
            </a:r>
          </a:p>
          <a:p>
            <a:pPr algn="just"/>
            <a:r>
              <a:rPr lang="fr-FR" sz="1600" dirty="0">
                <a:latin typeface="Montserrat Light" panose="00000400000000000000" pitchFamily="50" charset="0"/>
              </a:rPr>
              <a:t>La diminution du taux de FCTVA a, semble-t-il, été neutralisée. Toutefois, la ponction auprès des collectivités a été revue, mais elle n’a pas été totalement neutralisée. Aucune information précise n’a encore été donnée à ce sujet, mais il est probable que les collectivités devront contribuer entre 500 000 € et 1 000 000 €.</a:t>
            </a:r>
          </a:p>
          <a:p>
            <a:endParaRPr lang="fr-FR" sz="1800" dirty="0"/>
          </a:p>
        </p:txBody>
      </p:sp>
    </p:spTree>
    <p:extLst>
      <p:ext uri="{BB962C8B-B14F-4D97-AF65-F5344CB8AC3E}">
        <p14:creationId xmlns:p14="http://schemas.microsoft.com/office/powerpoint/2010/main" val="37454664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2B0C3-F5C2-8841-A18C-373066C0B37C}"/>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B6E0D0E3-6A21-E856-8E19-9782FA0D3700}"/>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10AEFCF0-BE9E-3166-8E9B-9A7DC24CB23F}"/>
              </a:ext>
            </a:extLst>
          </p:cNvPr>
          <p:cNvPicPr>
            <a:picLocks noChangeAspect="1"/>
          </p:cNvPicPr>
          <p:nvPr/>
        </p:nvPicPr>
        <p:blipFill>
          <a:blip r:embed="rId3"/>
          <a:stretch>
            <a:fillRect/>
          </a:stretch>
        </p:blipFill>
        <p:spPr>
          <a:xfrm>
            <a:off x="1028430" y="1167951"/>
            <a:ext cx="9474005" cy="5163760"/>
          </a:xfrm>
          <a:prstGeom prst="rect">
            <a:avLst/>
          </a:prstGeom>
        </p:spPr>
      </p:pic>
      <p:sp>
        <p:nvSpPr>
          <p:cNvPr id="4" name="Espace réservé du contenu 6">
            <a:extLst>
              <a:ext uri="{FF2B5EF4-FFF2-40B4-BE49-F238E27FC236}">
                <a16:creationId xmlns:a16="http://schemas.microsoft.com/office/drawing/2014/main" id="{D2AEB944-49F4-A00E-EEC0-13B3E9A69364}"/>
              </a:ext>
            </a:extLst>
          </p:cNvPr>
          <p:cNvSpPr txBox="1">
            <a:spLocks/>
          </p:cNvSpPr>
          <p:nvPr/>
        </p:nvSpPr>
        <p:spPr>
          <a:xfrm>
            <a:off x="377953" y="575441"/>
            <a:ext cx="10826686" cy="597412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Tableau de synthèse des services </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5" name="Image 4">
            <a:extLst>
              <a:ext uri="{FF2B5EF4-FFF2-40B4-BE49-F238E27FC236}">
                <a16:creationId xmlns:a16="http://schemas.microsoft.com/office/drawing/2014/main" id="{3DF8266A-E625-5B5E-3623-682B8040D792}"/>
              </a:ext>
            </a:extLst>
          </p:cNvPr>
          <p:cNvPicPr>
            <a:picLocks noChangeAspect="1"/>
          </p:cNvPicPr>
          <p:nvPr/>
        </p:nvPicPr>
        <p:blipFill>
          <a:blip r:embed="rId4"/>
          <a:stretch>
            <a:fillRect/>
          </a:stretch>
        </p:blipFill>
        <p:spPr>
          <a:xfrm>
            <a:off x="9125478" y="328097"/>
            <a:ext cx="2688569" cy="646232"/>
          </a:xfrm>
          <a:prstGeom prst="rect">
            <a:avLst/>
          </a:prstGeom>
        </p:spPr>
      </p:pic>
    </p:spTree>
    <p:extLst>
      <p:ext uri="{BB962C8B-B14F-4D97-AF65-F5344CB8AC3E}">
        <p14:creationId xmlns:p14="http://schemas.microsoft.com/office/powerpoint/2010/main" val="13840208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1BA23-2E67-EE50-FB64-443E1A0CC288}"/>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8665B0BC-148E-42FB-2497-932B6A45E242}"/>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4" name="Image 3">
            <a:extLst>
              <a:ext uri="{FF2B5EF4-FFF2-40B4-BE49-F238E27FC236}">
                <a16:creationId xmlns:a16="http://schemas.microsoft.com/office/drawing/2014/main" id="{95D5D1D0-A69E-8CE0-8249-24FC7F8013EE}"/>
              </a:ext>
            </a:extLst>
          </p:cNvPr>
          <p:cNvPicPr>
            <a:picLocks noChangeAspect="1"/>
          </p:cNvPicPr>
          <p:nvPr/>
        </p:nvPicPr>
        <p:blipFill>
          <a:blip r:embed="rId3"/>
          <a:stretch>
            <a:fillRect/>
          </a:stretch>
        </p:blipFill>
        <p:spPr>
          <a:xfrm>
            <a:off x="366299" y="555892"/>
            <a:ext cx="6145301" cy="499915"/>
          </a:xfrm>
          <a:prstGeom prst="rect">
            <a:avLst/>
          </a:prstGeom>
        </p:spPr>
      </p:pic>
      <p:sp>
        <p:nvSpPr>
          <p:cNvPr id="5" name="ZoneTexte 4">
            <a:extLst>
              <a:ext uri="{FF2B5EF4-FFF2-40B4-BE49-F238E27FC236}">
                <a16:creationId xmlns:a16="http://schemas.microsoft.com/office/drawing/2014/main" id="{49E8265B-FA15-1D2A-2A3C-9BE2B593311B}"/>
              </a:ext>
            </a:extLst>
          </p:cNvPr>
          <p:cNvSpPr txBox="1"/>
          <p:nvPr/>
        </p:nvSpPr>
        <p:spPr>
          <a:xfrm>
            <a:off x="965162" y="4120963"/>
            <a:ext cx="10563610" cy="1200329"/>
          </a:xfrm>
          <a:prstGeom prst="rect">
            <a:avLst/>
          </a:prstGeom>
          <a:noFill/>
        </p:spPr>
        <p:txBody>
          <a:bodyPr wrap="square">
            <a:spAutoFit/>
          </a:bodyPr>
          <a:lstStyle/>
          <a:p>
            <a:r>
              <a:rPr lang="fr-FR" sz="1400" dirty="0">
                <a:latin typeface="Montserrat Light" panose="00000400000000000000" pitchFamily="50" charset="0"/>
              </a:rPr>
              <a:t>Les prévisions de dépenses de fonctionnement s’élèvent à 90 442 933,73 €.</a:t>
            </a:r>
          </a:p>
          <a:p>
            <a:endParaRPr lang="fr-FR" sz="1400" dirty="0">
              <a:latin typeface="Montserrat Light" panose="00000400000000000000" pitchFamily="50" charset="0"/>
            </a:endParaRPr>
          </a:p>
          <a:p>
            <a:r>
              <a:rPr lang="fr-FR" sz="1400" dirty="0">
                <a:latin typeface="Montserrat Light" panose="00000400000000000000" pitchFamily="50" charset="0"/>
              </a:rPr>
              <a:t>Parmi ces montants, 15 091 000 € sont alloués aux charges de personnel, 19 106 788,39 € aux charges à caractère général et 13 535 781,20 € aux autres charges de gestion courante</a:t>
            </a:r>
            <a:endParaRPr lang="fr-FR" sz="1600" dirty="0"/>
          </a:p>
          <a:p>
            <a:endParaRPr lang="fr-FR" sz="1600" dirty="0"/>
          </a:p>
        </p:txBody>
      </p:sp>
      <p:pic>
        <p:nvPicPr>
          <p:cNvPr id="8" name="Image 7">
            <a:extLst>
              <a:ext uri="{FF2B5EF4-FFF2-40B4-BE49-F238E27FC236}">
                <a16:creationId xmlns:a16="http://schemas.microsoft.com/office/drawing/2014/main" id="{816353CF-9C6C-65AD-95CD-55A93F0F069B}"/>
              </a:ext>
            </a:extLst>
          </p:cNvPr>
          <p:cNvPicPr>
            <a:picLocks noChangeAspect="1"/>
          </p:cNvPicPr>
          <p:nvPr/>
        </p:nvPicPr>
        <p:blipFill>
          <a:blip r:embed="rId4"/>
          <a:stretch>
            <a:fillRect/>
          </a:stretch>
        </p:blipFill>
        <p:spPr>
          <a:xfrm>
            <a:off x="9137132" y="343625"/>
            <a:ext cx="2688569" cy="646232"/>
          </a:xfrm>
          <a:prstGeom prst="rect">
            <a:avLst/>
          </a:prstGeom>
        </p:spPr>
      </p:pic>
      <p:pic>
        <p:nvPicPr>
          <p:cNvPr id="7" name="Image 6">
            <a:extLst>
              <a:ext uri="{FF2B5EF4-FFF2-40B4-BE49-F238E27FC236}">
                <a16:creationId xmlns:a16="http://schemas.microsoft.com/office/drawing/2014/main" id="{4C7E004C-AE5E-17B5-8FDB-79806B5E4216}"/>
              </a:ext>
            </a:extLst>
          </p:cNvPr>
          <p:cNvPicPr>
            <a:picLocks noChangeAspect="1"/>
          </p:cNvPicPr>
          <p:nvPr/>
        </p:nvPicPr>
        <p:blipFill>
          <a:blip r:embed="rId5"/>
          <a:stretch>
            <a:fillRect/>
          </a:stretch>
        </p:blipFill>
        <p:spPr>
          <a:xfrm>
            <a:off x="2304062" y="1203054"/>
            <a:ext cx="7757058" cy="2546777"/>
          </a:xfrm>
          <a:prstGeom prst="rect">
            <a:avLst/>
          </a:prstGeom>
        </p:spPr>
      </p:pic>
    </p:spTree>
    <p:extLst>
      <p:ext uri="{BB962C8B-B14F-4D97-AF65-F5344CB8AC3E}">
        <p14:creationId xmlns:p14="http://schemas.microsoft.com/office/powerpoint/2010/main" val="349717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7B24B-F337-DE15-D83D-E62B11EAB2C3}"/>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CB3CC737-FC0A-16B4-6957-2A6079D9BD1B}"/>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Espace réservé du contenu 6">
            <a:extLst>
              <a:ext uri="{FF2B5EF4-FFF2-40B4-BE49-F238E27FC236}">
                <a16:creationId xmlns:a16="http://schemas.microsoft.com/office/drawing/2014/main" id="{60AF30D7-441C-B2DE-432C-743A6D779BE9}"/>
              </a:ext>
            </a:extLst>
          </p:cNvPr>
          <p:cNvSpPr txBox="1">
            <a:spLocks/>
          </p:cNvSpPr>
          <p:nvPr/>
        </p:nvSpPr>
        <p:spPr>
          <a:xfrm>
            <a:off x="682656" y="644921"/>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RECETTES DE FONCTIONNEMENT </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4" name="Image 3">
            <a:extLst>
              <a:ext uri="{FF2B5EF4-FFF2-40B4-BE49-F238E27FC236}">
                <a16:creationId xmlns:a16="http://schemas.microsoft.com/office/drawing/2014/main" id="{312DD72F-2D89-83C8-B0CD-537E0748E2ED}"/>
              </a:ext>
            </a:extLst>
          </p:cNvPr>
          <p:cNvPicPr>
            <a:picLocks noChangeAspect="1"/>
          </p:cNvPicPr>
          <p:nvPr/>
        </p:nvPicPr>
        <p:blipFill>
          <a:blip r:embed="rId3"/>
          <a:stretch>
            <a:fillRect/>
          </a:stretch>
        </p:blipFill>
        <p:spPr>
          <a:xfrm>
            <a:off x="1614738" y="1471493"/>
            <a:ext cx="8782050" cy="2257425"/>
          </a:xfrm>
          <a:prstGeom prst="rect">
            <a:avLst/>
          </a:prstGeom>
        </p:spPr>
      </p:pic>
      <p:sp>
        <p:nvSpPr>
          <p:cNvPr id="5" name="ZoneTexte 4">
            <a:extLst>
              <a:ext uri="{FF2B5EF4-FFF2-40B4-BE49-F238E27FC236}">
                <a16:creationId xmlns:a16="http://schemas.microsoft.com/office/drawing/2014/main" id="{217735CC-1BCF-C526-6046-97BADD378A35}"/>
              </a:ext>
            </a:extLst>
          </p:cNvPr>
          <p:cNvSpPr txBox="1"/>
          <p:nvPr/>
        </p:nvSpPr>
        <p:spPr>
          <a:xfrm>
            <a:off x="920611" y="4158921"/>
            <a:ext cx="10563610" cy="1600438"/>
          </a:xfrm>
          <a:prstGeom prst="rect">
            <a:avLst/>
          </a:prstGeom>
          <a:noFill/>
        </p:spPr>
        <p:txBody>
          <a:bodyPr wrap="square">
            <a:spAutoFit/>
          </a:bodyPr>
          <a:lstStyle/>
          <a:p>
            <a:r>
              <a:rPr lang="fr-FR" sz="1400" dirty="0">
                <a:latin typeface="Montserrat Light" panose="00000400000000000000" pitchFamily="50" charset="0"/>
              </a:rPr>
              <a:t>Les prévisions de recettes de fonctionnement s’élèvent à 82 140 296 €, hors résultat reporté de 2024, et à 90 442 933,73 € en incluant ce résultat reporté.</a:t>
            </a:r>
          </a:p>
          <a:p>
            <a:endParaRPr lang="fr-FR" sz="1400" dirty="0">
              <a:latin typeface="Montserrat Light" panose="00000400000000000000" pitchFamily="50" charset="0"/>
            </a:endParaRPr>
          </a:p>
          <a:p>
            <a:r>
              <a:rPr lang="fr-FR" sz="1400" dirty="0">
                <a:latin typeface="Montserrat Light" panose="00000400000000000000" pitchFamily="50" charset="0"/>
              </a:rPr>
              <a:t>Aucune augmentation de la fiscalité n’est prévue, mais les bases de la CFE, THRS, TF et TFNB ont été révisées à la hausse, avec une revalorisation de 1,7 %.</a:t>
            </a:r>
          </a:p>
          <a:p>
            <a:endParaRPr lang="fr-FR" sz="1400" dirty="0">
              <a:latin typeface="Montserrat Light" panose="00000400000000000000" pitchFamily="50" charset="0"/>
            </a:endParaRPr>
          </a:p>
          <a:p>
            <a:r>
              <a:rPr lang="fr-FR" sz="1400" dirty="0">
                <a:latin typeface="Montserrat Light" panose="00000400000000000000" pitchFamily="50" charset="0"/>
              </a:rPr>
              <a:t>Les recettes sont toujours établies avec une marge de prudence</a:t>
            </a:r>
          </a:p>
        </p:txBody>
      </p:sp>
      <p:pic>
        <p:nvPicPr>
          <p:cNvPr id="8" name="Image 7">
            <a:extLst>
              <a:ext uri="{FF2B5EF4-FFF2-40B4-BE49-F238E27FC236}">
                <a16:creationId xmlns:a16="http://schemas.microsoft.com/office/drawing/2014/main" id="{71FD8DBA-C7AE-C3BA-00B8-3B2A10E81D5F}"/>
              </a:ext>
            </a:extLst>
          </p:cNvPr>
          <p:cNvPicPr>
            <a:picLocks noChangeAspect="1"/>
          </p:cNvPicPr>
          <p:nvPr/>
        </p:nvPicPr>
        <p:blipFill>
          <a:blip r:embed="rId4"/>
          <a:stretch>
            <a:fillRect/>
          </a:stretch>
        </p:blipFill>
        <p:spPr>
          <a:xfrm>
            <a:off x="9149257" y="350704"/>
            <a:ext cx="2688569" cy="646232"/>
          </a:xfrm>
          <a:prstGeom prst="rect">
            <a:avLst/>
          </a:prstGeom>
        </p:spPr>
      </p:pic>
    </p:spTree>
    <p:extLst>
      <p:ext uri="{BB962C8B-B14F-4D97-AF65-F5344CB8AC3E}">
        <p14:creationId xmlns:p14="http://schemas.microsoft.com/office/powerpoint/2010/main" val="203898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2" name="ZoneTexte 1">
            <a:extLst>
              <a:ext uri="{FF2B5EF4-FFF2-40B4-BE49-F238E27FC236}">
                <a16:creationId xmlns:a16="http://schemas.microsoft.com/office/drawing/2014/main" id="{31D1268B-8170-7500-0734-2A233E9DD278}"/>
              </a:ext>
            </a:extLst>
          </p:cNvPr>
          <p:cNvSpPr txBox="1"/>
          <p:nvPr/>
        </p:nvSpPr>
        <p:spPr>
          <a:xfrm>
            <a:off x="1736717" y="2238009"/>
            <a:ext cx="9249145" cy="369332"/>
          </a:xfrm>
          <a:prstGeom prst="rect">
            <a:avLst/>
          </a:prstGeom>
          <a:noFill/>
        </p:spPr>
        <p:txBody>
          <a:bodyPr wrap="square" lIns="91440" tIns="45720" rIns="91440" bIns="45720" anchor="t">
            <a:spAutoFit/>
          </a:bodyPr>
          <a:lstStyle/>
          <a:p>
            <a:pPr marL="123825" marR="79375">
              <a:spcBef>
                <a:spcPts val="1085"/>
              </a:spcBef>
            </a:pPr>
            <a:endParaRPr lang="fr-FR">
              <a:solidFill>
                <a:srgbClr val="231F20"/>
              </a:solidFill>
              <a:latin typeface="Montserrat Light"/>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426078" y="982206"/>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800"/>
              </a:spcAft>
              <a:buNone/>
            </a:pPr>
            <a:endParaRPr lang="fr-FR" sz="1600" b="1" u="sng" dirty="0">
              <a:solidFill>
                <a:srgbClr val="000000"/>
              </a:solidFill>
              <a:latin typeface="Montserrat Light" panose="00000400000000000000" pitchFamily="50" charset="0"/>
            </a:endParaRPr>
          </a:p>
          <a:p>
            <a:pPr marL="0" indent="0" algn="just">
              <a:spcBef>
                <a:spcPts val="0"/>
              </a:spcBef>
              <a:spcAft>
                <a:spcPts val="1200"/>
              </a:spcAft>
              <a:buNone/>
            </a:pPr>
            <a:r>
              <a:rPr lang="fr-FR" sz="1600" b="1" u="heavy" dirty="0">
                <a:solidFill>
                  <a:srgbClr val="000000"/>
                </a:solidFill>
                <a:latin typeface="Montserrat Light" panose="00000400000000000000" pitchFamily="50" charset="0"/>
              </a:rPr>
              <a:t>Les modifications introduites par la loi </a:t>
            </a:r>
            <a:r>
              <a:rPr lang="fr-FR" sz="1600" b="1" u="heavy" dirty="0" err="1">
                <a:solidFill>
                  <a:srgbClr val="000000"/>
                </a:solidFill>
                <a:latin typeface="Montserrat Light" panose="00000400000000000000" pitchFamily="50" charset="0"/>
              </a:rPr>
              <a:t>NOTRe</a:t>
            </a:r>
            <a:r>
              <a:rPr lang="fr-FR" sz="1600" b="1" u="sng" dirty="0">
                <a:solidFill>
                  <a:srgbClr val="000000"/>
                </a:solidFill>
                <a:latin typeface="Montserrat Light" panose="00000400000000000000" pitchFamily="50" charset="0"/>
              </a:rPr>
              <a:t> </a:t>
            </a:r>
          </a:p>
          <a:p>
            <a:pPr lvl="1" algn="just">
              <a:spcBef>
                <a:spcPts val="0"/>
              </a:spcBef>
              <a:spcAft>
                <a:spcPts val="900"/>
              </a:spcAft>
              <a:buClr>
                <a:srgbClr val="0070C0"/>
              </a:buClr>
              <a:buSzPct val="100000"/>
              <a:buFont typeface="Wingdings" panose="05000000000000000000" pitchFamily="2" charset="2"/>
              <a:buChar char="§"/>
            </a:pPr>
            <a:r>
              <a:rPr lang="fr-FR" sz="1600" dirty="0">
                <a:solidFill>
                  <a:srgbClr val="000000"/>
                </a:solidFill>
                <a:latin typeface="Montserrat Light" panose="00000400000000000000" pitchFamily="50" charset="0"/>
              </a:rPr>
              <a:t>Le DOB doit faire l’objet d’une délibération actée par le Conseil de Communauté</a:t>
            </a:r>
          </a:p>
          <a:p>
            <a:pPr lvl="1" algn="just">
              <a:spcBef>
                <a:spcPts val="0"/>
              </a:spcBef>
              <a:spcAft>
                <a:spcPts val="900"/>
              </a:spcAft>
              <a:buClr>
                <a:srgbClr val="0070C0"/>
              </a:buClr>
              <a:buSzPct val="100000"/>
              <a:buFont typeface="Wingdings" panose="05000000000000000000" pitchFamily="2" charset="2"/>
              <a:buChar char="§"/>
            </a:pPr>
            <a:r>
              <a:rPr lang="fr-FR" sz="1600" dirty="0">
                <a:solidFill>
                  <a:srgbClr val="000000"/>
                </a:solidFill>
                <a:latin typeface="Montserrat Light" panose="00000400000000000000" pitchFamily="50" charset="0"/>
              </a:rPr>
              <a:t>Le DOB des EPCI doit être transmis obligatoirement aux communes membres, et celui des communes au Président de l’EPCI</a:t>
            </a:r>
          </a:p>
          <a:p>
            <a:pPr lvl="1" algn="just">
              <a:spcBef>
                <a:spcPts val="0"/>
              </a:spcBef>
              <a:spcAft>
                <a:spcPts val="900"/>
              </a:spcAft>
              <a:buClr>
                <a:srgbClr val="0070C0"/>
              </a:buClr>
              <a:buSzPct val="100000"/>
              <a:buFont typeface="Wingdings" panose="05000000000000000000" pitchFamily="2" charset="2"/>
              <a:buChar char="§"/>
            </a:pPr>
            <a:r>
              <a:rPr lang="fr-FR" sz="1600" dirty="0">
                <a:solidFill>
                  <a:srgbClr val="000000"/>
                </a:solidFill>
                <a:latin typeface="Montserrat Light" panose="00000400000000000000" pitchFamily="50" charset="0"/>
              </a:rPr>
              <a:t>Pour les communes de plus de 10 000 habitants et les EPCI de plus de 10 000 habitants comprenant au moins une commune de plus de 3 500 habitants, le rapport de présentation du DOB comporte en plus une présentation de la structure et de l’évolution des dépenses et des effectifs</a:t>
            </a:r>
          </a:p>
          <a:p>
            <a:pPr lvl="1">
              <a:spcBef>
                <a:spcPts val="0"/>
              </a:spcBef>
              <a:spcAft>
                <a:spcPts val="900"/>
              </a:spcAft>
              <a:buClr>
                <a:srgbClr val="0070C0"/>
              </a:buClr>
              <a:buSzPct val="100000"/>
              <a:buFont typeface="Wingdings" panose="05000000000000000000" pitchFamily="2" charset="2"/>
              <a:buChar char="§"/>
            </a:pPr>
            <a:r>
              <a:rPr lang="fr-FR" sz="1600" dirty="0">
                <a:solidFill>
                  <a:srgbClr val="000000"/>
                </a:solidFill>
                <a:latin typeface="Montserrat Light" panose="00000400000000000000" pitchFamily="50" charset="0"/>
              </a:rPr>
              <a:t>Le formalisme relatif au contenu de ce rapport, à sa transmission et à sa publication reste à la libre appréciation de la collectivité. </a:t>
            </a:r>
            <a:br>
              <a:rPr lang="fr-FR" sz="1600" dirty="0">
                <a:solidFill>
                  <a:srgbClr val="000000"/>
                </a:solidFill>
                <a:latin typeface="Montserrat Light" panose="00000400000000000000" pitchFamily="50" charset="0"/>
              </a:rPr>
            </a:br>
            <a:r>
              <a:rPr lang="fr-FR" sz="1600" dirty="0">
                <a:solidFill>
                  <a:srgbClr val="000000"/>
                </a:solidFill>
                <a:latin typeface="Montserrat Light" panose="00000400000000000000" pitchFamily="50" charset="0"/>
              </a:rPr>
              <a:t>Le rapport doit cependant contenir les informations prévues par la loi, être transmis au représentant de l’Etat et être publié</a:t>
            </a:r>
          </a:p>
          <a:p>
            <a:pPr lvl="1" algn="just">
              <a:spcBef>
                <a:spcPts val="0"/>
              </a:spcBef>
              <a:buClr>
                <a:srgbClr val="0070C0"/>
              </a:buClr>
              <a:buSzPct val="100000"/>
              <a:buFont typeface="Wingdings" panose="05000000000000000000" pitchFamily="2" charset="2"/>
              <a:buChar char="§"/>
            </a:pPr>
            <a:r>
              <a:rPr lang="fr-FR" sz="1600" dirty="0">
                <a:solidFill>
                  <a:srgbClr val="000000"/>
                </a:solidFill>
                <a:latin typeface="Montserrat Light" panose="00000400000000000000" pitchFamily="50" charset="0"/>
              </a:rPr>
              <a:t>Lorsqu’un site internet de la collectivité existe, le rapport adressé au Conseil doit être mis en ligne.</a:t>
            </a:r>
          </a:p>
          <a:p>
            <a:pPr marL="0" indent="0" algn="just">
              <a:lnSpc>
                <a:spcPct val="120000"/>
              </a:lnSpc>
              <a:spcBef>
                <a:spcPts val="0"/>
              </a:spcBef>
              <a:buClrTx/>
              <a:buNone/>
            </a:pPr>
            <a:endParaRPr lang="fr-FR" sz="1600" dirty="0">
              <a:solidFill>
                <a:schemeClr val="bg2">
                  <a:lumMod val="10000"/>
                </a:schemeClr>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5" name="Graphique 22">
            <a:extLst>
              <a:ext uri="{FF2B5EF4-FFF2-40B4-BE49-F238E27FC236}">
                <a16:creationId xmlns:a16="http://schemas.microsoft.com/office/drawing/2014/main" id="{A5F4932D-92C8-8229-849A-F2966722708C}"/>
              </a:ext>
            </a:extLst>
          </p:cNvPr>
          <p:cNvSpPr/>
          <p:nvPr/>
        </p:nvSpPr>
        <p:spPr>
          <a:xfrm>
            <a:off x="8934047" y="389038"/>
            <a:ext cx="2880000" cy="720000"/>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70C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Le cadre réglementaire</a:t>
            </a:r>
          </a:p>
        </p:txBody>
      </p:sp>
    </p:spTree>
    <p:extLst>
      <p:ext uri="{BB962C8B-B14F-4D97-AF65-F5344CB8AC3E}">
        <p14:creationId xmlns:p14="http://schemas.microsoft.com/office/powerpoint/2010/main" val="4089226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1D6F-025F-4FD1-33C1-15148115A3F6}"/>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1802393F-703E-1AD5-E8D9-E779F1D1BE2E}"/>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48350652-E7F9-E272-0F5A-A5D1799DBFDC}"/>
              </a:ext>
            </a:extLst>
          </p:cNvPr>
          <p:cNvPicPr>
            <a:picLocks noChangeAspect="1"/>
          </p:cNvPicPr>
          <p:nvPr/>
        </p:nvPicPr>
        <p:blipFill>
          <a:blip r:embed="rId3"/>
          <a:stretch>
            <a:fillRect/>
          </a:stretch>
        </p:blipFill>
        <p:spPr>
          <a:xfrm>
            <a:off x="9137226" y="332605"/>
            <a:ext cx="2688569" cy="646232"/>
          </a:xfrm>
          <a:prstGeom prst="rect">
            <a:avLst/>
          </a:prstGeom>
        </p:spPr>
      </p:pic>
      <p:sp>
        <p:nvSpPr>
          <p:cNvPr id="5" name="Espace réservé du contenu 6">
            <a:extLst>
              <a:ext uri="{FF2B5EF4-FFF2-40B4-BE49-F238E27FC236}">
                <a16:creationId xmlns:a16="http://schemas.microsoft.com/office/drawing/2014/main" id="{93A38307-19A9-6FBB-E1C7-6ECC272A1927}"/>
              </a:ext>
            </a:extLst>
          </p:cNvPr>
          <p:cNvSpPr txBox="1">
            <a:spLocks/>
          </p:cNvSpPr>
          <p:nvPr/>
        </p:nvSpPr>
        <p:spPr>
          <a:xfrm>
            <a:off x="888576" y="610754"/>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DEPENSES D’INVESTISSEMENT EN CHAPITRE  </a:t>
            </a:r>
          </a:p>
          <a:p>
            <a:pPr marL="0" indent="0">
              <a:lnSpc>
                <a:spcPct val="120000"/>
              </a:lnSpc>
              <a:spcBef>
                <a:spcPts val="0"/>
              </a:spcBef>
              <a:buClrTx/>
              <a:buNone/>
            </a:pPr>
            <a:endParaRPr lang="fr-FR" sz="1900" b="1"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8" name="ZoneTexte 7">
            <a:extLst>
              <a:ext uri="{FF2B5EF4-FFF2-40B4-BE49-F238E27FC236}">
                <a16:creationId xmlns:a16="http://schemas.microsoft.com/office/drawing/2014/main" id="{2BCD5C47-CC18-DC12-F233-3797FDA50479}"/>
              </a:ext>
            </a:extLst>
          </p:cNvPr>
          <p:cNvSpPr txBox="1"/>
          <p:nvPr/>
        </p:nvSpPr>
        <p:spPr>
          <a:xfrm>
            <a:off x="1222489" y="4643805"/>
            <a:ext cx="10158860" cy="1169551"/>
          </a:xfrm>
          <a:prstGeom prst="rect">
            <a:avLst/>
          </a:prstGeom>
          <a:noFill/>
        </p:spPr>
        <p:txBody>
          <a:bodyPr wrap="square">
            <a:spAutoFit/>
          </a:bodyPr>
          <a:lstStyle/>
          <a:p>
            <a:r>
              <a:rPr lang="fr-FR" sz="1400" dirty="0">
                <a:latin typeface="Montserrat Light" panose="00000400000000000000" pitchFamily="50" charset="0"/>
              </a:rPr>
              <a:t>Les prévisions d’inscriptions en dépenses d’investissement s’élèvent à 31 959 266,14 €, dont 6 825 871,40 € représentent le solde négatif du résultat d’investissement pour 2024, et 5 514 556,60 € correspondent aux RAR.</a:t>
            </a:r>
          </a:p>
          <a:p>
            <a:endParaRPr lang="fr-FR" sz="1400" dirty="0">
              <a:latin typeface="Montserrat Light" panose="00000400000000000000" pitchFamily="50" charset="0"/>
            </a:endParaRPr>
          </a:p>
          <a:p>
            <a:r>
              <a:rPr lang="fr-FR" sz="1400" dirty="0">
                <a:latin typeface="Montserrat Light" panose="00000400000000000000" pitchFamily="50" charset="0"/>
              </a:rPr>
              <a:t>Le remboursement de la dette est estimé à 2 814 150 €, tandis que les enveloppes d’investissement courant s’élèvent à 4 343 112,14 €, et le PPI atteint 10 585 336 € (détails fournis dans les diapositives suivantes)</a:t>
            </a:r>
            <a:endParaRPr lang="fr-FR" dirty="0"/>
          </a:p>
        </p:txBody>
      </p:sp>
      <p:pic>
        <p:nvPicPr>
          <p:cNvPr id="9" name="Image 8">
            <a:extLst>
              <a:ext uri="{FF2B5EF4-FFF2-40B4-BE49-F238E27FC236}">
                <a16:creationId xmlns:a16="http://schemas.microsoft.com/office/drawing/2014/main" id="{89C4B14D-4722-97AD-1A04-0F43F63CD514}"/>
              </a:ext>
            </a:extLst>
          </p:cNvPr>
          <p:cNvPicPr>
            <a:picLocks noChangeAspect="1"/>
          </p:cNvPicPr>
          <p:nvPr/>
        </p:nvPicPr>
        <p:blipFill>
          <a:blip r:embed="rId4"/>
          <a:stretch>
            <a:fillRect/>
          </a:stretch>
        </p:blipFill>
        <p:spPr>
          <a:xfrm>
            <a:off x="2518728" y="1158627"/>
            <a:ext cx="7096125" cy="3124200"/>
          </a:xfrm>
          <a:prstGeom prst="rect">
            <a:avLst/>
          </a:prstGeom>
        </p:spPr>
      </p:pic>
    </p:spTree>
    <p:extLst>
      <p:ext uri="{BB962C8B-B14F-4D97-AF65-F5344CB8AC3E}">
        <p14:creationId xmlns:p14="http://schemas.microsoft.com/office/powerpoint/2010/main" val="21854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5DE92-D251-556A-3388-F7E884DC8D45}"/>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FC8BBBDE-00F1-5E89-8934-AF2010EABC35}"/>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D6D43118-E5D5-9334-1C26-DAF91E13AAC1}"/>
              </a:ext>
            </a:extLst>
          </p:cNvPr>
          <p:cNvPicPr>
            <a:picLocks noChangeAspect="1"/>
          </p:cNvPicPr>
          <p:nvPr/>
        </p:nvPicPr>
        <p:blipFill>
          <a:blip r:embed="rId3"/>
          <a:stretch>
            <a:fillRect/>
          </a:stretch>
        </p:blipFill>
        <p:spPr>
          <a:xfrm>
            <a:off x="9137226" y="332605"/>
            <a:ext cx="2688569" cy="646232"/>
          </a:xfrm>
          <a:prstGeom prst="rect">
            <a:avLst/>
          </a:prstGeom>
        </p:spPr>
      </p:pic>
      <p:sp>
        <p:nvSpPr>
          <p:cNvPr id="4" name="Espace réservé du contenu 6">
            <a:extLst>
              <a:ext uri="{FF2B5EF4-FFF2-40B4-BE49-F238E27FC236}">
                <a16:creationId xmlns:a16="http://schemas.microsoft.com/office/drawing/2014/main" id="{7CEFA3B3-89DD-FD7E-CAC5-3232610DA3AA}"/>
              </a:ext>
            </a:extLst>
          </p:cNvPr>
          <p:cNvSpPr txBox="1">
            <a:spLocks/>
          </p:cNvSpPr>
          <p:nvPr/>
        </p:nvSpPr>
        <p:spPr>
          <a:xfrm>
            <a:off x="377953" y="407012"/>
            <a:ext cx="10826686" cy="614255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DEPENSES D’INVESTISSEMENT PPI</a:t>
            </a:r>
          </a:p>
          <a:p>
            <a:pPr marL="0" indent="0">
              <a:lnSpc>
                <a:spcPct val="120000"/>
              </a:lnSpc>
              <a:spcBef>
                <a:spcPts val="0"/>
              </a:spcBef>
              <a:buClrTx/>
              <a:buNone/>
            </a:pPr>
            <a:endParaRPr lang="fr-FR" sz="1900" b="1" u="heavy" dirty="0">
              <a:solidFill>
                <a:schemeClr val="bg1"/>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7" name="Image 6">
            <a:extLst>
              <a:ext uri="{FF2B5EF4-FFF2-40B4-BE49-F238E27FC236}">
                <a16:creationId xmlns:a16="http://schemas.microsoft.com/office/drawing/2014/main" id="{7FE5040B-5336-B48E-1548-B6344C394650}"/>
              </a:ext>
            </a:extLst>
          </p:cNvPr>
          <p:cNvPicPr>
            <a:picLocks noChangeAspect="1"/>
          </p:cNvPicPr>
          <p:nvPr/>
        </p:nvPicPr>
        <p:blipFill>
          <a:blip r:embed="rId4"/>
          <a:stretch>
            <a:fillRect/>
          </a:stretch>
        </p:blipFill>
        <p:spPr>
          <a:xfrm>
            <a:off x="707779" y="655721"/>
            <a:ext cx="10553700" cy="4686300"/>
          </a:xfrm>
          <a:prstGeom prst="rect">
            <a:avLst/>
          </a:prstGeom>
        </p:spPr>
      </p:pic>
      <p:sp>
        <p:nvSpPr>
          <p:cNvPr id="12" name="ZoneTexte 11">
            <a:extLst>
              <a:ext uri="{FF2B5EF4-FFF2-40B4-BE49-F238E27FC236}">
                <a16:creationId xmlns:a16="http://schemas.microsoft.com/office/drawing/2014/main" id="{656AE258-3F16-D960-A942-C09CFA479973}"/>
              </a:ext>
            </a:extLst>
          </p:cNvPr>
          <p:cNvSpPr txBox="1"/>
          <p:nvPr/>
        </p:nvSpPr>
        <p:spPr>
          <a:xfrm>
            <a:off x="609871" y="5320496"/>
            <a:ext cx="10553699" cy="1384995"/>
          </a:xfrm>
          <a:prstGeom prst="rect">
            <a:avLst/>
          </a:prstGeom>
          <a:noFill/>
        </p:spPr>
        <p:txBody>
          <a:bodyPr wrap="square">
            <a:spAutoFit/>
          </a:bodyPr>
          <a:lstStyle/>
          <a:p>
            <a:pPr algn="just"/>
            <a:r>
              <a:rPr lang="fr-FR" sz="1400" dirty="0">
                <a:latin typeface="Montserrat Light" panose="00000400000000000000" pitchFamily="50" charset="0"/>
              </a:rPr>
              <a:t>Le Plan Pluriannuel d’Investissement (PPI) a été révisé lors de la préparation budgétaire. Il inclut le montant budgétaire, les réalisations et les RAR 2024, ainsi que les nouvelles inscriptions. </a:t>
            </a:r>
          </a:p>
          <a:p>
            <a:pPr algn="just"/>
            <a:endParaRPr lang="fr-FR" sz="1400" dirty="0">
              <a:latin typeface="Montserrat Light" panose="00000400000000000000" pitchFamily="50" charset="0"/>
            </a:endParaRPr>
          </a:p>
          <a:p>
            <a:pPr algn="just"/>
            <a:r>
              <a:rPr lang="fr-FR" sz="1400" dirty="0">
                <a:latin typeface="Montserrat Light" panose="00000400000000000000" pitchFamily="50" charset="0"/>
              </a:rPr>
              <a:t>Le montant total, avec les RAR 2024, est également présenté, ainsi que la dernière version du PPI issue du dernier Groupe de travail Finances.</a:t>
            </a:r>
          </a:p>
          <a:p>
            <a:pPr algn="just"/>
            <a:endParaRPr lang="fr-FR" sz="1400" dirty="0">
              <a:latin typeface="Montserrat Light" panose="00000400000000000000" pitchFamily="50" charset="0"/>
            </a:endParaRPr>
          </a:p>
        </p:txBody>
      </p:sp>
    </p:spTree>
    <p:extLst>
      <p:ext uri="{BB962C8B-B14F-4D97-AF65-F5344CB8AC3E}">
        <p14:creationId xmlns:p14="http://schemas.microsoft.com/office/powerpoint/2010/main" val="30658152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E8FDF-97B0-3A5A-0217-192391D6B1E2}"/>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C2582576-E515-6779-05A5-603B5B895A77}"/>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A47F1BC5-9427-6566-7CD8-041DC896124A}"/>
              </a:ext>
            </a:extLst>
          </p:cNvPr>
          <p:cNvPicPr>
            <a:picLocks noChangeAspect="1"/>
          </p:cNvPicPr>
          <p:nvPr/>
        </p:nvPicPr>
        <p:blipFill>
          <a:blip r:embed="rId3"/>
          <a:stretch>
            <a:fillRect/>
          </a:stretch>
        </p:blipFill>
        <p:spPr>
          <a:xfrm>
            <a:off x="9137226" y="332605"/>
            <a:ext cx="2688569" cy="646232"/>
          </a:xfrm>
          <a:prstGeom prst="rect">
            <a:avLst/>
          </a:prstGeom>
        </p:spPr>
      </p:pic>
      <p:sp>
        <p:nvSpPr>
          <p:cNvPr id="4" name="Espace réservé du contenu 6">
            <a:extLst>
              <a:ext uri="{FF2B5EF4-FFF2-40B4-BE49-F238E27FC236}">
                <a16:creationId xmlns:a16="http://schemas.microsoft.com/office/drawing/2014/main" id="{5D01DACD-61F8-6610-0A5E-790E1A0A85A0}"/>
              </a:ext>
            </a:extLst>
          </p:cNvPr>
          <p:cNvSpPr txBox="1">
            <a:spLocks/>
          </p:cNvSpPr>
          <p:nvPr/>
        </p:nvSpPr>
        <p:spPr>
          <a:xfrm>
            <a:off x="377953" y="407012"/>
            <a:ext cx="10826686" cy="614255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DEPENSES D’INVESTISSEMENT (SERVICES)   </a:t>
            </a:r>
          </a:p>
          <a:p>
            <a:pPr marL="0" indent="0">
              <a:lnSpc>
                <a:spcPct val="120000"/>
              </a:lnSpc>
              <a:spcBef>
                <a:spcPts val="0"/>
              </a:spcBef>
              <a:buClrTx/>
              <a:buNone/>
            </a:pPr>
            <a:endParaRPr lang="fr-FR" sz="1900" b="1" u="heavy" dirty="0">
              <a:solidFill>
                <a:schemeClr val="bg1"/>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6" name="Image 5">
            <a:extLst>
              <a:ext uri="{FF2B5EF4-FFF2-40B4-BE49-F238E27FC236}">
                <a16:creationId xmlns:a16="http://schemas.microsoft.com/office/drawing/2014/main" id="{397337A2-485B-5D79-6D73-89F71ADB318C}"/>
              </a:ext>
            </a:extLst>
          </p:cNvPr>
          <p:cNvPicPr>
            <a:picLocks noChangeAspect="1"/>
          </p:cNvPicPr>
          <p:nvPr/>
        </p:nvPicPr>
        <p:blipFill>
          <a:blip r:embed="rId4"/>
          <a:stretch>
            <a:fillRect/>
          </a:stretch>
        </p:blipFill>
        <p:spPr>
          <a:xfrm>
            <a:off x="666750" y="985837"/>
            <a:ext cx="10858500" cy="4886325"/>
          </a:xfrm>
          <a:prstGeom prst="rect">
            <a:avLst/>
          </a:prstGeom>
        </p:spPr>
      </p:pic>
    </p:spTree>
    <p:extLst>
      <p:ext uri="{BB962C8B-B14F-4D97-AF65-F5344CB8AC3E}">
        <p14:creationId xmlns:p14="http://schemas.microsoft.com/office/powerpoint/2010/main" val="4737447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8527C-FBFC-8C15-5EC5-547F049097FE}"/>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F2F3E4BB-0DDA-BD2D-4134-5EC2A978AF05}"/>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C57B5DA8-3E3B-6C1C-B512-8C76BC420BC1}"/>
              </a:ext>
            </a:extLst>
          </p:cNvPr>
          <p:cNvPicPr>
            <a:picLocks noChangeAspect="1"/>
          </p:cNvPicPr>
          <p:nvPr/>
        </p:nvPicPr>
        <p:blipFill>
          <a:blip r:embed="rId3"/>
          <a:stretch>
            <a:fillRect/>
          </a:stretch>
        </p:blipFill>
        <p:spPr>
          <a:xfrm>
            <a:off x="9137226" y="332605"/>
            <a:ext cx="2688569" cy="646232"/>
          </a:xfrm>
          <a:prstGeom prst="rect">
            <a:avLst/>
          </a:prstGeom>
        </p:spPr>
      </p:pic>
      <p:sp>
        <p:nvSpPr>
          <p:cNvPr id="4" name="Espace réservé du contenu 6">
            <a:extLst>
              <a:ext uri="{FF2B5EF4-FFF2-40B4-BE49-F238E27FC236}">
                <a16:creationId xmlns:a16="http://schemas.microsoft.com/office/drawing/2014/main" id="{5FFAD5E5-A20D-6A6D-2F3C-648A4BA08AC9}"/>
              </a:ext>
            </a:extLst>
          </p:cNvPr>
          <p:cNvSpPr txBox="1">
            <a:spLocks/>
          </p:cNvSpPr>
          <p:nvPr/>
        </p:nvSpPr>
        <p:spPr>
          <a:xfrm>
            <a:off x="377953" y="673768"/>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RECETTES D’INVESTISSEMENT EN CHAPITRE  </a:t>
            </a:r>
          </a:p>
          <a:p>
            <a:pPr marL="0" indent="0">
              <a:lnSpc>
                <a:spcPct val="120000"/>
              </a:lnSpc>
              <a:spcBef>
                <a:spcPts val="0"/>
              </a:spcBef>
              <a:buClrTx/>
              <a:buNone/>
            </a:pPr>
            <a:endParaRPr lang="fr-FR" sz="1900" b="1" u="sng"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6" name="ZoneTexte 5">
            <a:extLst>
              <a:ext uri="{FF2B5EF4-FFF2-40B4-BE49-F238E27FC236}">
                <a16:creationId xmlns:a16="http://schemas.microsoft.com/office/drawing/2014/main" id="{256556F6-1516-A40D-D560-D22B2A7AFF80}"/>
              </a:ext>
            </a:extLst>
          </p:cNvPr>
          <p:cNvSpPr txBox="1"/>
          <p:nvPr/>
        </p:nvSpPr>
        <p:spPr>
          <a:xfrm>
            <a:off x="509491" y="5428661"/>
            <a:ext cx="10563610" cy="954107"/>
          </a:xfrm>
          <a:prstGeom prst="rect">
            <a:avLst/>
          </a:prstGeom>
          <a:noFill/>
        </p:spPr>
        <p:txBody>
          <a:bodyPr wrap="square">
            <a:spAutoFit/>
          </a:bodyPr>
          <a:lstStyle/>
          <a:p>
            <a:r>
              <a:rPr lang="fr-FR" sz="1400" dirty="0">
                <a:latin typeface="Montserrat Light" panose="00000400000000000000" pitchFamily="50" charset="0"/>
              </a:rPr>
              <a:t>Il est toujours difficile d'estimer les subventions que nous pourrions percevoir, c'est pourquoi elles ont été inscrites en fonction des notifications reçues. Certaines subventions ont fait l'objet d'engagements et seront donc rattachées en conséquence.</a:t>
            </a:r>
          </a:p>
          <a:p>
            <a:r>
              <a:rPr lang="fr-FR" sz="1400" dirty="0">
                <a:latin typeface="Montserrat Light" panose="00000400000000000000" pitchFamily="50" charset="0"/>
              </a:rPr>
              <a:t>Concernant le FCTVA, il est calculé sur les projets d'investissement, avec le taux appliqué en 2024, soit 16,40 %.</a:t>
            </a:r>
          </a:p>
        </p:txBody>
      </p:sp>
      <p:pic>
        <p:nvPicPr>
          <p:cNvPr id="7" name="Image 6">
            <a:extLst>
              <a:ext uri="{FF2B5EF4-FFF2-40B4-BE49-F238E27FC236}">
                <a16:creationId xmlns:a16="http://schemas.microsoft.com/office/drawing/2014/main" id="{FDA5F608-0AC4-01D7-0480-8B3E11BAF271}"/>
              </a:ext>
            </a:extLst>
          </p:cNvPr>
          <p:cNvPicPr>
            <a:picLocks noChangeAspect="1"/>
          </p:cNvPicPr>
          <p:nvPr/>
        </p:nvPicPr>
        <p:blipFill>
          <a:blip r:embed="rId4"/>
          <a:stretch>
            <a:fillRect/>
          </a:stretch>
        </p:blipFill>
        <p:spPr>
          <a:xfrm>
            <a:off x="2590048" y="1059976"/>
            <a:ext cx="6489946" cy="4416648"/>
          </a:xfrm>
          <a:prstGeom prst="rect">
            <a:avLst/>
          </a:prstGeom>
        </p:spPr>
      </p:pic>
    </p:spTree>
    <p:extLst>
      <p:ext uri="{BB962C8B-B14F-4D97-AF65-F5344CB8AC3E}">
        <p14:creationId xmlns:p14="http://schemas.microsoft.com/office/powerpoint/2010/main" val="40033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05B7B-5BEA-46AE-9504-F3E7A34AED37}"/>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485077DC-0650-8732-AFF8-D819A845A407}"/>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7A814A2D-8E80-B864-8490-CB15F67A23B7}"/>
              </a:ext>
            </a:extLst>
          </p:cNvPr>
          <p:cNvPicPr>
            <a:picLocks noChangeAspect="1"/>
          </p:cNvPicPr>
          <p:nvPr/>
        </p:nvPicPr>
        <p:blipFill>
          <a:blip r:embed="rId3"/>
          <a:stretch>
            <a:fillRect/>
          </a:stretch>
        </p:blipFill>
        <p:spPr>
          <a:xfrm>
            <a:off x="9137226" y="332605"/>
            <a:ext cx="2688569" cy="646232"/>
          </a:xfrm>
          <a:prstGeom prst="rect">
            <a:avLst/>
          </a:prstGeom>
        </p:spPr>
      </p:pic>
      <p:sp>
        <p:nvSpPr>
          <p:cNvPr id="4" name="Espace réservé du contenu 6">
            <a:extLst>
              <a:ext uri="{FF2B5EF4-FFF2-40B4-BE49-F238E27FC236}">
                <a16:creationId xmlns:a16="http://schemas.microsoft.com/office/drawing/2014/main" id="{4A80036A-FFEF-0CB0-43D7-A96D41DA3322}"/>
              </a:ext>
            </a:extLst>
          </p:cNvPr>
          <p:cNvSpPr txBox="1">
            <a:spLocks/>
          </p:cNvSpPr>
          <p:nvPr/>
        </p:nvSpPr>
        <p:spPr>
          <a:xfrm>
            <a:off x="377953" y="673768"/>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CONSOLIDATION </a:t>
            </a:r>
          </a:p>
          <a:p>
            <a:pPr marL="0" indent="0">
              <a:lnSpc>
                <a:spcPct val="120000"/>
              </a:lnSpc>
              <a:spcBef>
                <a:spcPts val="0"/>
              </a:spcBef>
              <a:buClrTx/>
              <a:buNone/>
            </a:pPr>
            <a:endParaRPr lang="fr-FR" sz="1900" b="1" u="sng"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5" name="Image 4">
            <a:extLst>
              <a:ext uri="{FF2B5EF4-FFF2-40B4-BE49-F238E27FC236}">
                <a16:creationId xmlns:a16="http://schemas.microsoft.com/office/drawing/2014/main" id="{764397F9-2C0E-B037-05D7-8C11FB977F30}"/>
              </a:ext>
            </a:extLst>
          </p:cNvPr>
          <p:cNvPicPr>
            <a:picLocks noChangeAspect="1"/>
          </p:cNvPicPr>
          <p:nvPr/>
        </p:nvPicPr>
        <p:blipFill>
          <a:blip r:embed="rId4"/>
          <a:stretch>
            <a:fillRect/>
          </a:stretch>
        </p:blipFill>
        <p:spPr>
          <a:xfrm>
            <a:off x="3454411" y="2318323"/>
            <a:ext cx="4962525" cy="2333625"/>
          </a:xfrm>
          <a:prstGeom prst="rect">
            <a:avLst/>
          </a:prstGeom>
        </p:spPr>
      </p:pic>
      <p:pic>
        <p:nvPicPr>
          <p:cNvPr id="8" name="Image 7">
            <a:extLst>
              <a:ext uri="{FF2B5EF4-FFF2-40B4-BE49-F238E27FC236}">
                <a16:creationId xmlns:a16="http://schemas.microsoft.com/office/drawing/2014/main" id="{8493D1B2-CBB1-EBCB-7B08-2979DFA759CD}"/>
              </a:ext>
            </a:extLst>
          </p:cNvPr>
          <p:cNvPicPr>
            <a:picLocks noChangeAspect="1"/>
          </p:cNvPicPr>
          <p:nvPr/>
        </p:nvPicPr>
        <p:blipFill>
          <a:blip r:embed="rId5"/>
          <a:stretch>
            <a:fillRect/>
          </a:stretch>
        </p:blipFill>
        <p:spPr>
          <a:xfrm>
            <a:off x="3454410" y="978837"/>
            <a:ext cx="4962526" cy="1285875"/>
          </a:xfrm>
          <a:prstGeom prst="rect">
            <a:avLst/>
          </a:prstGeom>
        </p:spPr>
      </p:pic>
      <p:sp>
        <p:nvSpPr>
          <p:cNvPr id="9" name="ZoneTexte 8">
            <a:extLst>
              <a:ext uri="{FF2B5EF4-FFF2-40B4-BE49-F238E27FC236}">
                <a16:creationId xmlns:a16="http://schemas.microsoft.com/office/drawing/2014/main" id="{9F60AEF3-D9BE-E557-3CEF-A80A20CB4D9F}"/>
              </a:ext>
            </a:extLst>
          </p:cNvPr>
          <p:cNvSpPr txBox="1"/>
          <p:nvPr/>
        </p:nvSpPr>
        <p:spPr>
          <a:xfrm>
            <a:off x="1028430" y="4784730"/>
            <a:ext cx="10563610" cy="523220"/>
          </a:xfrm>
          <a:prstGeom prst="rect">
            <a:avLst/>
          </a:prstGeom>
          <a:noFill/>
        </p:spPr>
        <p:txBody>
          <a:bodyPr wrap="square">
            <a:spAutoFit/>
          </a:bodyPr>
          <a:lstStyle/>
          <a:p>
            <a:r>
              <a:rPr lang="fr-FR" sz="1400" dirty="0">
                <a:latin typeface="Montserrat Light" panose="00000400000000000000" pitchFamily="50" charset="0"/>
              </a:rPr>
              <a:t>Le budget 2025 est équilibré, tant en section de fonctionnement qu'en section d'investissement, pour un montant total de 122 402 199,87 €.</a:t>
            </a:r>
          </a:p>
        </p:txBody>
      </p:sp>
    </p:spTree>
    <p:extLst>
      <p:ext uri="{BB962C8B-B14F-4D97-AF65-F5344CB8AC3E}">
        <p14:creationId xmlns:p14="http://schemas.microsoft.com/office/powerpoint/2010/main" val="304657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F6398-4DDC-42B7-A05C-AF192A58E69D}"/>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9E1D0EDD-9770-D024-935B-2F7FD5D127BB}"/>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4" name="Espace réservé du contenu 6">
            <a:extLst>
              <a:ext uri="{FF2B5EF4-FFF2-40B4-BE49-F238E27FC236}">
                <a16:creationId xmlns:a16="http://schemas.microsoft.com/office/drawing/2014/main" id="{966684FF-4B4D-622E-DA7C-43FD21A164E5}"/>
              </a:ext>
            </a:extLst>
          </p:cNvPr>
          <p:cNvSpPr txBox="1">
            <a:spLocks/>
          </p:cNvSpPr>
          <p:nvPr/>
        </p:nvSpPr>
        <p:spPr>
          <a:xfrm>
            <a:off x="377953" y="673768"/>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0070C0"/>
                </a:highlight>
                <a:latin typeface="Montserrat Light" panose="00000400000000000000" pitchFamily="50" charset="0"/>
              </a:rPr>
              <a:t>DETTES </a:t>
            </a:r>
          </a:p>
          <a:p>
            <a:pPr marL="0" indent="0">
              <a:lnSpc>
                <a:spcPct val="120000"/>
              </a:lnSpc>
              <a:spcBef>
                <a:spcPts val="0"/>
              </a:spcBef>
              <a:buClrTx/>
              <a:buNone/>
            </a:pPr>
            <a:endParaRPr lang="fr-FR" sz="1900" b="1" u="sng"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19" name="ZoneTexte 18">
            <a:extLst>
              <a:ext uri="{FF2B5EF4-FFF2-40B4-BE49-F238E27FC236}">
                <a16:creationId xmlns:a16="http://schemas.microsoft.com/office/drawing/2014/main" id="{CE097F34-8E0A-59B5-FC8F-6F08E9C8DFF6}"/>
              </a:ext>
            </a:extLst>
          </p:cNvPr>
          <p:cNvSpPr txBox="1"/>
          <p:nvPr/>
        </p:nvSpPr>
        <p:spPr>
          <a:xfrm>
            <a:off x="455121" y="1029477"/>
            <a:ext cx="6094562" cy="646331"/>
          </a:xfrm>
          <a:prstGeom prst="rect">
            <a:avLst/>
          </a:prstGeom>
          <a:noFill/>
        </p:spPr>
        <p:txBody>
          <a:bodyPr wrap="square">
            <a:spAutoFit/>
          </a:bodyPr>
          <a:lstStyle/>
          <a:p>
            <a:r>
              <a:rPr lang="fr-FR" dirty="0"/>
              <a:t>L’encours de la dette du budget principal au 01/01/2025 s’élève à 34 540 700,78€.</a:t>
            </a:r>
          </a:p>
        </p:txBody>
      </p:sp>
      <p:pic>
        <p:nvPicPr>
          <p:cNvPr id="6" name="Image 5">
            <a:extLst>
              <a:ext uri="{FF2B5EF4-FFF2-40B4-BE49-F238E27FC236}">
                <a16:creationId xmlns:a16="http://schemas.microsoft.com/office/drawing/2014/main" id="{8BF92B7E-289A-2ADA-CD2A-29FBACFFE9DF}"/>
              </a:ext>
            </a:extLst>
          </p:cNvPr>
          <p:cNvPicPr>
            <a:picLocks noChangeAspect="1"/>
          </p:cNvPicPr>
          <p:nvPr/>
        </p:nvPicPr>
        <p:blipFill>
          <a:blip r:embed="rId3"/>
          <a:stretch>
            <a:fillRect/>
          </a:stretch>
        </p:blipFill>
        <p:spPr>
          <a:xfrm>
            <a:off x="1769050" y="1909225"/>
            <a:ext cx="2466975" cy="590550"/>
          </a:xfrm>
          <a:prstGeom prst="rect">
            <a:avLst/>
          </a:prstGeom>
        </p:spPr>
      </p:pic>
      <p:pic>
        <p:nvPicPr>
          <p:cNvPr id="8" name="Image 7">
            <a:extLst>
              <a:ext uri="{FF2B5EF4-FFF2-40B4-BE49-F238E27FC236}">
                <a16:creationId xmlns:a16="http://schemas.microsoft.com/office/drawing/2014/main" id="{57109CE2-6928-803E-341D-5C8E47EF1353}"/>
              </a:ext>
            </a:extLst>
          </p:cNvPr>
          <p:cNvPicPr>
            <a:picLocks noChangeAspect="1"/>
          </p:cNvPicPr>
          <p:nvPr/>
        </p:nvPicPr>
        <p:blipFill>
          <a:blip r:embed="rId4"/>
          <a:stretch>
            <a:fillRect/>
          </a:stretch>
        </p:blipFill>
        <p:spPr>
          <a:xfrm>
            <a:off x="455121" y="4986632"/>
            <a:ext cx="11106150" cy="781050"/>
          </a:xfrm>
          <a:prstGeom prst="rect">
            <a:avLst/>
          </a:prstGeom>
        </p:spPr>
      </p:pic>
      <p:pic>
        <p:nvPicPr>
          <p:cNvPr id="9" name="Image 8">
            <a:extLst>
              <a:ext uri="{FF2B5EF4-FFF2-40B4-BE49-F238E27FC236}">
                <a16:creationId xmlns:a16="http://schemas.microsoft.com/office/drawing/2014/main" id="{CAF27EFE-D9B2-D582-0142-51D4EF925809}"/>
              </a:ext>
            </a:extLst>
          </p:cNvPr>
          <p:cNvPicPr>
            <a:picLocks noChangeAspect="1"/>
          </p:cNvPicPr>
          <p:nvPr/>
        </p:nvPicPr>
        <p:blipFill>
          <a:blip r:embed="rId5"/>
          <a:stretch>
            <a:fillRect/>
          </a:stretch>
        </p:blipFill>
        <p:spPr>
          <a:xfrm>
            <a:off x="919221" y="2733193"/>
            <a:ext cx="4371975" cy="1733550"/>
          </a:xfrm>
          <a:prstGeom prst="rect">
            <a:avLst/>
          </a:prstGeom>
        </p:spPr>
      </p:pic>
      <p:pic>
        <p:nvPicPr>
          <p:cNvPr id="15" name="Image 14">
            <a:extLst>
              <a:ext uri="{FF2B5EF4-FFF2-40B4-BE49-F238E27FC236}">
                <a16:creationId xmlns:a16="http://schemas.microsoft.com/office/drawing/2014/main" id="{B0DD58D8-37ED-A6A9-68B0-C2A4832E4884}"/>
              </a:ext>
            </a:extLst>
          </p:cNvPr>
          <p:cNvPicPr>
            <a:picLocks noChangeAspect="1"/>
          </p:cNvPicPr>
          <p:nvPr/>
        </p:nvPicPr>
        <p:blipFill>
          <a:blip r:embed="rId6"/>
          <a:stretch>
            <a:fillRect/>
          </a:stretch>
        </p:blipFill>
        <p:spPr>
          <a:xfrm>
            <a:off x="5647828" y="1591062"/>
            <a:ext cx="6053995" cy="2969262"/>
          </a:xfrm>
          <a:prstGeom prst="rect">
            <a:avLst/>
          </a:prstGeom>
        </p:spPr>
      </p:pic>
      <p:pic>
        <p:nvPicPr>
          <p:cNvPr id="3" name="Image 2">
            <a:extLst>
              <a:ext uri="{FF2B5EF4-FFF2-40B4-BE49-F238E27FC236}">
                <a16:creationId xmlns:a16="http://schemas.microsoft.com/office/drawing/2014/main" id="{11C9D3A4-F046-DCC8-FBD6-CE896ED64044}"/>
              </a:ext>
            </a:extLst>
          </p:cNvPr>
          <p:cNvPicPr>
            <a:picLocks noChangeAspect="1"/>
          </p:cNvPicPr>
          <p:nvPr/>
        </p:nvPicPr>
        <p:blipFill>
          <a:blip r:embed="rId7"/>
          <a:stretch>
            <a:fillRect/>
          </a:stretch>
        </p:blipFill>
        <p:spPr>
          <a:xfrm>
            <a:off x="9354195" y="139045"/>
            <a:ext cx="2688569" cy="646232"/>
          </a:xfrm>
          <a:prstGeom prst="rect">
            <a:avLst/>
          </a:prstGeom>
        </p:spPr>
      </p:pic>
    </p:spTree>
    <p:extLst>
      <p:ext uri="{BB962C8B-B14F-4D97-AF65-F5344CB8AC3E}">
        <p14:creationId xmlns:p14="http://schemas.microsoft.com/office/powerpoint/2010/main" val="391589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B02AF-E4C1-D11A-DD68-BB43DFA9E8CC}"/>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48522AE1-3042-6FCE-4119-04ED1238E05C}"/>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6" name="Graphique 12">
            <a:extLst>
              <a:ext uri="{FF2B5EF4-FFF2-40B4-BE49-F238E27FC236}">
                <a16:creationId xmlns:a16="http://schemas.microsoft.com/office/drawing/2014/main" id="{A735A567-C715-1B43-D99A-5E766B9B940A}"/>
              </a:ext>
            </a:extLst>
          </p:cNvPr>
          <p:cNvSpPr/>
          <p:nvPr/>
        </p:nvSpPr>
        <p:spPr>
          <a:xfrm>
            <a:off x="9136251" y="386592"/>
            <a:ext cx="2689450" cy="605299"/>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principal</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7" name="Espace réservé du contenu 6">
            <a:extLst>
              <a:ext uri="{FF2B5EF4-FFF2-40B4-BE49-F238E27FC236}">
                <a16:creationId xmlns:a16="http://schemas.microsoft.com/office/drawing/2014/main" id="{76BCAFA4-888A-4DF1-1A6E-73D9D94FA96C}"/>
              </a:ext>
            </a:extLst>
          </p:cNvPr>
          <p:cNvSpPr txBox="1">
            <a:spLocks/>
          </p:cNvSpPr>
          <p:nvPr/>
        </p:nvSpPr>
        <p:spPr>
          <a:xfrm>
            <a:off x="450143" y="386592"/>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PROSPECTIVE 2026 - FONCTIONNEMENT</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16" name="ZoneTexte 15">
            <a:extLst>
              <a:ext uri="{FF2B5EF4-FFF2-40B4-BE49-F238E27FC236}">
                <a16:creationId xmlns:a16="http://schemas.microsoft.com/office/drawing/2014/main" id="{F607F2E9-2099-85DC-9098-BBB147210C0B}"/>
              </a:ext>
            </a:extLst>
          </p:cNvPr>
          <p:cNvSpPr txBox="1"/>
          <p:nvPr/>
        </p:nvSpPr>
        <p:spPr>
          <a:xfrm>
            <a:off x="8580422" y="1271409"/>
            <a:ext cx="3065238" cy="4616648"/>
          </a:xfrm>
          <a:prstGeom prst="rect">
            <a:avLst/>
          </a:prstGeom>
          <a:noFill/>
        </p:spPr>
        <p:txBody>
          <a:bodyPr wrap="square">
            <a:spAutoFit/>
          </a:bodyPr>
          <a:lstStyle/>
          <a:p>
            <a:r>
              <a:rPr lang="fr-FR" sz="1400" dirty="0">
                <a:latin typeface="Montserrat Light" panose="00000400000000000000" pitchFamily="50" charset="0"/>
              </a:rPr>
              <a:t>La section de fonctionnement pour 2025 dégagerait un résultat de fonctionnement de 13 924 799,32€ avec affectation du résultat sans affectation du résultat le montant s’élèverai à 5 622 161,59€.</a:t>
            </a:r>
          </a:p>
          <a:p>
            <a:endParaRPr lang="fr-FR" sz="1400" dirty="0">
              <a:latin typeface="Montserrat Light" panose="00000400000000000000" pitchFamily="50" charset="0"/>
            </a:endParaRPr>
          </a:p>
          <a:p>
            <a:r>
              <a:rPr lang="fr-FR" sz="1400" dirty="0">
                <a:latin typeface="Montserrat Light" panose="00000400000000000000" pitchFamily="50" charset="0"/>
              </a:rPr>
              <a:t>Cette projection ne tient pas compte de la ponction de l’État.</a:t>
            </a:r>
          </a:p>
          <a:p>
            <a:endParaRPr lang="fr-FR" sz="1400" dirty="0">
              <a:latin typeface="Montserrat Light" panose="00000400000000000000" pitchFamily="50" charset="0"/>
            </a:endParaRPr>
          </a:p>
          <a:p>
            <a:r>
              <a:rPr lang="fr-FR" sz="1400" dirty="0">
                <a:latin typeface="Montserrat Light" panose="00000400000000000000" pitchFamily="50" charset="0"/>
              </a:rPr>
              <a:t>Les recettes totales du budget ne sont pas prises en compte, et les dépenses restent au niveau de celles de 2024, à l'exception de la ligne 012, qui correspond au budget 2025, et de la ligne 011, qui augmente de 425 097,41 €</a:t>
            </a:r>
          </a:p>
          <a:p>
            <a:endParaRPr lang="fr-FR" sz="1400" dirty="0">
              <a:latin typeface="Montserrat Light" panose="00000400000000000000" pitchFamily="50" charset="0"/>
            </a:endParaRPr>
          </a:p>
          <a:p>
            <a:endParaRPr lang="fr-FR" sz="1400" dirty="0">
              <a:latin typeface="Montserrat Light" panose="00000400000000000000" pitchFamily="50" charset="0"/>
            </a:endParaRPr>
          </a:p>
        </p:txBody>
      </p:sp>
      <p:pic>
        <p:nvPicPr>
          <p:cNvPr id="3" name="Image 2">
            <a:extLst>
              <a:ext uri="{FF2B5EF4-FFF2-40B4-BE49-F238E27FC236}">
                <a16:creationId xmlns:a16="http://schemas.microsoft.com/office/drawing/2014/main" id="{BB34C0F9-6149-CCC2-ED0B-33FFE68BB8A0}"/>
              </a:ext>
            </a:extLst>
          </p:cNvPr>
          <p:cNvPicPr>
            <a:picLocks noChangeAspect="1"/>
          </p:cNvPicPr>
          <p:nvPr/>
        </p:nvPicPr>
        <p:blipFill>
          <a:blip r:embed="rId3"/>
          <a:stretch>
            <a:fillRect/>
          </a:stretch>
        </p:blipFill>
        <p:spPr>
          <a:xfrm>
            <a:off x="432946" y="785277"/>
            <a:ext cx="7658100" cy="5314950"/>
          </a:xfrm>
          <a:prstGeom prst="rect">
            <a:avLst/>
          </a:prstGeom>
        </p:spPr>
      </p:pic>
    </p:spTree>
    <p:extLst>
      <p:ext uri="{BB962C8B-B14F-4D97-AF65-F5344CB8AC3E}">
        <p14:creationId xmlns:p14="http://schemas.microsoft.com/office/powerpoint/2010/main" val="318126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36742-F2B8-0E1F-DB5E-E1A5D1C4B9C6}"/>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35E1E41C-E0DA-F713-09E9-E1D4C9544E23}"/>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6" name="Graphique 12">
            <a:extLst>
              <a:ext uri="{FF2B5EF4-FFF2-40B4-BE49-F238E27FC236}">
                <a16:creationId xmlns:a16="http://schemas.microsoft.com/office/drawing/2014/main" id="{A785EA10-4E68-54E3-4935-AA6AF507528F}"/>
              </a:ext>
            </a:extLst>
          </p:cNvPr>
          <p:cNvSpPr/>
          <p:nvPr/>
        </p:nvSpPr>
        <p:spPr>
          <a:xfrm>
            <a:off x="9136251" y="386592"/>
            <a:ext cx="2689450" cy="605299"/>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principal</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3" name="Espace réservé du contenu 6">
            <a:extLst>
              <a:ext uri="{FF2B5EF4-FFF2-40B4-BE49-F238E27FC236}">
                <a16:creationId xmlns:a16="http://schemas.microsoft.com/office/drawing/2014/main" id="{2D67249F-0ADF-C40D-5E23-5A94D9DFAD2B}"/>
              </a:ext>
            </a:extLst>
          </p:cNvPr>
          <p:cNvSpPr txBox="1">
            <a:spLocks/>
          </p:cNvSpPr>
          <p:nvPr/>
        </p:nvSpPr>
        <p:spPr>
          <a:xfrm>
            <a:off x="450143" y="386592"/>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PROSPECTIVE 2026 – DEPENSES D’INVESTISSEMENT</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5" name="ZoneTexte 4">
            <a:extLst>
              <a:ext uri="{FF2B5EF4-FFF2-40B4-BE49-F238E27FC236}">
                <a16:creationId xmlns:a16="http://schemas.microsoft.com/office/drawing/2014/main" id="{29DC7B24-B379-4944-059A-A8D4FD6336D8}"/>
              </a:ext>
            </a:extLst>
          </p:cNvPr>
          <p:cNvSpPr txBox="1"/>
          <p:nvPr/>
        </p:nvSpPr>
        <p:spPr>
          <a:xfrm>
            <a:off x="707779" y="4739964"/>
            <a:ext cx="10563610" cy="954107"/>
          </a:xfrm>
          <a:prstGeom prst="rect">
            <a:avLst/>
          </a:prstGeom>
          <a:noFill/>
        </p:spPr>
        <p:txBody>
          <a:bodyPr wrap="square">
            <a:spAutoFit/>
          </a:bodyPr>
          <a:lstStyle/>
          <a:p>
            <a:r>
              <a:rPr lang="fr-FR" sz="1400" dirty="0">
                <a:latin typeface="Montserrat Light" panose="00000400000000000000" pitchFamily="50" charset="0"/>
              </a:rPr>
              <a:t> Le montant prévisionnel réalisé pour 2025 est de 28 809 168€ en prenant en compte les RAR, et pour l'exercice 2027, il est estimé à 16 675 190,84€ .</a:t>
            </a:r>
          </a:p>
          <a:p>
            <a:endParaRPr lang="fr-FR" sz="1400" dirty="0">
              <a:latin typeface="Montserrat Light" panose="00000400000000000000" pitchFamily="50" charset="0"/>
            </a:endParaRPr>
          </a:p>
          <a:p>
            <a:r>
              <a:rPr lang="fr-FR" sz="1400" dirty="0">
                <a:latin typeface="Montserrat Light" panose="00000400000000000000" pitchFamily="50" charset="0"/>
              </a:rPr>
              <a:t>Le PPI est réalise à hauteur de 9 218 000€ et les investissements courants à 3 000 000€. </a:t>
            </a:r>
          </a:p>
        </p:txBody>
      </p:sp>
      <p:pic>
        <p:nvPicPr>
          <p:cNvPr id="7" name="Image 6">
            <a:extLst>
              <a:ext uri="{FF2B5EF4-FFF2-40B4-BE49-F238E27FC236}">
                <a16:creationId xmlns:a16="http://schemas.microsoft.com/office/drawing/2014/main" id="{720726A9-FAE3-F209-A1E9-98FAF70FC70D}"/>
              </a:ext>
            </a:extLst>
          </p:cNvPr>
          <p:cNvPicPr>
            <a:picLocks noChangeAspect="1"/>
          </p:cNvPicPr>
          <p:nvPr/>
        </p:nvPicPr>
        <p:blipFill>
          <a:blip r:embed="rId3"/>
          <a:stretch>
            <a:fillRect/>
          </a:stretch>
        </p:blipFill>
        <p:spPr>
          <a:xfrm>
            <a:off x="1971675" y="1163929"/>
            <a:ext cx="8248650" cy="3124200"/>
          </a:xfrm>
          <a:prstGeom prst="rect">
            <a:avLst/>
          </a:prstGeom>
        </p:spPr>
      </p:pic>
    </p:spTree>
    <p:extLst>
      <p:ext uri="{BB962C8B-B14F-4D97-AF65-F5344CB8AC3E}">
        <p14:creationId xmlns:p14="http://schemas.microsoft.com/office/powerpoint/2010/main" val="255603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6A9B9-CAC0-C115-2037-EF7CE34A002A}"/>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551E5F42-DAE3-75F1-ACC7-39B5E9C78514}"/>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9" name="ZoneTexte 8">
            <a:extLst>
              <a:ext uri="{FF2B5EF4-FFF2-40B4-BE49-F238E27FC236}">
                <a16:creationId xmlns:a16="http://schemas.microsoft.com/office/drawing/2014/main" id="{5C58F27F-9154-36FE-F899-B5465AA54E6B}"/>
              </a:ext>
            </a:extLst>
          </p:cNvPr>
          <p:cNvSpPr txBox="1"/>
          <p:nvPr/>
        </p:nvSpPr>
        <p:spPr>
          <a:xfrm>
            <a:off x="335113" y="5151880"/>
            <a:ext cx="11490588" cy="1661993"/>
          </a:xfrm>
          <a:prstGeom prst="rect">
            <a:avLst/>
          </a:prstGeom>
          <a:noFill/>
        </p:spPr>
        <p:txBody>
          <a:bodyPr wrap="square">
            <a:spAutoFit/>
          </a:bodyPr>
          <a:lstStyle/>
          <a:p>
            <a:r>
              <a:rPr lang="fr-FR" sz="1400" dirty="0">
                <a:latin typeface="Montserrat Light" panose="00000400000000000000" pitchFamily="50" charset="0"/>
              </a:rPr>
              <a:t>Le CA simulé pour 2025 est de 9 218 000€, tandis que l'enveloppe budgétaire pour 2026 s'élève à 10 585 336€ et à 7 842 854€ pour 2027.</a:t>
            </a:r>
          </a:p>
          <a:p>
            <a:r>
              <a:rPr lang="fr-FR" sz="1400" dirty="0">
                <a:latin typeface="Montserrat Light" panose="00000400000000000000" pitchFamily="50" charset="0"/>
              </a:rPr>
              <a:t>Les 2 400 000 € alloués au Pôle </a:t>
            </a:r>
            <a:r>
              <a:rPr lang="fr-FR" sz="1400" dirty="0" err="1">
                <a:latin typeface="Montserrat Light" panose="00000400000000000000" pitchFamily="50" charset="0"/>
              </a:rPr>
              <a:t>Hagenthal</a:t>
            </a:r>
            <a:r>
              <a:rPr lang="fr-FR" sz="1400" dirty="0">
                <a:latin typeface="Montserrat Light" panose="00000400000000000000" pitchFamily="50" charset="0"/>
              </a:rPr>
              <a:t>, ainsi que les 500 000 €, ne sont pas à prendre en compte dans le budget 2026, car ils sont financés sur l'exercice 2025 RAR </a:t>
            </a:r>
          </a:p>
          <a:p>
            <a:r>
              <a:rPr lang="fr-FR" sz="1400" dirty="0">
                <a:latin typeface="Montserrat Light" panose="00000400000000000000" pitchFamily="50" charset="0"/>
              </a:rPr>
              <a:t>Également, certains projets, ne sont pour le moment non inscrit comme les réhabilitations des zones activité existantes et la ZAC du quartier du LYS.</a:t>
            </a:r>
          </a:p>
          <a:p>
            <a:endParaRPr lang="fr-FR" dirty="0"/>
          </a:p>
        </p:txBody>
      </p:sp>
      <p:sp>
        <p:nvSpPr>
          <p:cNvPr id="6" name="Graphique 12">
            <a:extLst>
              <a:ext uri="{FF2B5EF4-FFF2-40B4-BE49-F238E27FC236}">
                <a16:creationId xmlns:a16="http://schemas.microsoft.com/office/drawing/2014/main" id="{E46502D6-8F4D-9293-2223-C62051A284DC}"/>
              </a:ext>
            </a:extLst>
          </p:cNvPr>
          <p:cNvSpPr/>
          <p:nvPr/>
        </p:nvSpPr>
        <p:spPr>
          <a:xfrm>
            <a:off x="9136251" y="386592"/>
            <a:ext cx="2689450" cy="605299"/>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principal</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10" name="Espace réservé du contenu 6">
            <a:extLst>
              <a:ext uri="{FF2B5EF4-FFF2-40B4-BE49-F238E27FC236}">
                <a16:creationId xmlns:a16="http://schemas.microsoft.com/office/drawing/2014/main" id="{3CCD6E11-4218-7BE8-3C6D-75F05385F5DC}"/>
              </a:ext>
            </a:extLst>
          </p:cNvPr>
          <p:cNvSpPr txBox="1">
            <a:spLocks/>
          </p:cNvSpPr>
          <p:nvPr/>
        </p:nvSpPr>
        <p:spPr>
          <a:xfrm>
            <a:off x="450143" y="386592"/>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PROSPECTIVE 2026 – PPI </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11" name="Image 10">
            <a:extLst>
              <a:ext uri="{FF2B5EF4-FFF2-40B4-BE49-F238E27FC236}">
                <a16:creationId xmlns:a16="http://schemas.microsoft.com/office/drawing/2014/main" id="{DCB8F7BD-B10B-FE1F-FB3B-A7AF32CFFE0B}"/>
              </a:ext>
            </a:extLst>
          </p:cNvPr>
          <p:cNvPicPr>
            <a:picLocks noChangeAspect="1"/>
          </p:cNvPicPr>
          <p:nvPr/>
        </p:nvPicPr>
        <p:blipFill>
          <a:blip r:embed="rId3"/>
          <a:stretch>
            <a:fillRect/>
          </a:stretch>
        </p:blipFill>
        <p:spPr>
          <a:xfrm>
            <a:off x="0" y="785277"/>
            <a:ext cx="12192000" cy="4254230"/>
          </a:xfrm>
          <a:prstGeom prst="rect">
            <a:avLst/>
          </a:prstGeom>
        </p:spPr>
      </p:pic>
    </p:spTree>
    <p:extLst>
      <p:ext uri="{BB962C8B-B14F-4D97-AF65-F5344CB8AC3E}">
        <p14:creationId xmlns:p14="http://schemas.microsoft.com/office/powerpoint/2010/main" val="215605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B0239-CADF-9861-6F93-3C6220DD228D}"/>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2A2FB963-A78B-C0C1-0BD3-CC30B9B7B9CD}"/>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6" name="Graphique 12">
            <a:extLst>
              <a:ext uri="{FF2B5EF4-FFF2-40B4-BE49-F238E27FC236}">
                <a16:creationId xmlns:a16="http://schemas.microsoft.com/office/drawing/2014/main" id="{CE5C30E9-C7BD-1C1B-31E8-FDBF447DC707}"/>
              </a:ext>
            </a:extLst>
          </p:cNvPr>
          <p:cNvSpPr/>
          <p:nvPr/>
        </p:nvSpPr>
        <p:spPr>
          <a:xfrm>
            <a:off x="9136251" y="386592"/>
            <a:ext cx="2689450" cy="605299"/>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principal</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3" name="Espace réservé du contenu 6">
            <a:extLst>
              <a:ext uri="{FF2B5EF4-FFF2-40B4-BE49-F238E27FC236}">
                <a16:creationId xmlns:a16="http://schemas.microsoft.com/office/drawing/2014/main" id="{128E3B46-8D5B-BC8B-451A-0FC5E84BE5E2}"/>
              </a:ext>
            </a:extLst>
          </p:cNvPr>
          <p:cNvSpPr txBox="1">
            <a:spLocks/>
          </p:cNvSpPr>
          <p:nvPr/>
        </p:nvSpPr>
        <p:spPr>
          <a:xfrm>
            <a:off x="450143" y="386592"/>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PROSPECTIVE 2026 – RECETTES DE D’INVESTISSEMENT</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pic>
        <p:nvPicPr>
          <p:cNvPr id="7" name="Image 6">
            <a:extLst>
              <a:ext uri="{FF2B5EF4-FFF2-40B4-BE49-F238E27FC236}">
                <a16:creationId xmlns:a16="http://schemas.microsoft.com/office/drawing/2014/main" id="{5308781B-7023-3896-ACE6-139100019238}"/>
              </a:ext>
            </a:extLst>
          </p:cNvPr>
          <p:cNvPicPr>
            <a:picLocks noChangeAspect="1"/>
          </p:cNvPicPr>
          <p:nvPr/>
        </p:nvPicPr>
        <p:blipFill>
          <a:blip r:embed="rId3"/>
          <a:stretch>
            <a:fillRect/>
          </a:stretch>
        </p:blipFill>
        <p:spPr>
          <a:xfrm>
            <a:off x="1811349" y="1290618"/>
            <a:ext cx="8248650" cy="3495675"/>
          </a:xfrm>
          <a:prstGeom prst="rect">
            <a:avLst/>
          </a:prstGeom>
        </p:spPr>
      </p:pic>
      <p:sp>
        <p:nvSpPr>
          <p:cNvPr id="8" name="ZoneTexte 7">
            <a:extLst>
              <a:ext uri="{FF2B5EF4-FFF2-40B4-BE49-F238E27FC236}">
                <a16:creationId xmlns:a16="http://schemas.microsoft.com/office/drawing/2014/main" id="{DDC6A3A0-8477-A881-9735-BFD8D2EC7FD5}"/>
              </a:ext>
            </a:extLst>
          </p:cNvPr>
          <p:cNvSpPr txBox="1"/>
          <p:nvPr/>
        </p:nvSpPr>
        <p:spPr>
          <a:xfrm>
            <a:off x="769849" y="5039493"/>
            <a:ext cx="10563610" cy="1384995"/>
          </a:xfrm>
          <a:prstGeom prst="rect">
            <a:avLst/>
          </a:prstGeom>
          <a:noFill/>
        </p:spPr>
        <p:txBody>
          <a:bodyPr wrap="square">
            <a:spAutoFit/>
          </a:bodyPr>
          <a:lstStyle/>
          <a:p>
            <a:r>
              <a:rPr lang="fr-FR" sz="1400" dirty="0">
                <a:latin typeface="Montserrat Light" panose="00000400000000000000" pitchFamily="50" charset="0"/>
              </a:rPr>
              <a:t>La section d'investissement en recette  atteindra un montant de 18 387 648 €, en prenant en compte les RAR. </a:t>
            </a:r>
          </a:p>
          <a:p>
            <a:endParaRPr lang="fr-FR" sz="1400" dirty="0">
              <a:latin typeface="Montserrat Light" panose="00000400000000000000" pitchFamily="50" charset="0"/>
            </a:endParaRPr>
          </a:p>
          <a:p>
            <a:r>
              <a:rPr lang="fr-FR" sz="1400" dirty="0">
                <a:latin typeface="Montserrat Light" panose="00000400000000000000" pitchFamily="50" charset="0"/>
              </a:rPr>
              <a:t>Le montant prévisionnel pour 2026 est de 4 970 000€.</a:t>
            </a:r>
          </a:p>
          <a:p>
            <a:endParaRPr lang="fr-FR" sz="1400" dirty="0">
              <a:latin typeface="Montserrat Light" panose="00000400000000000000" pitchFamily="50" charset="0"/>
            </a:endParaRPr>
          </a:p>
          <a:p>
            <a:r>
              <a:rPr lang="fr-FR" sz="1400" dirty="0">
                <a:latin typeface="Montserrat Light" panose="00000400000000000000" pitchFamily="50" charset="0"/>
              </a:rPr>
              <a:t>Les recettes d'investissement sont difficiles à évaluer, car elles dépendent principalement de l'affectation des résultats et des subventions.</a:t>
            </a:r>
          </a:p>
        </p:txBody>
      </p:sp>
    </p:spTree>
    <p:extLst>
      <p:ext uri="{BB962C8B-B14F-4D97-AF65-F5344CB8AC3E}">
        <p14:creationId xmlns:p14="http://schemas.microsoft.com/office/powerpoint/2010/main" val="334730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algn="just">
              <a:lnSpc>
                <a:spcPct val="150000"/>
              </a:lnSpc>
            </a:pPr>
            <a:endParaRPr lang="fr-FR" sz="1600">
              <a:latin typeface="Montserrat Medium" pitchFamily="2" charset="77"/>
              <a:ea typeface="Helvetica Neue" panose="02000503000000020004" pitchFamily="2" charset="0"/>
              <a:cs typeface="Helvetica Neue" panose="02000503000000020004" pitchFamily="2" charset="0"/>
            </a:endParaRPr>
          </a:p>
          <a:p>
            <a:pPr algn="just">
              <a:lnSpc>
                <a:spcPct val="150000"/>
              </a:lnSpc>
            </a:pPr>
            <a:endParaRPr lang="fr-FR">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4" name="Graphique 22">
            <a:extLst>
              <a:ext uri="{FF2B5EF4-FFF2-40B4-BE49-F238E27FC236}">
                <a16:creationId xmlns:a16="http://schemas.microsoft.com/office/drawing/2014/main" id="{B1A8FAF4-CA2F-485A-BD42-E37F1F6B6697}"/>
              </a:ext>
            </a:extLst>
          </p:cNvPr>
          <p:cNvSpPr/>
          <p:nvPr/>
        </p:nvSpPr>
        <p:spPr>
          <a:xfrm>
            <a:off x="8934047" y="389038"/>
            <a:ext cx="2880000" cy="720000"/>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70C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Le cadre réglementaire</a:t>
            </a:r>
          </a:p>
        </p:txBody>
      </p:sp>
      <p:sp>
        <p:nvSpPr>
          <p:cNvPr id="2" name="ZoneTexte 1">
            <a:extLst>
              <a:ext uri="{FF2B5EF4-FFF2-40B4-BE49-F238E27FC236}">
                <a16:creationId xmlns:a16="http://schemas.microsoft.com/office/drawing/2014/main" id="{31D1268B-8170-7500-0734-2A233E9DD278}"/>
              </a:ext>
            </a:extLst>
          </p:cNvPr>
          <p:cNvSpPr txBox="1"/>
          <p:nvPr/>
        </p:nvSpPr>
        <p:spPr>
          <a:xfrm>
            <a:off x="1736717" y="2238009"/>
            <a:ext cx="9249145" cy="369332"/>
          </a:xfrm>
          <a:prstGeom prst="rect">
            <a:avLst/>
          </a:prstGeom>
          <a:noFill/>
        </p:spPr>
        <p:txBody>
          <a:bodyPr wrap="square" lIns="91440" tIns="45720" rIns="91440" bIns="45720" anchor="t">
            <a:spAutoFit/>
          </a:bodyPr>
          <a:lstStyle/>
          <a:p>
            <a:pPr marL="123825" marR="79375">
              <a:spcBef>
                <a:spcPts val="1085"/>
              </a:spcBef>
            </a:pPr>
            <a:endParaRPr lang="fr-FR" dirty="0">
              <a:solidFill>
                <a:srgbClr val="231F20"/>
              </a:solidFill>
              <a:latin typeface="Montserrat Light"/>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682657" y="749038"/>
            <a:ext cx="10826686" cy="559690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800"/>
              </a:spcAft>
              <a:buNone/>
            </a:pPr>
            <a:endParaRPr lang="fr-FR" sz="1600" b="1" u="sng" dirty="0">
              <a:solidFill>
                <a:srgbClr val="000000"/>
              </a:solidFill>
              <a:latin typeface="Montserrat Light" panose="00000400000000000000" pitchFamily="50" charset="0"/>
            </a:endParaRPr>
          </a:p>
          <a:p>
            <a:pPr marL="0" indent="0" algn="just">
              <a:lnSpc>
                <a:spcPct val="110000"/>
              </a:lnSpc>
              <a:spcBef>
                <a:spcPts val="0"/>
              </a:spcBef>
              <a:spcAft>
                <a:spcPts val="1200"/>
              </a:spcAft>
              <a:buNone/>
            </a:pPr>
            <a:r>
              <a:rPr lang="fr-FR" sz="1600" b="1" u="heavy" dirty="0">
                <a:solidFill>
                  <a:srgbClr val="000000"/>
                </a:solidFill>
                <a:latin typeface="Montserrat Light" panose="00000400000000000000" pitchFamily="50" charset="0"/>
              </a:rPr>
              <a:t>Le contenu du DOB :</a:t>
            </a:r>
          </a:p>
          <a:p>
            <a:pPr marL="0" indent="0" algn="just">
              <a:lnSpc>
                <a:spcPct val="110000"/>
              </a:lnSpc>
              <a:spcBef>
                <a:spcPts val="0"/>
              </a:spcBef>
              <a:spcAft>
                <a:spcPts val="1200"/>
              </a:spcAft>
              <a:buNone/>
            </a:pPr>
            <a:r>
              <a:rPr lang="fr-FR" sz="1600" dirty="0">
                <a:solidFill>
                  <a:srgbClr val="000000"/>
                </a:solidFill>
                <a:latin typeface="Montserrat Light" panose="00000400000000000000" pitchFamily="50" charset="0"/>
              </a:rPr>
              <a:t>L’article D 2312-3 alinéa A du Code général des collectivités territoriales, issu de la loi </a:t>
            </a:r>
            <a:r>
              <a:rPr lang="fr-FR" sz="1600" dirty="0" err="1">
                <a:solidFill>
                  <a:srgbClr val="000000"/>
                </a:solidFill>
                <a:latin typeface="Montserrat Light" panose="00000400000000000000" pitchFamily="50" charset="0"/>
              </a:rPr>
              <a:t>NOTRe</a:t>
            </a:r>
            <a:r>
              <a:rPr lang="fr-FR" sz="1600" dirty="0">
                <a:solidFill>
                  <a:srgbClr val="000000"/>
                </a:solidFill>
                <a:latin typeface="Montserrat Light" panose="00000400000000000000" pitchFamily="50" charset="0"/>
              </a:rPr>
              <a:t> du 7 aout 2015, précise le contenu exhaustif du DOB :</a:t>
            </a:r>
          </a:p>
          <a:p>
            <a:pPr marL="0" indent="0" algn="just">
              <a:lnSpc>
                <a:spcPct val="110000"/>
              </a:lnSpc>
              <a:spcBef>
                <a:spcPts val="0"/>
              </a:spcBef>
              <a:spcAft>
                <a:spcPts val="1200"/>
              </a:spcAft>
              <a:buNone/>
            </a:pPr>
            <a:endParaRPr lang="fr-FR" sz="1600" dirty="0">
              <a:solidFill>
                <a:srgbClr val="000000"/>
              </a:solidFill>
              <a:latin typeface="Montserrat Light" panose="00000400000000000000" pitchFamily="50" charset="0"/>
            </a:endParaRPr>
          </a:p>
          <a:p>
            <a:pPr marL="0" indent="0" algn="just">
              <a:lnSpc>
                <a:spcPct val="110000"/>
              </a:lnSpc>
              <a:spcBef>
                <a:spcPts val="0"/>
              </a:spcBef>
              <a:spcAft>
                <a:spcPts val="1200"/>
              </a:spcAft>
              <a:buNone/>
            </a:pPr>
            <a:r>
              <a:rPr lang="fr-FR" sz="1600" dirty="0">
                <a:solidFill>
                  <a:srgbClr val="000000"/>
                </a:solidFill>
                <a:latin typeface="Montserrat Light" panose="00000400000000000000" pitchFamily="50" charset="0"/>
              </a:rPr>
              <a:t>« Le rapport prévu à l'article L. 2312-1 comporte les informations suivantes :</a:t>
            </a:r>
          </a:p>
          <a:p>
            <a:pPr marL="342900" indent="-342900" algn="just">
              <a:lnSpc>
                <a:spcPct val="110000"/>
              </a:lnSpc>
              <a:spcBef>
                <a:spcPts val="0"/>
              </a:spcBef>
              <a:spcAft>
                <a:spcPts val="1200"/>
              </a:spcAft>
              <a:buFont typeface="+mj-lt"/>
              <a:buAutoNum type="arabicPeriod"/>
            </a:pPr>
            <a:r>
              <a:rPr lang="fr-FR" sz="1600" dirty="0">
                <a:solidFill>
                  <a:srgbClr val="000000"/>
                </a:solidFill>
                <a:latin typeface="Montserrat Light" panose="00000400000000000000" pitchFamily="50" charset="0"/>
              </a:rPr>
              <a:t>Les orientations budgétaires envisagées par la commune portant sur les évolutions prévisionnelles des dépenses et des recettes, en fonctionnement comme en investissement. Sont notamment précisées les hypothèses d'évolution retenues pour construire le projet de budget, notamment en matière de concours financiers, de fiscalité, de tarification, de subventions ainsi que les principales évolutions relatives aux relations financières entre la commune et l'établissement public de coopération intercommunale à fiscalité propre dont elle est membre.</a:t>
            </a:r>
          </a:p>
          <a:p>
            <a:pPr marL="342900" indent="-342900" algn="just">
              <a:lnSpc>
                <a:spcPct val="110000"/>
              </a:lnSpc>
              <a:spcBef>
                <a:spcPts val="0"/>
              </a:spcBef>
              <a:spcAft>
                <a:spcPts val="1200"/>
              </a:spcAft>
              <a:buFont typeface="+mj-lt"/>
              <a:buAutoNum type="arabicPeriod"/>
            </a:pPr>
            <a:r>
              <a:rPr lang="fr-FR" sz="1600" dirty="0">
                <a:solidFill>
                  <a:srgbClr val="000000"/>
                </a:solidFill>
                <a:latin typeface="Montserrat Light" panose="00000400000000000000" pitchFamily="50" charset="0"/>
              </a:rPr>
              <a:t>La présentation des engagements pluriannuels, notamment les orientations envisagées en matière de programmation d'investissement comportant une prévision des dépenses et des recettes. Le rapport présente, le cas échéant, les orientations en matière d'autorisation de programme.</a:t>
            </a:r>
          </a:p>
          <a:p>
            <a:pPr marL="342900" indent="-342900" algn="just">
              <a:lnSpc>
                <a:spcPct val="110000"/>
              </a:lnSpc>
              <a:spcBef>
                <a:spcPts val="0"/>
              </a:spcBef>
              <a:spcAft>
                <a:spcPts val="1200"/>
              </a:spcAft>
              <a:buFont typeface="+mj-lt"/>
              <a:buAutoNum type="arabicPeriod"/>
            </a:pPr>
            <a:r>
              <a:rPr lang="fr-FR" sz="1600" dirty="0">
                <a:solidFill>
                  <a:srgbClr val="000000"/>
                </a:solidFill>
                <a:latin typeface="Montserrat Light" panose="00000400000000000000" pitchFamily="50" charset="0"/>
              </a:rPr>
              <a:t>Des informations relatives à la structure et la gestion de l'encours de dette contractée et les perspectives pour le projet de budget. Elles présentent notamment le profil de l'encours de dette que vise la collectivité pour la fin de l'exercice auquel se rapporte le projet de budget.</a:t>
            </a:r>
          </a:p>
          <a:p>
            <a:pPr marL="0" indent="0" algn="just">
              <a:lnSpc>
                <a:spcPct val="110000"/>
              </a:lnSpc>
              <a:spcBef>
                <a:spcPts val="0"/>
              </a:spcBef>
              <a:spcAft>
                <a:spcPts val="1200"/>
              </a:spcAft>
              <a:buNone/>
            </a:pPr>
            <a:r>
              <a:rPr lang="fr-FR" sz="1600" dirty="0">
                <a:solidFill>
                  <a:srgbClr val="000000"/>
                </a:solidFill>
                <a:latin typeface="Montserrat Light" panose="00000400000000000000" pitchFamily="50" charset="0"/>
              </a:rPr>
              <a:t>Les orientations visées aux 1°, 2° et 3° devront permettre d'évaluer l'évolution prévisionnelle du niveau d'épargne brute, d'épargne nette et de l'endettement à la fin de l'exercice auquel se rapporte le projet de budget. »</a:t>
            </a:r>
          </a:p>
          <a:p>
            <a:pPr marL="0" indent="0" algn="just">
              <a:spcBef>
                <a:spcPts val="0"/>
              </a:spcBef>
              <a:spcAft>
                <a:spcPts val="1200"/>
              </a:spcAft>
              <a:buNone/>
            </a:pPr>
            <a:endParaRPr lang="fr-FR" sz="1600" dirty="0">
              <a:solidFill>
                <a:srgbClr val="000000"/>
              </a:solidFill>
              <a:latin typeface="Montserrat Light" panose="00000400000000000000" pitchFamily="50" charset="0"/>
            </a:endParaRPr>
          </a:p>
          <a:p>
            <a:pPr marL="0" indent="0" algn="just">
              <a:lnSpc>
                <a:spcPct val="120000"/>
              </a:lnSpc>
              <a:spcBef>
                <a:spcPts val="0"/>
              </a:spcBef>
              <a:buClrTx/>
              <a:buNone/>
            </a:pPr>
            <a:endParaRPr lang="fr-FR" sz="1600" dirty="0">
              <a:solidFill>
                <a:schemeClr val="bg2">
                  <a:lumMod val="10000"/>
                </a:schemeClr>
              </a:solidFill>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Tree>
    <p:extLst>
      <p:ext uri="{BB962C8B-B14F-4D97-AF65-F5344CB8AC3E}">
        <p14:creationId xmlns:p14="http://schemas.microsoft.com/office/powerpoint/2010/main" val="45510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6">
            <a:extLst>
              <a:ext uri="{FF2B5EF4-FFF2-40B4-BE49-F238E27FC236}">
                <a16:creationId xmlns:a16="http://schemas.microsoft.com/office/drawing/2014/main" id="{F1FC1C6B-3691-4047-4EDD-7AAC4A49B3DC}"/>
              </a:ext>
            </a:extLst>
          </p:cNvPr>
          <p:cNvSpPr txBox="1">
            <a:spLocks/>
          </p:cNvSpPr>
          <p:nvPr/>
        </p:nvSpPr>
        <p:spPr>
          <a:xfrm>
            <a:off x="450143" y="386592"/>
            <a:ext cx="10826686" cy="5875794"/>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lnSpc>
                <a:spcPct val="120000"/>
              </a:lnSpc>
              <a:spcBef>
                <a:spcPts val="0"/>
              </a:spcBef>
              <a:buClrTx/>
              <a:buNone/>
            </a:pPr>
            <a:r>
              <a:rPr lang="fr-FR" sz="1900" b="1" dirty="0">
                <a:solidFill>
                  <a:schemeClr val="bg1"/>
                </a:solidFill>
                <a:highlight>
                  <a:srgbClr val="2D9AD6"/>
                </a:highlight>
                <a:latin typeface="Montserrat Light" panose="00000400000000000000" pitchFamily="50" charset="0"/>
              </a:rPr>
              <a:t>PROSPECTIVE 2026 - SYNTHESE</a:t>
            </a:r>
          </a:p>
          <a:p>
            <a:pPr marL="0" indent="0">
              <a:lnSpc>
                <a:spcPct val="120000"/>
              </a:lnSpc>
              <a:spcBef>
                <a:spcPts val="0"/>
              </a:spcBef>
              <a:buClrTx/>
              <a:buNone/>
            </a:pPr>
            <a:endParaRPr lang="fr-FR" sz="1900" b="1" u="heavy" dirty="0">
              <a:latin typeface="Montserrat Light" panose="00000400000000000000" pitchFamily="50" charset="0"/>
            </a:endParaRPr>
          </a:p>
          <a:p>
            <a:pPr marL="288000" indent="0">
              <a:spcBef>
                <a:spcPts val="0"/>
              </a:spcBef>
              <a:buNone/>
            </a:pPr>
            <a:endParaRPr lang="fr-FR" sz="1800" dirty="0">
              <a:solidFill>
                <a:srgbClr val="000000"/>
              </a:solidFill>
              <a:latin typeface="Montserrat Light" panose="00000400000000000000" pitchFamily="50" charset="0"/>
            </a:endParaRPr>
          </a:p>
        </p:txBody>
      </p:sp>
      <p:sp>
        <p:nvSpPr>
          <p:cNvPr id="9" name="ZoneTexte 8">
            <a:extLst>
              <a:ext uri="{FF2B5EF4-FFF2-40B4-BE49-F238E27FC236}">
                <a16:creationId xmlns:a16="http://schemas.microsoft.com/office/drawing/2014/main" id="{72AD70F8-561C-C959-53B7-F4385DBBA6B4}"/>
              </a:ext>
            </a:extLst>
          </p:cNvPr>
          <p:cNvSpPr txBox="1"/>
          <p:nvPr/>
        </p:nvSpPr>
        <p:spPr>
          <a:xfrm>
            <a:off x="959928" y="3978776"/>
            <a:ext cx="10532094" cy="2308324"/>
          </a:xfrm>
          <a:prstGeom prst="rect">
            <a:avLst/>
          </a:prstGeom>
          <a:noFill/>
        </p:spPr>
        <p:txBody>
          <a:bodyPr wrap="square">
            <a:spAutoFit/>
          </a:bodyPr>
          <a:lstStyle/>
          <a:p>
            <a:endParaRPr lang="fr-FR" sz="1400" dirty="0">
              <a:latin typeface="Montserrat Light" panose="00000400000000000000" pitchFamily="50" charset="0"/>
            </a:endParaRPr>
          </a:p>
          <a:p>
            <a:r>
              <a:rPr lang="fr-FR" sz="1400" dirty="0">
                <a:latin typeface="Montserrat Light" panose="00000400000000000000" pitchFamily="50" charset="0"/>
              </a:rPr>
              <a:t>Le résultat d'investissement pour 2025 serait de – 10 421 520€, selon les hypothèses de dépenses, en tenant compte d'une dette actuelle de 2 812 k€, des fonds de concours et du fait que certaines opérations du PPI ont déjà été lancées (Déchèterie, Pôle </a:t>
            </a:r>
            <a:r>
              <a:rPr lang="fr-FR" sz="1400" dirty="0" err="1">
                <a:latin typeface="Montserrat Light" panose="00000400000000000000" pitchFamily="50" charset="0"/>
              </a:rPr>
              <a:t>Hagenthal</a:t>
            </a:r>
            <a:r>
              <a:rPr lang="fr-FR" sz="1400" dirty="0">
                <a:latin typeface="Montserrat Light" panose="00000400000000000000" pitchFamily="50" charset="0"/>
              </a:rPr>
              <a:t>, Piste Cyclable), sans oublier la 5A3F.</a:t>
            </a:r>
          </a:p>
          <a:p>
            <a:endParaRPr lang="fr-FR" sz="1400" dirty="0">
              <a:latin typeface="Montserrat Light" panose="00000400000000000000" pitchFamily="50" charset="0"/>
            </a:endParaRPr>
          </a:p>
          <a:p>
            <a:r>
              <a:rPr lang="fr-FR" sz="1400" dirty="0">
                <a:latin typeface="Montserrat Light" panose="00000400000000000000" pitchFamily="50" charset="0"/>
              </a:rPr>
              <a:t>En tenant compte des hypothèses de dépenses et de recettes, l'exercice 2025 génèrerait un résultat de 3 503 279,32 €.</a:t>
            </a:r>
          </a:p>
          <a:p>
            <a:endParaRPr lang="fr-FR" sz="1400" dirty="0">
              <a:latin typeface="Montserrat Light" panose="00000400000000000000" pitchFamily="50" charset="0"/>
            </a:endParaRPr>
          </a:p>
          <a:p>
            <a:r>
              <a:rPr lang="fr-FR" sz="1400" dirty="0">
                <a:latin typeface="Montserrat Light" panose="00000400000000000000" pitchFamily="50" charset="0"/>
              </a:rPr>
              <a:t>Concernant 2026, le résultat serait de -3 776 531,52 €, après prise en compte du résultat de 2025 (3 503 279,32 €)</a:t>
            </a:r>
          </a:p>
          <a:p>
            <a:endParaRPr lang="fr-FR" sz="1800" dirty="0">
              <a:latin typeface="Montserrat Light" panose="00000400000000000000" pitchFamily="50" charset="0"/>
            </a:endParaRPr>
          </a:p>
        </p:txBody>
      </p:sp>
      <p:pic>
        <p:nvPicPr>
          <p:cNvPr id="5" name="Image 4">
            <a:extLst>
              <a:ext uri="{FF2B5EF4-FFF2-40B4-BE49-F238E27FC236}">
                <a16:creationId xmlns:a16="http://schemas.microsoft.com/office/drawing/2014/main" id="{490D6083-1DBF-4A5F-57D1-3B018CEC8BDB}"/>
              </a:ext>
            </a:extLst>
          </p:cNvPr>
          <p:cNvPicPr>
            <a:picLocks noChangeAspect="1"/>
          </p:cNvPicPr>
          <p:nvPr/>
        </p:nvPicPr>
        <p:blipFill>
          <a:blip r:embed="rId2"/>
          <a:stretch>
            <a:fillRect/>
          </a:stretch>
        </p:blipFill>
        <p:spPr>
          <a:xfrm>
            <a:off x="5949750" y="783047"/>
            <a:ext cx="4400550" cy="409575"/>
          </a:xfrm>
          <a:prstGeom prst="rect">
            <a:avLst/>
          </a:prstGeom>
        </p:spPr>
      </p:pic>
      <p:pic>
        <p:nvPicPr>
          <p:cNvPr id="6" name="Image 5">
            <a:extLst>
              <a:ext uri="{FF2B5EF4-FFF2-40B4-BE49-F238E27FC236}">
                <a16:creationId xmlns:a16="http://schemas.microsoft.com/office/drawing/2014/main" id="{455611B3-116C-8CF1-CB5E-14FED360D06B}"/>
              </a:ext>
            </a:extLst>
          </p:cNvPr>
          <p:cNvPicPr>
            <a:picLocks noChangeAspect="1"/>
          </p:cNvPicPr>
          <p:nvPr/>
        </p:nvPicPr>
        <p:blipFill>
          <a:blip r:embed="rId3"/>
          <a:stretch>
            <a:fillRect/>
          </a:stretch>
        </p:blipFill>
        <p:spPr>
          <a:xfrm>
            <a:off x="2101650" y="1220178"/>
            <a:ext cx="8248650" cy="219075"/>
          </a:xfrm>
          <a:prstGeom prst="rect">
            <a:avLst/>
          </a:prstGeom>
        </p:spPr>
      </p:pic>
      <p:pic>
        <p:nvPicPr>
          <p:cNvPr id="8" name="Image 7">
            <a:extLst>
              <a:ext uri="{FF2B5EF4-FFF2-40B4-BE49-F238E27FC236}">
                <a16:creationId xmlns:a16="http://schemas.microsoft.com/office/drawing/2014/main" id="{ACA181B1-D11E-29A5-F79C-07DCE660D5A6}"/>
              </a:ext>
            </a:extLst>
          </p:cNvPr>
          <p:cNvPicPr>
            <a:picLocks noChangeAspect="1"/>
          </p:cNvPicPr>
          <p:nvPr/>
        </p:nvPicPr>
        <p:blipFill>
          <a:blip r:embed="rId4"/>
          <a:stretch>
            <a:fillRect/>
          </a:stretch>
        </p:blipFill>
        <p:spPr>
          <a:xfrm>
            <a:off x="2101650" y="1488681"/>
            <a:ext cx="8248650" cy="219075"/>
          </a:xfrm>
          <a:prstGeom prst="rect">
            <a:avLst/>
          </a:prstGeom>
        </p:spPr>
      </p:pic>
      <p:pic>
        <p:nvPicPr>
          <p:cNvPr id="15" name="Image 14">
            <a:extLst>
              <a:ext uri="{FF2B5EF4-FFF2-40B4-BE49-F238E27FC236}">
                <a16:creationId xmlns:a16="http://schemas.microsoft.com/office/drawing/2014/main" id="{8AAF043D-FD76-E4D4-D1E2-D1E5810F897F}"/>
              </a:ext>
            </a:extLst>
          </p:cNvPr>
          <p:cNvPicPr>
            <a:picLocks noChangeAspect="1"/>
          </p:cNvPicPr>
          <p:nvPr/>
        </p:nvPicPr>
        <p:blipFill>
          <a:blip r:embed="rId5"/>
          <a:stretch>
            <a:fillRect/>
          </a:stretch>
        </p:blipFill>
        <p:spPr>
          <a:xfrm>
            <a:off x="2692200" y="2081851"/>
            <a:ext cx="7658100" cy="209550"/>
          </a:xfrm>
          <a:prstGeom prst="rect">
            <a:avLst/>
          </a:prstGeom>
        </p:spPr>
      </p:pic>
      <p:pic>
        <p:nvPicPr>
          <p:cNvPr id="17" name="Image 16">
            <a:extLst>
              <a:ext uri="{FF2B5EF4-FFF2-40B4-BE49-F238E27FC236}">
                <a16:creationId xmlns:a16="http://schemas.microsoft.com/office/drawing/2014/main" id="{6ACE87A1-66EE-47C0-3B5D-FE8949C9D4FE}"/>
              </a:ext>
            </a:extLst>
          </p:cNvPr>
          <p:cNvPicPr>
            <a:picLocks noChangeAspect="1"/>
          </p:cNvPicPr>
          <p:nvPr/>
        </p:nvPicPr>
        <p:blipFill>
          <a:blip r:embed="rId6"/>
          <a:stretch>
            <a:fillRect/>
          </a:stretch>
        </p:blipFill>
        <p:spPr>
          <a:xfrm>
            <a:off x="2692200" y="2385938"/>
            <a:ext cx="7658100" cy="209550"/>
          </a:xfrm>
          <a:prstGeom prst="rect">
            <a:avLst/>
          </a:prstGeom>
        </p:spPr>
      </p:pic>
      <p:pic>
        <p:nvPicPr>
          <p:cNvPr id="20" name="Image 19">
            <a:extLst>
              <a:ext uri="{FF2B5EF4-FFF2-40B4-BE49-F238E27FC236}">
                <a16:creationId xmlns:a16="http://schemas.microsoft.com/office/drawing/2014/main" id="{4E764151-4AB4-46D8-5B32-1FFEF59EE2F8}"/>
              </a:ext>
            </a:extLst>
          </p:cNvPr>
          <p:cNvPicPr>
            <a:picLocks noChangeAspect="1"/>
          </p:cNvPicPr>
          <p:nvPr/>
        </p:nvPicPr>
        <p:blipFill>
          <a:blip r:embed="rId7"/>
          <a:stretch>
            <a:fillRect/>
          </a:stretch>
        </p:blipFill>
        <p:spPr>
          <a:xfrm>
            <a:off x="2101650" y="3077553"/>
            <a:ext cx="8248650" cy="819150"/>
          </a:xfrm>
          <a:prstGeom prst="rect">
            <a:avLst/>
          </a:prstGeom>
        </p:spPr>
      </p:pic>
      <p:pic>
        <p:nvPicPr>
          <p:cNvPr id="22" name="Image 21">
            <a:extLst>
              <a:ext uri="{FF2B5EF4-FFF2-40B4-BE49-F238E27FC236}">
                <a16:creationId xmlns:a16="http://schemas.microsoft.com/office/drawing/2014/main" id="{12ABA22C-1EB1-8DC8-C881-D5920D87A802}"/>
              </a:ext>
            </a:extLst>
          </p:cNvPr>
          <p:cNvPicPr>
            <a:picLocks noChangeAspect="1"/>
          </p:cNvPicPr>
          <p:nvPr/>
        </p:nvPicPr>
        <p:blipFill>
          <a:blip r:embed="rId8"/>
          <a:stretch>
            <a:fillRect/>
          </a:stretch>
        </p:blipFill>
        <p:spPr>
          <a:xfrm>
            <a:off x="2101650" y="1720889"/>
            <a:ext cx="8248650" cy="219075"/>
          </a:xfrm>
          <a:prstGeom prst="rect">
            <a:avLst/>
          </a:prstGeom>
        </p:spPr>
      </p:pic>
      <p:pic>
        <p:nvPicPr>
          <p:cNvPr id="24" name="Image 23">
            <a:extLst>
              <a:ext uri="{FF2B5EF4-FFF2-40B4-BE49-F238E27FC236}">
                <a16:creationId xmlns:a16="http://schemas.microsoft.com/office/drawing/2014/main" id="{4723A88A-3100-1832-0A1A-0EC5AC8DB79F}"/>
              </a:ext>
            </a:extLst>
          </p:cNvPr>
          <p:cNvPicPr>
            <a:picLocks noChangeAspect="1"/>
          </p:cNvPicPr>
          <p:nvPr/>
        </p:nvPicPr>
        <p:blipFill>
          <a:blip r:embed="rId9"/>
          <a:stretch>
            <a:fillRect/>
          </a:stretch>
        </p:blipFill>
        <p:spPr>
          <a:xfrm>
            <a:off x="2101650" y="2672773"/>
            <a:ext cx="8248650" cy="219075"/>
          </a:xfrm>
          <a:prstGeom prst="rect">
            <a:avLst/>
          </a:prstGeom>
        </p:spPr>
      </p:pic>
    </p:spTree>
    <p:extLst>
      <p:ext uri="{BB962C8B-B14F-4D97-AF65-F5344CB8AC3E}">
        <p14:creationId xmlns:p14="http://schemas.microsoft.com/office/powerpoint/2010/main" val="37500133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C3B79-A493-FA26-0AFC-39902F604A51}"/>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1A8F5919-448C-ACBC-E217-5876BDEEFEF9}"/>
              </a:ext>
            </a:extLst>
          </p:cNvPr>
          <p:cNvSpPr/>
          <p:nvPr/>
        </p:nvSpPr>
        <p:spPr bwMode="auto">
          <a:xfrm>
            <a:off x="838200" y="1095374"/>
            <a:ext cx="10440000" cy="4680000"/>
          </a:xfrm>
          <a:prstGeom prst="rect">
            <a:avLst/>
          </a:prstGeom>
          <a:solidFill>
            <a:srgbClr val="D7D800"/>
          </a:solidFill>
          <a:ln>
            <a:noFill/>
          </a:ln>
        </p:spPr>
        <p:txBody>
          <a:bodyPr vert="horz" wrap="square" lIns="91440" tIns="45720" rIns="91440" bIns="45720" numCol="1" rtlCol="0" anchor="ctr" anchorCtr="0" compatLnSpc="1">
            <a:prstTxWarp prst="textArchDown">
              <a:avLst/>
            </a:prstTxWarp>
          </a:bodyPr>
          <a:lstStyle/>
          <a:p>
            <a:pPr algn="ctr"/>
            <a:endParaRPr lang="fr-FR"/>
          </a:p>
        </p:txBody>
      </p:sp>
      <p:grpSp>
        <p:nvGrpSpPr>
          <p:cNvPr id="28" name="Groupe 27">
            <a:extLst>
              <a:ext uri="{FF2B5EF4-FFF2-40B4-BE49-F238E27FC236}">
                <a16:creationId xmlns:a16="http://schemas.microsoft.com/office/drawing/2014/main" id="{03485EFF-DECB-3728-B1B9-7D7D5C6A0457}"/>
              </a:ext>
            </a:extLst>
          </p:cNvPr>
          <p:cNvGrpSpPr/>
          <p:nvPr/>
        </p:nvGrpSpPr>
        <p:grpSpPr>
          <a:xfrm>
            <a:off x="7497692" y="1095374"/>
            <a:ext cx="3780508" cy="6116594"/>
            <a:chOff x="8040788" y="370702"/>
            <a:chExt cx="3780508" cy="6116594"/>
          </a:xfrm>
        </p:grpSpPr>
        <p:grpSp>
          <p:nvGrpSpPr>
            <p:cNvPr id="25" name="Groupe 24">
              <a:extLst>
                <a:ext uri="{FF2B5EF4-FFF2-40B4-BE49-F238E27FC236}">
                  <a16:creationId xmlns:a16="http://schemas.microsoft.com/office/drawing/2014/main" id="{E471A57C-2BE2-ECEA-3D5F-50B76C573D34}"/>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2141EC58-92C6-F17D-B0BD-CED1E41B9AC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751EE6FA-6EF8-4D5F-3613-D151795E4C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F8FEF313-A960-0A5C-C0CA-3A32DBDFF0B1}"/>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26EF17E8-8CCE-3CCE-2FC1-516E2F25D066}"/>
              </a:ext>
            </a:extLst>
          </p:cNvPr>
          <p:cNvSpPr/>
          <p:nvPr/>
        </p:nvSpPr>
        <p:spPr>
          <a:xfrm>
            <a:off x="618354" y="1081853"/>
            <a:ext cx="9573396" cy="6116594"/>
          </a:xfrm>
          <a:prstGeom prst="rect">
            <a:avLst/>
          </a:prstGeom>
        </p:spPr>
        <p:txBody>
          <a:bodyPr wrap="square" lIns="180000" tIns="720000" rIns="180000" bIns="720000" anchor="ctr" anchorCtr="0">
            <a:noAutofit/>
          </a:bodyPr>
          <a:lstStyle/>
          <a:p>
            <a:pPr algn="ctr"/>
            <a:endParaRPr lang="en-US" sz="40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pPr algn="ctr"/>
            <a:r>
              <a:rPr lang="fr-FR"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t>Le budget annexe</a:t>
            </a:r>
            <a:br>
              <a:rPr lang="fr-FR"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br>
            <a:r>
              <a:rPr lang="fr-FR"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t>de l’adduction eau potable</a:t>
            </a:r>
            <a:endParaRPr kumimoji="0" lang="en-US" sz="44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ndParaRPr>
          </a:p>
          <a:p>
            <a:endParaRPr lang="en-US" sz="6000" b="1" spc="300" dirty="0">
              <a:solidFill>
                <a:schemeClr val="bg1"/>
              </a:solidFill>
              <a:effectLst>
                <a:outerShdw blurRad="50800" dist="38100" algn="l" rotWithShape="0">
                  <a:prstClr val="black">
                    <a:alpha val="40000"/>
                  </a:prstClr>
                </a:outerShdw>
              </a:effectLst>
              <a:latin typeface="Bebas" pitchFamily="2" charset="0"/>
            </a:endParaRPr>
          </a:p>
        </p:txBody>
      </p:sp>
    </p:spTree>
    <p:extLst>
      <p:ext uri="{BB962C8B-B14F-4D97-AF65-F5344CB8AC3E}">
        <p14:creationId xmlns:p14="http://schemas.microsoft.com/office/powerpoint/2010/main" val="4102628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E8337-36A2-58D0-DAB4-FE13077B1E9D}"/>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2BABF0D8-7751-DB3A-FDD7-262D29DE7C9A}"/>
              </a:ext>
            </a:extLst>
          </p:cNvPr>
          <p:cNvSpPr/>
          <p:nvPr/>
        </p:nvSpPr>
        <p:spPr>
          <a:xfrm>
            <a:off x="8410575" y="385571"/>
            <a:ext cx="3443135" cy="799412"/>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l’adduction </a:t>
            </a:r>
          </a:p>
          <a:p>
            <a:pPr>
              <a:lnSpc>
                <a:spcPts val="2160"/>
              </a:lnSpc>
            </a:pPr>
            <a:r>
              <a:rPr lang="fr-FR" dirty="0">
                <a:solidFill>
                  <a:srgbClr val="FFFFFF"/>
                </a:solidFill>
                <a:latin typeface="Bebas" pitchFamily="2" charset="0"/>
              </a:rPr>
              <a:t>     eau potable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B00E86D1-BD9C-0F9B-9957-4B6D0D037CC8}"/>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5" name="Image 4">
            <a:extLst>
              <a:ext uri="{FF2B5EF4-FFF2-40B4-BE49-F238E27FC236}">
                <a16:creationId xmlns:a16="http://schemas.microsoft.com/office/drawing/2014/main" id="{7F3AE63E-4614-567D-3059-6342515D41E1}"/>
              </a:ext>
            </a:extLst>
          </p:cNvPr>
          <p:cNvPicPr>
            <a:picLocks noChangeAspect="1"/>
          </p:cNvPicPr>
          <p:nvPr/>
        </p:nvPicPr>
        <p:blipFill>
          <a:blip r:embed="rId3"/>
          <a:stretch>
            <a:fillRect/>
          </a:stretch>
        </p:blipFill>
        <p:spPr>
          <a:xfrm>
            <a:off x="483870" y="2321399"/>
            <a:ext cx="11224260" cy="3124200"/>
          </a:xfrm>
          <a:prstGeom prst="rect">
            <a:avLst/>
          </a:prstGeom>
        </p:spPr>
      </p:pic>
      <p:sp>
        <p:nvSpPr>
          <p:cNvPr id="7" name="ZoneTexte 6">
            <a:extLst>
              <a:ext uri="{FF2B5EF4-FFF2-40B4-BE49-F238E27FC236}">
                <a16:creationId xmlns:a16="http://schemas.microsoft.com/office/drawing/2014/main" id="{0223037D-9811-8BBA-2627-D7076EDD9C45}"/>
              </a:ext>
            </a:extLst>
          </p:cNvPr>
          <p:cNvSpPr txBox="1"/>
          <p:nvPr/>
        </p:nvSpPr>
        <p:spPr>
          <a:xfrm>
            <a:off x="483870" y="1501081"/>
            <a:ext cx="6096000" cy="386388"/>
          </a:xfrm>
          <a:prstGeom prst="rect">
            <a:avLst/>
          </a:prstGeom>
          <a:noFill/>
        </p:spPr>
        <p:txBody>
          <a:bodyPr wrap="square">
            <a:spAutoFit/>
          </a:bodyPr>
          <a:lstStyle/>
          <a:p>
            <a:pPr marL="0" indent="0" algn="just">
              <a:lnSpc>
                <a:spcPct val="120000"/>
              </a:lnSpc>
              <a:spcBef>
                <a:spcPts val="0"/>
              </a:spcBef>
              <a:buClrTx/>
              <a:buNone/>
            </a:pPr>
            <a:r>
              <a:rPr lang="fr-FR" sz="1800" b="1" dirty="0">
                <a:solidFill>
                  <a:schemeClr val="bg1"/>
                </a:solidFill>
                <a:highlight>
                  <a:srgbClr val="D7D800"/>
                </a:highlight>
                <a:latin typeface="Montserrat Light" panose="00000400000000000000" pitchFamily="50" charset="0"/>
              </a:rPr>
              <a:t>DEPENSES  DE FONCTIONNEMENT </a:t>
            </a:r>
          </a:p>
        </p:txBody>
      </p:sp>
    </p:spTree>
    <p:extLst>
      <p:ext uri="{BB962C8B-B14F-4D97-AF65-F5344CB8AC3E}">
        <p14:creationId xmlns:p14="http://schemas.microsoft.com/office/powerpoint/2010/main" val="10105491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58D6D-20A0-F347-6305-441CE8DB925E}"/>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090BC439-3163-8685-2290-72AF884B3DE4}"/>
              </a:ext>
            </a:extLst>
          </p:cNvPr>
          <p:cNvSpPr txBox="1">
            <a:spLocks/>
          </p:cNvSpPr>
          <p:nvPr/>
        </p:nvSpPr>
        <p:spPr>
          <a:xfrm>
            <a:off x="707779" y="1408892"/>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9BFD28FF-E393-1B73-DF06-96971F2667CE}"/>
              </a:ext>
            </a:extLst>
          </p:cNvPr>
          <p:cNvPicPr>
            <a:picLocks noChangeAspect="1"/>
          </p:cNvPicPr>
          <p:nvPr/>
        </p:nvPicPr>
        <p:blipFill>
          <a:blip r:embed="rId3"/>
          <a:stretch>
            <a:fillRect/>
          </a:stretch>
        </p:blipFill>
        <p:spPr>
          <a:xfrm>
            <a:off x="483870" y="2179904"/>
            <a:ext cx="11224260" cy="3489960"/>
          </a:xfrm>
          <a:prstGeom prst="rect">
            <a:avLst/>
          </a:prstGeom>
        </p:spPr>
      </p:pic>
      <p:sp>
        <p:nvSpPr>
          <p:cNvPr id="5" name="Graphique 12">
            <a:extLst>
              <a:ext uri="{FF2B5EF4-FFF2-40B4-BE49-F238E27FC236}">
                <a16:creationId xmlns:a16="http://schemas.microsoft.com/office/drawing/2014/main" id="{866E0C6F-3100-ABF3-7357-0D72D9DDC92F}"/>
              </a:ext>
            </a:extLst>
          </p:cNvPr>
          <p:cNvSpPr/>
          <p:nvPr/>
        </p:nvSpPr>
        <p:spPr>
          <a:xfrm>
            <a:off x="8391525" y="384791"/>
            <a:ext cx="3443135" cy="799412"/>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l’adduction </a:t>
            </a:r>
          </a:p>
          <a:p>
            <a:pPr>
              <a:lnSpc>
                <a:spcPts val="2160"/>
              </a:lnSpc>
            </a:pPr>
            <a:r>
              <a:rPr lang="fr-FR" dirty="0">
                <a:solidFill>
                  <a:srgbClr val="FFFFFF"/>
                </a:solidFill>
                <a:latin typeface="Bebas" pitchFamily="2" charset="0"/>
              </a:rPr>
              <a:t>     eau potable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7" name="ZoneTexte 6">
            <a:extLst>
              <a:ext uri="{FF2B5EF4-FFF2-40B4-BE49-F238E27FC236}">
                <a16:creationId xmlns:a16="http://schemas.microsoft.com/office/drawing/2014/main" id="{9FD13709-F396-84BA-9F51-CB10309BE45F}"/>
              </a:ext>
            </a:extLst>
          </p:cNvPr>
          <p:cNvSpPr txBox="1"/>
          <p:nvPr/>
        </p:nvSpPr>
        <p:spPr>
          <a:xfrm>
            <a:off x="483870" y="1501081"/>
            <a:ext cx="6096000" cy="386388"/>
          </a:xfrm>
          <a:prstGeom prst="rect">
            <a:avLst/>
          </a:prstGeom>
          <a:noFill/>
        </p:spPr>
        <p:txBody>
          <a:bodyPr wrap="square">
            <a:spAutoFit/>
          </a:bodyPr>
          <a:lstStyle/>
          <a:p>
            <a:pPr marL="0" indent="0" algn="just">
              <a:lnSpc>
                <a:spcPct val="120000"/>
              </a:lnSpc>
              <a:spcBef>
                <a:spcPts val="0"/>
              </a:spcBef>
              <a:buClrTx/>
              <a:buNone/>
            </a:pPr>
            <a:r>
              <a:rPr lang="fr-FR" sz="1800" b="1" dirty="0">
                <a:solidFill>
                  <a:schemeClr val="bg1"/>
                </a:solidFill>
                <a:highlight>
                  <a:srgbClr val="D7D800"/>
                </a:highlight>
                <a:latin typeface="Montserrat Light" panose="00000400000000000000" pitchFamily="50" charset="0"/>
              </a:rPr>
              <a:t>RECETTES  DE FONCTIONNEMENT </a:t>
            </a:r>
          </a:p>
        </p:txBody>
      </p:sp>
    </p:spTree>
    <p:extLst>
      <p:ext uri="{BB962C8B-B14F-4D97-AF65-F5344CB8AC3E}">
        <p14:creationId xmlns:p14="http://schemas.microsoft.com/office/powerpoint/2010/main" val="38041279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6807-83D4-903A-0107-7C47B6CD119A}"/>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6182CC7E-5391-95F2-9CDC-81C384BBC7DC}"/>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ZoneTexte 2">
            <a:extLst>
              <a:ext uri="{FF2B5EF4-FFF2-40B4-BE49-F238E27FC236}">
                <a16:creationId xmlns:a16="http://schemas.microsoft.com/office/drawing/2014/main" id="{E586ABA2-9F77-1A7B-95B1-46FE9F7B8824}"/>
              </a:ext>
            </a:extLst>
          </p:cNvPr>
          <p:cNvSpPr txBox="1"/>
          <p:nvPr/>
        </p:nvSpPr>
        <p:spPr>
          <a:xfrm>
            <a:off x="802326" y="1941439"/>
            <a:ext cx="10455791" cy="3354765"/>
          </a:xfrm>
          <a:prstGeom prst="rect">
            <a:avLst/>
          </a:prstGeom>
          <a:noFill/>
        </p:spPr>
        <p:txBody>
          <a:bodyPr wrap="square" rtlCol="0">
            <a:spAutoFit/>
          </a:bodyPr>
          <a:lstStyle/>
          <a:p>
            <a:pPr>
              <a:tabLst>
                <a:tab pos="2970530" algn="l"/>
              </a:tabLst>
            </a:pPr>
            <a:r>
              <a:rPr lang="fr-FR" sz="1800" dirty="0">
                <a:effectLst/>
                <a:latin typeface="Montserrat Light" panose="00000400000000000000" pitchFamily="50" charset="0"/>
                <a:ea typeface="MS Mincho" panose="02020609040205080304" pitchFamily="49" charset="-128"/>
                <a:cs typeface="Times New Roman" panose="02020603050405020304" pitchFamily="18" charset="0"/>
              </a:rPr>
              <a:t> </a:t>
            </a:r>
          </a:p>
          <a:p>
            <a:pPr algn="just">
              <a:tabLst>
                <a:tab pos="2970530" algn="l"/>
                <a:tab pos="4500880" algn="l"/>
              </a:tabLst>
            </a:pPr>
            <a:r>
              <a:rPr lang="fr-FR" sz="1600" u="dash" dirty="0">
                <a:effectLst/>
                <a:latin typeface="Montserrat Light" panose="00000400000000000000" pitchFamily="50" charset="0"/>
                <a:ea typeface="MS Mincho" panose="02020609040205080304" pitchFamily="49" charset="-128"/>
                <a:cs typeface="Times New Roman" panose="02020603050405020304" pitchFamily="18" charset="0"/>
              </a:rPr>
              <a:t>Les recettes sont</a:t>
            </a: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 :</a:t>
            </a:r>
          </a:p>
          <a:p>
            <a:pPr marL="540000" lvl="0" indent="-342900" algn="just">
              <a:buFont typeface="Wingdings" panose="05000000000000000000" pitchFamily="2" charset="2"/>
              <a:buChar char=""/>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actualisées avec le nouveau dispositif des redevances AERM ;</a:t>
            </a:r>
          </a:p>
          <a:p>
            <a:pPr marL="540000" lvl="0" indent="-342900" algn="just">
              <a:buFont typeface="Wingdings" panose="05000000000000000000" pitchFamily="2" charset="2"/>
              <a:buChar char=""/>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stabilisées sur les montants actualisés de l’exercice 2024.</a:t>
            </a:r>
          </a:p>
          <a:p>
            <a:pPr algn="just">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 </a:t>
            </a:r>
          </a:p>
          <a:p>
            <a:pPr algn="just">
              <a:tabLst>
                <a:tab pos="2970530" algn="l"/>
                <a:tab pos="4500880" algn="l"/>
              </a:tabLst>
            </a:pPr>
            <a:r>
              <a:rPr lang="fr-FR" sz="1600" u="dash" dirty="0">
                <a:effectLst/>
                <a:latin typeface="Montserrat Light" panose="00000400000000000000" pitchFamily="50" charset="0"/>
                <a:ea typeface="MS Mincho" panose="02020609040205080304" pitchFamily="49" charset="-128"/>
                <a:cs typeface="Times New Roman" panose="02020603050405020304" pitchFamily="18" charset="0"/>
              </a:rPr>
              <a:t>Les dépenses</a:t>
            </a: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 sont :</a:t>
            </a:r>
          </a:p>
          <a:p>
            <a:pPr marL="540000" lvl="0" indent="-342900" algn="just">
              <a:buFont typeface="Wingdings" panose="05000000000000000000" pitchFamily="2" charset="2"/>
              <a:buChar char=""/>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actualisées avec le nouveau dispositif des redevances AERM ;</a:t>
            </a:r>
          </a:p>
          <a:p>
            <a:pPr marL="540000" lvl="0" indent="-342900" algn="just">
              <a:buFont typeface="Wingdings" panose="05000000000000000000" pitchFamily="2" charset="2"/>
              <a:buChar char=""/>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stabilisées sur les montants actualisés de l’exercice 2024.</a:t>
            </a:r>
          </a:p>
          <a:p>
            <a:pPr algn="just">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 </a:t>
            </a:r>
          </a:p>
          <a:p>
            <a:pPr algn="just">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Au global, recettes (hors reprise excédents) et dépenses (hors virement à la section d’investissement) 2025 sont projetées sur la base des enveloppes réelles arrêtées en 2024 et des modalités de prélèvements/reversements des nouvelles redevances.</a:t>
            </a:r>
          </a:p>
          <a:p>
            <a:endParaRPr lang="fr-FR" dirty="0"/>
          </a:p>
        </p:txBody>
      </p:sp>
      <p:sp>
        <p:nvSpPr>
          <p:cNvPr id="4" name="Graphique 12">
            <a:extLst>
              <a:ext uri="{FF2B5EF4-FFF2-40B4-BE49-F238E27FC236}">
                <a16:creationId xmlns:a16="http://schemas.microsoft.com/office/drawing/2014/main" id="{731E1789-2832-5F9A-AA37-BBC73F1CBEB6}"/>
              </a:ext>
            </a:extLst>
          </p:cNvPr>
          <p:cNvSpPr/>
          <p:nvPr/>
        </p:nvSpPr>
        <p:spPr>
          <a:xfrm>
            <a:off x="8391525" y="361575"/>
            <a:ext cx="3443135" cy="799412"/>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l’adduction </a:t>
            </a:r>
          </a:p>
          <a:p>
            <a:pPr>
              <a:lnSpc>
                <a:spcPts val="2160"/>
              </a:lnSpc>
            </a:pPr>
            <a:r>
              <a:rPr lang="fr-FR" dirty="0">
                <a:solidFill>
                  <a:srgbClr val="FFFFFF"/>
                </a:solidFill>
                <a:latin typeface="Bebas" pitchFamily="2" charset="0"/>
              </a:rPr>
              <a:t>     eau potable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5" name="ZoneTexte 4">
            <a:extLst>
              <a:ext uri="{FF2B5EF4-FFF2-40B4-BE49-F238E27FC236}">
                <a16:creationId xmlns:a16="http://schemas.microsoft.com/office/drawing/2014/main" id="{223DC83F-F494-9BD6-BA33-F3F03D1A7273}"/>
              </a:ext>
            </a:extLst>
          </p:cNvPr>
          <p:cNvSpPr txBox="1"/>
          <p:nvPr/>
        </p:nvSpPr>
        <p:spPr>
          <a:xfrm>
            <a:off x="802326" y="1561796"/>
            <a:ext cx="6096000" cy="386388"/>
          </a:xfrm>
          <a:prstGeom prst="rect">
            <a:avLst/>
          </a:prstGeom>
          <a:noFill/>
        </p:spPr>
        <p:txBody>
          <a:bodyPr wrap="square">
            <a:spAutoFit/>
          </a:bodyPr>
          <a:lstStyle/>
          <a:p>
            <a:pPr marL="0" indent="0" algn="just">
              <a:lnSpc>
                <a:spcPct val="120000"/>
              </a:lnSpc>
              <a:spcBef>
                <a:spcPts val="0"/>
              </a:spcBef>
              <a:buClrTx/>
              <a:buNone/>
            </a:pPr>
            <a:r>
              <a:rPr lang="fr-FR" sz="1800" b="1" dirty="0">
                <a:solidFill>
                  <a:schemeClr val="bg1"/>
                </a:solidFill>
                <a:highlight>
                  <a:srgbClr val="D7D800"/>
                </a:highlight>
                <a:latin typeface="Montserrat Light" panose="00000400000000000000" pitchFamily="50" charset="0"/>
              </a:rPr>
              <a:t>SECTION D’EXPLOITATION</a:t>
            </a:r>
          </a:p>
        </p:txBody>
      </p:sp>
    </p:spTree>
    <p:extLst>
      <p:ext uri="{BB962C8B-B14F-4D97-AF65-F5344CB8AC3E}">
        <p14:creationId xmlns:p14="http://schemas.microsoft.com/office/powerpoint/2010/main" val="3991342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6CA14-621F-5CEA-0C24-59FCC368F492}"/>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E774BB1F-283A-BF63-6374-1D735613587E}"/>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3" name="Image 2">
            <a:extLst>
              <a:ext uri="{FF2B5EF4-FFF2-40B4-BE49-F238E27FC236}">
                <a16:creationId xmlns:a16="http://schemas.microsoft.com/office/drawing/2014/main" id="{5719EAC8-EBA3-2664-9143-D684D7135B36}"/>
              </a:ext>
            </a:extLst>
          </p:cNvPr>
          <p:cNvPicPr>
            <a:picLocks noChangeAspect="1"/>
          </p:cNvPicPr>
          <p:nvPr/>
        </p:nvPicPr>
        <p:blipFill>
          <a:blip r:embed="rId3"/>
          <a:stretch>
            <a:fillRect/>
          </a:stretch>
        </p:blipFill>
        <p:spPr>
          <a:xfrm>
            <a:off x="474345" y="2021205"/>
            <a:ext cx="11407140" cy="3672840"/>
          </a:xfrm>
          <a:prstGeom prst="rect">
            <a:avLst/>
          </a:prstGeom>
        </p:spPr>
      </p:pic>
      <p:sp>
        <p:nvSpPr>
          <p:cNvPr id="5" name="Graphique 12">
            <a:extLst>
              <a:ext uri="{FF2B5EF4-FFF2-40B4-BE49-F238E27FC236}">
                <a16:creationId xmlns:a16="http://schemas.microsoft.com/office/drawing/2014/main" id="{882E9229-C759-B4AD-AC71-6F19DE687971}"/>
              </a:ext>
            </a:extLst>
          </p:cNvPr>
          <p:cNvSpPr/>
          <p:nvPr/>
        </p:nvSpPr>
        <p:spPr>
          <a:xfrm>
            <a:off x="8438350" y="364543"/>
            <a:ext cx="3443135" cy="799412"/>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l’adduction </a:t>
            </a:r>
          </a:p>
          <a:p>
            <a:pPr>
              <a:lnSpc>
                <a:spcPts val="2160"/>
              </a:lnSpc>
            </a:pPr>
            <a:r>
              <a:rPr lang="fr-FR" dirty="0">
                <a:solidFill>
                  <a:srgbClr val="FFFFFF"/>
                </a:solidFill>
                <a:latin typeface="Bebas" pitchFamily="2" charset="0"/>
              </a:rPr>
              <a:t>     eau potable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7" name="ZoneTexte 6">
            <a:extLst>
              <a:ext uri="{FF2B5EF4-FFF2-40B4-BE49-F238E27FC236}">
                <a16:creationId xmlns:a16="http://schemas.microsoft.com/office/drawing/2014/main" id="{06AA7AC1-823B-7B6B-917C-7C28F9741B7F}"/>
              </a:ext>
            </a:extLst>
          </p:cNvPr>
          <p:cNvSpPr txBox="1"/>
          <p:nvPr/>
        </p:nvSpPr>
        <p:spPr>
          <a:xfrm>
            <a:off x="474345" y="1144490"/>
            <a:ext cx="6096000" cy="386388"/>
          </a:xfrm>
          <a:prstGeom prst="rect">
            <a:avLst/>
          </a:prstGeom>
          <a:noFill/>
        </p:spPr>
        <p:txBody>
          <a:bodyPr wrap="square">
            <a:spAutoFit/>
          </a:bodyPr>
          <a:lstStyle/>
          <a:p>
            <a:pPr marL="0" indent="0" algn="just">
              <a:lnSpc>
                <a:spcPct val="120000"/>
              </a:lnSpc>
              <a:spcBef>
                <a:spcPts val="0"/>
              </a:spcBef>
              <a:buClrTx/>
              <a:buNone/>
            </a:pPr>
            <a:r>
              <a:rPr lang="fr-FR" sz="1800" b="1" dirty="0">
                <a:solidFill>
                  <a:schemeClr val="bg1"/>
                </a:solidFill>
                <a:highlight>
                  <a:srgbClr val="D7D800"/>
                </a:highlight>
                <a:latin typeface="Montserrat Light" panose="00000400000000000000" pitchFamily="50" charset="0"/>
              </a:rPr>
              <a:t>DEPENSES  D’INVESTISSEMENT</a:t>
            </a:r>
          </a:p>
        </p:txBody>
      </p:sp>
    </p:spTree>
    <p:extLst>
      <p:ext uri="{BB962C8B-B14F-4D97-AF65-F5344CB8AC3E}">
        <p14:creationId xmlns:p14="http://schemas.microsoft.com/office/powerpoint/2010/main" val="3942853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36ABC-2BD3-7CB2-BDCB-8F2E45BFB5F6}"/>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9C993C56-19E7-E7BD-733F-3E652A7E86C4}"/>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5" name="Image 4">
            <a:extLst>
              <a:ext uri="{FF2B5EF4-FFF2-40B4-BE49-F238E27FC236}">
                <a16:creationId xmlns:a16="http://schemas.microsoft.com/office/drawing/2014/main" id="{557524D0-22B6-A928-92BA-50F3947BEDB2}"/>
              </a:ext>
            </a:extLst>
          </p:cNvPr>
          <p:cNvPicPr>
            <a:picLocks noChangeAspect="1"/>
          </p:cNvPicPr>
          <p:nvPr/>
        </p:nvPicPr>
        <p:blipFill>
          <a:blip r:embed="rId3"/>
          <a:stretch>
            <a:fillRect/>
          </a:stretch>
        </p:blipFill>
        <p:spPr>
          <a:xfrm>
            <a:off x="392430" y="1712846"/>
            <a:ext cx="11407140" cy="3855720"/>
          </a:xfrm>
          <a:prstGeom prst="rect">
            <a:avLst/>
          </a:prstGeom>
        </p:spPr>
      </p:pic>
      <p:sp>
        <p:nvSpPr>
          <p:cNvPr id="3" name="Graphique 12">
            <a:extLst>
              <a:ext uri="{FF2B5EF4-FFF2-40B4-BE49-F238E27FC236}">
                <a16:creationId xmlns:a16="http://schemas.microsoft.com/office/drawing/2014/main" id="{67125C48-DAD0-C8F8-B62B-361EE0488870}"/>
              </a:ext>
            </a:extLst>
          </p:cNvPr>
          <p:cNvSpPr/>
          <p:nvPr/>
        </p:nvSpPr>
        <p:spPr>
          <a:xfrm>
            <a:off x="8356435" y="357317"/>
            <a:ext cx="3443135" cy="799412"/>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l’adduction </a:t>
            </a:r>
          </a:p>
          <a:p>
            <a:pPr>
              <a:lnSpc>
                <a:spcPts val="2160"/>
              </a:lnSpc>
            </a:pPr>
            <a:r>
              <a:rPr lang="fr-FR" dirty="0">
                <a:solidFill>
                  <a:srgbClr val="FFFFFF"/>
                </a:solidFill>
                <a:latin typeface="Bebas" pitchFamily="2" charset="0"/>
              </a:rPr>
              <a:t>     eau potable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7" name="ZoneTexte 6">
            <a:extLst>
              <a:ext uri="{FF2B5EF4-FFF2-40B4-BE49-F238E27FC236}">
                <a16:creationId xmlns:a16="http://schemas.microsoft.com/office/drawing/2014/main" id="{18132130-8EC5-2A38-F06A-C4C379EA3201}"/>
              </a:ext>
            </a:extLst>
          </p:cNvPr>
          <p:cNvSpPr txBox="1"/>
          <p:nvPr/>
        </p:nvSpPr>
        <p:spPr>
          <a:xfrm>
            <a:off x="464820" y="1120349"/>
            <a:ext cx="6096000" cy="386388"/>
          </a:xfrm>
          <a:prstGeom prst="rect">
            <a:avLst/>
          </a:prstGeom>
          <a:noFill/>
        </p:spPr>
        <p:txBody>
          <a:bodyPr wrap="square">
            <a:spAutoFit/>
          </a:bodyPr>
          <a:lstStyle/>
          <a:p>
            <a:pPr marL="0" indent="0" algn="just">
              <a:lnSpc>
                <a:spcPct val="120000"/>
              </a:lnSpc>
              <a:spcBef>
                <a:spcPts val="0"/>
              </a:spcBef>
              <a:buClrTx/>
              <a:buNone/>
            </a:pPr>
            <a:r>
              <a:rPr lang="fr-FR" sz="1800" b="1" dirty="0">
                <a:solidFill>
                  <a:schemeClr val="bg1"/>
                </a:solidFill>
                <a:highlight>
                  <a:srgbClr val="D7D800"/>
                </a:highlight>
                <a:latin typeface="Montserrat Light" panose="00000400000000000000" pitchFamily="50" charset="0"/>
              </a:rPr>
              <a:t>RECETTES D’INVESTISSEMENT</a:t>
            </a:r>
          </a:p>
        </p:txBody>
      </p:sp>
    </p:spTree>
    <p:extLst>
      <p:ext uri="{BB962C8B-B14F-4D97-AF65-F5344CB8AC3E}">
        <p14:creationId xmlns:p14="http://schemas.microsoft.com/office/powerpoint/2010/main" val="1596026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983CB-EDBF-2209-3FC6-5EDCB0CCEC80}"/>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15B0267A-1A9C-8F30-944C-2123D56675E2}"/>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5" name="ZoneTexte 4">
            <a:extLst>
              <a:ext uri="{FF2B5EF4-FFF2-40B4-BE49-F238E27FC236}">
                <a16:creationId xmlns:a16="http://schemas.microsoft.com/office/drawing/2014/main" id="{C2EDB493-ACC4-4D12-65CD-2BC156250E8B}"/>
              </a:ext>
            </a:extLst>
          </p:cNvPr>
          <p:cNvSpPr txBox="1"/>
          <p:nvPr/>
        </p:nvSpPr>
        <p:spPr>
          <a:xfrm>
            <a:off x="549312" y="1994937"/>
            <a:ext cx="10772724" cy="3323987"/>
          </a:xfrm>
          <a:prstGeom prst="rect">
            <a:avLst/>
          </a:prstGeom>
          <a:noFill/>
        </p:spPr>
        <p:txBody>
          <a:bodyPr wrap="square">
            <a:spAutoFit/>
          </a:bodyPr>
          <a:lstStyle/>
          <a:p>
            <a:pPr>
              <a:tabLst>
                <a:tab pos="2970530" algn="l"/>
              </a:tabLst>
            </a:pPr>
            <a:r>
              <a:rPr lang="fr-FR" sz="1800" dirty="0">
                <a:effectLst/>
                <a:latin typeface="Montserrat Light" panose="00000400000000000000" pitchFamily="50" charset="0"/>
                <a:ea typeface="MS Mincho" panose="02020609040205080304" pitchFamily="49" charset="-128"/>
                <a:cs typeface="Times New Roman" panose="02020603050405020304" pitchFamily="18" charset="0"/>
              </a:rPr>
              <a:t> </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Les RAR 2024 sont financés par les excédents dégagés sur cette section au titre de l’année 2023.</a:t>
            </a:r>
          </a:p>
          <a:p>
            <a:pPr algn="just">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 </a:t>
            </a:r>
          </a:p>
          <a:p>
            <a:pPr algn="just">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Le plan d’investissement respecte :</a:t>
            </a:r>
          </a:p>
          <a:p>
            <a:pPr algn="just">
              <a:tabLst>
                <a:tab pos="2970530" algn="l"/>
                <a:tab pos="4500880" algn="l"/>
              </a:tabLst>
            </a:pPr>
            <a:endParaRPr lang="fr-FR" sz="1600" dirty="0">
              <a:effectLst/>
              <a:latin typeface="Montserrat Light" panose="00000400000000000000" pitchFamily="50" charset="0"/>
              <a:ea typeface="MS Mincho" panose="02020609040205080304" pitchFamily="49" charset="-128"/>
              <a:cs typeface="Times New Roman" panose="02020603050405020304" pitchFamily="18" charset="0"/>
            </a:endParaRPr>
          </a:p>
          <a:p>
            <a:pPr marL="540000" lvl="0" indent="-342900" algn="just">
              <a:buFont typeface="Wingdings" panose="05000000000000000000" pitchFamily="2" charset="2"/>
              <a:buChar char=""/>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la déclinaison opérationnelle d’une gestion durable de l’Eau de la Vision du Territoire pour la période 2024-2030 ;</a:t>
            </a:r>
          </a:p>
          <a:p>
            <a:pPr marL="540000" lvl="0" indent="-342900" algn="just">
              <a:buFont typeface="Wingdings" panose="05000000000000000000" pitchFamily="2" charset="2"/>
              <a:buChar char=""/>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les conclusions de l’audit financier de conserver les excédents dégagés par la section d’exploitation pour en assurer les équilibres.</a:t>
            </a:r>
          </a:p>
          <a:p>
            <a:pPr algn="just">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 </a:t>
            </a:r>
          </a:p>
          <a:p>
            <a:pPr algn="just">
              <a:tabLst>
                <a:tab pos="2970530" algn="l"/>
                <a:tab pos="4500880" algn="l"/>
              </a:tabLst>
            </a:pPr>
            <a:r>
              <a:rPr lang="fr-FR" sz="1600" dirty="0">
                <a:effectLst/>
                <a:latin typeface="Montserrat Light" panose="00000400000000000000" pitchFamily="50" charset="0"/>
                <a:ea typeface="MS Mincho" panose="02020609040205080304" pitchFamily="49" charset="-128"/>
                <a:cs typeface="Times New Roman" panose="02020603050405020304" pitchFamily="18" charset="0"/>
              </a:rPr>
              <a:t>Comme pour le précédent exercice et dans le respect des engagements contractualisés dans les documents d’analyse financière et développement du Territoire, les capacités budgétaires 2025 ne permettent pas de financer des opérations d’ordre patrimoniales de « renouvellement des réseaux ».</a:t>
            </a:r>
          </a:p>
        </p:txBody>
      </p:sp>
      <p:sp>
        <p:nvSpPr>
          <p:cNvPr id="3" name="Graphique 12">
            <a:extLst>
              <a:ext uri="{FF2B5EF4-FFF2-40B4-BE49-F238E27FC236}">
                <a16:creationId xmlns:a16="http://schemas.microsoft.com/office/drawing/2014/main" id="{9C237D5A-452F-39A5-5626-3A2BCC807A4A}"/>
              </a:ext>
            </a:extLst>
          </p:cNvPr>
          <p:cNvSpPr/>
          <p:nvPr/>
        </p:nvSpPr>
        <p:spPr>
          <a:xfrm>
            <a:off x="8358019" y="385571"/>
            <a:ext cx="3443135" cy="799412"/>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l’adduction </a:t>
            </a:r>
          </a:p>
          <a:p>
            <a:pPr>
              <a:lnSpc>
                <a:spcPts val="2160"/>
              </a:lnSpc>
            </a:pPr>
            <a:r>
              <a:rPr lang="fr-FR" dirty="0">
                <a:solidFill>
                  <a:srgbClr val="FFFFFF"/>
                </a:solidFill>
                <a:latin typeface="Bebas" pitchFamily="2" charset="0"/>
              </a:rPr>
              <a:t>     eau potable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4" name="ZoneTexte 3">
            <a:extLst>
              <a:ext uri="{FF2B5EF4-FFF2-40B4-BE49-F238E27FC236}">
                <a16:creationId xmlns:a16="http://schemas.microsoft.com/office/drawing/2014/main" id="{3B93A1D5-5E11-764F-6828-27B7D57C2860}"/>
              </a:ext>
            </a:extLst>
          </p:cNvPr>
          <p:cNvSpPr txBox="1"/>
          <p:nvPr/>
        </p:nvSpPr>
        <p:spPr>
          <a:xfrm>
            <a:off x="483870" y="1501081"/>
            <a:ext cx="6096000" cy="386388"/>
          </a:xfrm>
          <a:prstGeom prst="rect">
            <a:avLst/>
          </a:prstGeom>
          <a:noFill/>
        </p:spPr>
        <p:txBody>
          <a:bodyPr wrap="square">
            <a:spAutoFit/>
          </a:bodyPr>
          <a:lstStyle/>
          <a:p>
            <a:pPr marL="0" indent="0" algn="just">
              <a:lnSpc>
                <a:spcPct val="120000"/>
              </a:lnSpc>
              <a:spcBef>
                <a:spcPts val="0"/>
              </a:spcBef>
              <a:buClrTx/>
              <a:buNone/>
            </a:pPr>
            <a:r>
              <a:rPr lang="fr-FR" b="1" dirty="0">
                <a:solidFill>
                  <a:schemeClr val="bg1"/>
                </a:solidFill>
                <a:highlight>
                  <a:srgbClr val="D7D800"/>
                </a:highlight>
                <a:latin typeface="Montserrat Light" panose="00000400000000000000" pitchFamily="50" charset="0"/>
              </a:rPr>
              <a:t>SECTION D’INVESTISSEMENT</a:t>
            </a:r>
            <a:endParaRPr lang="fr-FR" sz="1800" b="1" dirty="0">
              <a:solidFill>
                <a:schemeClr val="bg1"/>
              </a:solidFill>
              <a:highlight>
                <a:srgbClr val="D7D800"/>
              </a:highlight>
              <a:latin typeface="Montserrat Light" panose="00000400000000000000" pitchFamily="50" charset="0"/>
            </a:endParaRPr>
          </a:p>
        </p:txBody>
      </p:sp>
    </p:spTree>
    <p:extLst>
      <p:ext uri="{BB962C8B-B14F-4D97-AF65-F5344CB8AC3E}">
        <p14:creationId xmlns:p14="http://schemas.microsoft.com/office/powerpoint/2010/main" val="19823482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0AC84-243C-ADA5-1808-54CD33D810D4}"/>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D1D017B8-6382-E1E4-43A7-C91FDD40577C}"/>
              </a:ext>
            </a:extLst>
          </p:cNvPr>
          <p:cNvSpPr/>
          <p:nvPr/>
        </p:nvSpPr>
        <p:spPr>
          <a:xfrm>
            <a:off x="8665554" y="385571"/>
            <a:ext cx="3135600" cy="799412"/>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t>
            </a:r>
            <a:r>
              <a:rPr lang="fr-FR" dirty="0" err="1">
                <a:solidFill>
                  <a:srgbClr val="FFFFFF"/>
                </a:solidFill>
                <a:latin typeface="Bebas" pitchFamily="2" charset="0"/>
              </a:rPr>
              <a:t>nnexe</a:t>
            </a:r>
            <a:r>
              <a:rPr lang="fr-FR" dirty="0">
                <a:solidFill>
                  <a:srgbClr val="FFFFFF"/>
                </a:solidFill>
                <a:latin typeface="Bebas" pitchFamily="2" charset="0"/>
              </a:rPr>
              <a:t> de</a:t>
            </a:r>
          </a:p>
          <a:p>
            <a:pPr>
              <a:lnSpc>
                <a:spcPts val="2160"/>
              </a:lnSpc>
            </a:pPr>
            <a:r>
              <a:rPr lang="fr-FR" dirty="0">
                <a:solidFill>
                  <a:srgbClr val="FFFFFF"/>
                </a:solidFill>
                <a:latin typeface="Bebas" pitchFamily="2" charset="0"/>
              </a:rPr>
              <a:t>l’adduction eau potable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CE04C879-9B18-F1BD-925E-A26DC0180E25}"/>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graphicFrame>
        <p:nvGraphicFramePr>
          <p:cNvPr id="9" name="Tableau 8">
            <a:extLst>
              <a:ext uri="{FF2B5EF4-FFF2-40B4-BE49-F238E27FC236}">
                <a16:creationId xmlns:a16="http://schemas.microsoft.com/office/drawing/2014/main" id="{242A884D-6C24-1C67-9E0B-8C56C1B05629}"/>
              </a:ext>
            </a:extLst>
          </p:cNvPr>
          <p:cNvGraphicFramePr>
            <a:graphicFrameLocks noGrp="1"/>
          </p:cNvGraphicFramePr>
          <p:nvPr>
            <p:extLst>
              <p:ext uri="{D42A27DB-BD31-4B8C-83A1-F6EECF244321}">
                <p14:modId xmlns:p14="http://schemas.microsoft.com/office/powerpoint/2010/main" val="4251535084"/>
              </p:ext>
            </p:extLst>
          </p:nvPr>
        </p:nvGraphicFramePr>
        <p:xfrm>
          <a:off x="1028430" y="1066800"/>
          <a:ext cx="7944806" cy="5005922"/>
        </p:xfrm>
        <a:graphic>
          <a:graphicData uri="http://schemas.openxmlformats.org/drawingml/2006/table">
            <a:tbl>
              <a:tblPr/>
              <a:tblGrid>
                <a:gridCol w="923815">
                  <a:extLst>
                    <a:ext uri="{9D8B030D-6E8A-4147-A177-3AD203B41FA5}">
                      <a16:colId xmlns:a16="http://schemas.microsoft.com/office/drawing/2014/main" val="2736123844"/>
                    </a:ext>
                  </a:extLst>
                </a:gridCol>
                <a:gridCol w="923815">
                  <a:extLst>
                    <a:ext uri="{9D8B030D-6E8A-4147-A177-3AD203B41FA5}">
                      <a16:colId xmlns:a16="http://schemas.microsoft.com/office/drawing/2014/main" val="3584170001"/>
                    </a:ext>
                  </a:extLst>
                </a:gridCol>
                <a:gridCol w="3510496">
                  <a:extLst>
                    <a:ext uri="{9D8B030D-6E8A-4147-A177-3AD203B41FA5}">
                      <a16:colId xmlns:a16="http://schemas.microsoft.com/office/drawing/2014/main" val="4220060597"/>
                    </a:ext>
                  </a:extLst>
                </a:gridCol>
                <a:gridCol w="1293340">
                  <a:extLst>
                    <a:ext uri="{9D8B030D-6E8A-4147-A177-3AD203B41FA5}">
                      <a16:colId xmlns:a16="http://schemas.microsoft.com/office/drawing/2014/main" val="1568401832"/>
                    </a:ext>
                  </a:extLst>
                </a:gridCol>
                <a:gridCol w="1293340">
                  <a:extLst>
                    <a:ext uri="{9D8B030D-6E8A-4147-A177-3AD203B41FA5}">
                      <a16:colId xmlns:a16="http://schemas.microsoft.com/office/drawing/2014/main" val="983264843"/>
                    </a:ext>
                  </a:extLst>
                </a:gridCol>
              </a:tblGrid>
              <a:tr h="314146">
                <a:tc gridSpan="5">
                  <a:txBody>
                    <a:bodyPr/>
                    <a:lstStyle/>
                    <a:p>
                      <a:pPr algn="ctr" fontAlgn="ctr"/>
                      <a:r>
                        <a:rPr lang="fr-FR" sz="1400" b="1" i="0" u="none" strike="noStrike" dirty="0">
                          <a:solidFill>
                            <a:srgbClr val="FFFFFF"/>
                          </a:solidFill>
                          <a:effectLst/>
                          <a:latin typeface="Montserrat Light" panose="00000400000000000000" pitchFamily="50" charset="0"/>
                        </a:rPr>
                        <a:t>- SECTION INVESTISSEMENT - </a:t>
                      </a:r>
                    </a:p>
                  </a:txBody>
                  <a:tcPr marL="7110" marR="7110" marT="7110" marB="0" anchor="ctr">
                    <a:lnL>
                      <a:noFill/>
                    </a:lnL>
                    <a:lnR>
                      <a:noFill/>
                    </a:lnR>
                    <a:lnT>
                      <a:noFill/>
                    </a:lnT>
                    <a:lnB>
                      <a:noFill/>
                    </a:lnB>
                    <a:solidFill>
                      <a:srgbClr val="80808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54026893"/>
                  </a:ext>
                </a:extLst>
              </a:tr>
              <a:tr h="157073">
                <a:tc>
                  <a:txBody>
                    <a:bodyPr/>
                    <a:lstStyle/>
                    <a:p>
                      <a:pPr algn="l" fontAlgn="b"/>
                      <a:endParaRPr lang="fr-FR" sz="700" b="0" i="0" u="none" strike="noStrike">
                        <a:solidFill>
                          <a:srgbClr val="000000"/>
                        </a:solidFill>
                        <a:effectLst/>
                        <a:latin typeface="Montserrat Light" panose="00000400000000000000" pitchFamily="50" charset="0"/>
                      </a:endParaRPr>
                    </a:p>
                  </a:txBody>
                  <a:tcPr marL="7110" marR="7110" marT="7110" marB="0" anchor="b">
                    <a:lnL>
                      <a:noFill/>
                    </a:lnL>
                    <a:lnR>
                      <a:noFill/>
                    </a:lnR>
                    <a:lnT>
                      <a:noFill/>
                    </a:lnT>
                    <a:lnB>
                      <a:noFill/>
                    </a:lnB>
                    <a:noFill/>
                  </a:tcPr>
                </a:tc>
                <a:tc>
                  <a:txBody>
                    <a:bodyPr/>
                    <a:lstStyle/>
                    <a:p>
                      <a:pPr algn="l" fontAlgn="b"/>
                      <a:endParaRPr lang="fr-FR" sz="700" b="0" i="0" u="none" strike="noStrike">
                        <a:solidFill>
                          <a:srgbClr val="000000"/>
                        </a:solidFill>
                        <a:effectLst/>
                        <a:latin typeface="Montserrat Light" panose="00000400000000000000" pitchFamily="50" charset="0"/>
                      </a:endParaRPr>
                    </a:p>
                  </a:txBody>
                  <a:tcPr marL="7110" marR="7110" marT="7110" marB="0" anchor="b">
                    <a:lnL>
                      <a:noFill/>
                    </a:lnL>
                    <a:lnR>
                      <a:noFill/>
                    </a:lnR>
                    <a:lnT>
                      <a:noFill/>
                    </a:lnT>
                    <a:lnB>
                      <a:noFill/>
                    </a:lnB>
                    <a:noFill/>
                  </a:tcPr>
                </a:tc>
                <a:tc>
                  <a:txBody>
                    <a:bodyPr/>
                    <a:lstStyle/>
                    <a:p>
                      <a:pPr algn="l" fontAlgn="b"/>
                      <a:endParaRPr lang="fr-FR" sz="700" b="0" i="0" u="none" strike="noStrike" dirty="0">
                        <a:solidFill>
                          <a:srgbClr val="000000"/>
                        </a:solidFill>
                        <a:effectLst/>
                        <a:latin typeface="Montserrat Light" panose="00000400000000000000" pitchFamily="50" charset="0"/>
                      </a:endParaRPr>
                    </a:p>
                  </a:txBody>
                  <a:tcPr marL="7110" marR="7110" marT="7110" marB="0" anchor="b">
                    <a:lnL>
                      <a:noFill/>
                    </a:lnL>
                    <a:lnR>
                      <a:noFill/>
                    </a:lnR>
                    <a:lnT>
                      <a:noFill/>
                    </a:lnT>
                    <a:lnB>
                      <a:noFill/>
                    </a:lnB>
                    <a:noFill/>
                  </a:tcPr>
                </a:tc>
                <a:tc>
                  <a:txBody>
                    <a:bodyPr/>
                    <a:lstStyle/>
                    <a:p>
                      <a:pPr algn="l" fontAlgn="b"/>
                      <a:endParaRPr lang="fr-FR" sz="800" b="0" i="0" u="none" strike="noStrike" dirty="0">
                        <a:solidFill>
                          <a:srgbClr val="000000"/>
                        </a:solidFill>
                        <a:effectLst/>
                        <a:latin typeface="Calibri" panose="020F0502020204030204" pitchFamily="34" charset="0"/>
                      </a:endParaRPr>
                    </a:p>
                  </a:txBody>
                  <a:tcPr marL="7110" marR="7110" marT="7110" marB="0" anchor="b">
                    <a:lnL>
                      <a:noFill/>
                    </a:lnL>
                    <a:lnR>
                      <a:noFill/>
                    </a:lnR>
                    <a:lnT>
                      <a:noFill/>
                    </a:lnT>
                    <a:lnB>
                      <a:noFill/>
                    </a:lnB>
                    <a:noFill/>
                  </a:tcPr>
                </a:tc>
                <a:tc>
                  <a:txBody>
                    <a:bodyPr/>
                    <a:lstStyle/>
                    <a:p>
                      <a:pPr algn="l" fontAlgn="b"/>
                      <a:endParaRPr lang="fr-FR" sz="800" b="0" i="0" u="none" strike="noStrike" dirty="0">
                        <a:solidFill>
                          <a:srgbClr val="000000"/>
                        </a:solidFill>
                        <a:effectLst/>
                        <a:latin typeface="Calibri" panose="020F0502020204030204" pitchFamily="34" charset="0"/>
                      </a:endParaRPr>
                    </a:p>
                  </a:txBody>
                  <a:tcPr marL="7110" marR="7110" marT="7110" marB="0" anchor="b">
                    <a:lnL>
                      <a:noFill/>
                    </a:lnL>
                    <a:lnR>
                      <a:noFill/>
                    </a:lnR>
                    <a:lnT>
                      <a:noFill/>
                    </a:lnT>
                    <a:lnB>
                      <a:noFill/>
                    </a:lnB>
                    <a:noFill/>
                  </a:tcPr>
                </a:tc>
                <a:extLst>
                  <a:ext uri="{0D108BD9-81ED-4DB2-BD59-A6C34878D82A}">
                    <a16:rowId xmlns:a16="http://schemas.microsoft.com/office/drawing/2014/main" val="1651867471"/>
                  </a:ext>
                </a:extLst>
              </a:tr>
              <a:tr h="235610">
                <a:tc gridSpan="5">
                  <a:txBody>
                    <a:bodyPr/>
                    <a:lstStyle/>
                    <a:p>
                      <a:pPr algn="ctr" fontAlgn="ctr"/>
                      <a:r>
                        <a:rPr lang="fr-FR" sz="1200" b="1" i="0" u="none" strike="noStrike" dirty="0">
                          <a:solidFill>
                            <a:srgbClr val="FFFFFF"/>
                          </a:solidFill>
                          <a:effectLst/>
                          <a:latin typeface="Montserrat Light" panose="00000400000000000000" pitchFamily="50" charset="0"/>
                        </a:rPr>
                        <a:t>Budget : AEP Régie</a:t>
                      </a:r>
                    </a:p>
                  </a:txBody>
                  <a:tcPr marL="7110" marR="7110" marT="7110" marB="0" anchor="ctr">
                    <a:lnL>
                      <a:noFill/>
                    </a:lnL>
                    <a:lnR>
                      <a:noFill/>
                    </a:lnR>
                    <a:lnT>
                      <a:noFill/>
                    </a:lnT>
                    <a:lnB>
                      <a:noFill/>
                    </a:lnB>
                    <a:solidFill>
                      <a:srgbClr val="1DAD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121711304"/>
                  </a:ext>
                </a:extLst>
              </a:tr>
              <a:tr h="235610">
                <a:tc gridSpan="5">
                  <a:txBody>
                    <a:bodyPr/>
                    <a:lstStyle/>
                    <a:p>
                      <a:pPr algn="ctr" fontAlgn="ctr"/>
                      <a:r>
                        <a:rPr lang="fr-FR" sz="1200" b="1" i="0" u="none" strike="noStrike" dirty="0">
                          <a:solidFill>
                            <a:srgbClr val="FFFFFF"/>
                          </a:solidFill>
                          <a:effectLst/>
                          <a:latin typeface="Montserrat Light" panose="00000400000000000000" pitchFamily="50" charset="0"/>
                        </a:rPr>
                        <a:t>N° : 03010</a:t>
                      </a:r>
                    </a:p>
                  </a:txBody>
                  <a:tcPr marL="7110" marR="7110" marT="7110" marB="0" anchor="ctr">
                    <a:lnL>
                      <a:noFill/>
                    </a:lnL>
                    <a:lnR>
                      <a:noFill/>
                    </a:lnR>
                    <a:lnT>
                      <a:noFill/>
                    </a:lnT>
                    <a:lnB>
                      <a:noFill/>
                    </a:lnB>
                    <a:solidFill>
                      <a:srgbClr val="1DAD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40783816"/>
                  </a:ext>
                </a:extLst>
              </a:tr>
              <a:tr h="157073">
                <a:tc>
                  <a:txBody>
                    <a:bodyPr/>
                    <a:lstStyle/>
                    <a:p>
                      <a:pPr algn="l" fontAlgn="b"/>
                      <a:endParaRPr lang="fr-FR" sz="700" b="0" i="0" u="none" strike="noStrike">
                        <a:solidFill>
                          <a:srgbClr val="000000"/>
                        </a:solidFill>
                        <a:effectLst/>
                        <a:latin typeface="Montserrat Light" panose="00000400000000000000" pitchFamily="50" charset="0"/>
                      </a:endParaRPr>
                    </a:p>
                  </a:txBody>
                  <a:tcPr marL="7110" marR="7110" marT="7110" marB="0" anchor="b">
                    <a:lnL>
                      <a:noFill/>
                    </a:lnL>
                    <a:lnR>
                      <a:noFill/>
                    </a:lnR>
                    <a:lnT>
                      <a:noFill/>
                    </a:lnT>
                    <a:lnB>
                      <a:noFill/>
                    </a:lnB>
                    <a:noFill/>
                  </a:tcPr>
                </a:tc>
                <a:tc>
                  <a:txBody>
                    <a:bodyPr/>
                    <a:lstStyle/>
                    <a:p>
                      <a:pPr algn="l" fontAlgn="b"/>
                      <a:endParaRPr lang="fr-FR" sz="700" b="0" i="0" u="none" strike="noStrike" dirty="0">
                        <a:solidFill>
                          <a:srgbClr val="000000"/>
                        </a:solidFill>
                        <a:effectLst/>
                        <a:latin typeface="Montserrat Light" panose="00000400000000000000" pitchFamily="50" charset="0"/>
                      </a:endParaRPr>
                    </a:p>
                  </a:txBody>
                  <a:tcPr marL="7110" marR="7110" marT="7110" marB="0" anchor="b">
                    <a:lnL>
                      <a:noFill/>
                    </a:lnL>
                    <a:lnR>
                      <a:noFill/>
                    </a:lnR>
                    <a:lnT>
                      <a:noFill/>
                    </a:lnT>
                    <a:lnB>
                      <a:noFill/>
                    </a:lnB>
                    <a:noFill/>
                  </a:tcPr>
                </a:tc>
                <a:tc>
                  <a:txBody>
                    <a:bodyPr/>
                    <a:lstStyle/>
                    <a:p>
                      <a:pPr algn="l" fontAlgn="b"/>
                      <a:endParaRPr lang="fr-FR" sz="700" b="0" i="0" u="none" strike="noStrike" dirty="0">
                        <a:solidFill>
                          <a:srgbClr val="000000"/>
                        </a:solidFill>
                        <a:effectLst/>
                        <a:latin typeface="Montserrat Light" panose="00000400000000000000" pitchFamily="50" charset="0"/>
                      </a:endParaRPr>
                    </a:p>
                  </a:txBody>
                  <a:tcPr marL="7110" marR="7110" marT="7110"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7110" marR="7110" marT="7110" marB="0" anchor="b">
                    <a:lnL>
                      <a:noFill/>
                    </a:lnL>
                    <a:lnR>
                      <a:noFill/>
                    </a:lnR>
                    <a:lnT>
                      <a:noFill/>
                    </a:lnT>
                    <a:lnB>
                      <a:noFill/>
                    </a:lnB>
                    <a:noFill/>
                  </a:tcPr>
                </a:tc>
                <a:tc>
                  <a:txBody>
                    <a:bodyPr/>
                    <a:lstStyle/>
                    <a:p>
                      <a:pPr algn="l" fontAlgn="b"/>
                      <a:endParaRPr lang="fr-FR" sz="800" b="0" i="0" u="none" strike="noStrike" dirty="0">
                        <a:solidFill>
                          <a:srgbClr val="000000"/>
                        </a:solidFill>
                        <a:effectLst/>
                        <a:latin typeface="Calibri" panose="020F0502020204030204" pitchFamily="34" charset="0"/>
                      </a:endParaRPr>
                    </a:p>
                  </a:txBody>
                  <a:tcPr marL="7110" marR="7110" marT="7110" marB="0" anchor="b">
                    <a:lnL>
                      <a:noFill/>
                    </a:lnL>
                    <a:lnR>
                      <a:noFill/>
                    </a:lnR>
                    <a:lnT>
                      <a:noFill/>
                    </a:lnT>
                    <a:lnB>
                      <a:noFill/>
                    </a:lnB>
                    <a:noFill/>
                  </a:tcPr>
                </a:tc>
                <a:extLst>
                  <a:ext uri="{0D108BD9-81ED-4DB2-BD59-A6C34878D82A}">
                    <a16:rowId xmlns:a16="http://schemas.microsoft.com/office/drawing/2014/main" val="2629045102"/>
                  </a:ext>
                </a:extLst>
              </a:tr>
              <a:tr h="235610">
                <a:tc gridSpan="5">
                  <a:txBody>
                    <a:bodyPr/>
                    <a:lstStyle/>
                    <a:p>
                      <a:pPr algn="ctr" fontAlgn="ctr"/>
                      <a:r>
                        <a:rPr lang="fr-FR" sz="1200" b="1" i="0" u="none" strike="noStrike" dirty="0">
                          <a:solidFill>
                            <a:srgbClr val="FFFFFF"/>
                          </a:solidFill>
                          <a:effectLst/>
                          <a:latin typeface="Montserrat Light" panose="00000400000000000000" pitchFamily="50" charset="0"/>
                        </a:rPr>
                        <a:t>Restes à réaliser</a:t>
                      </a:r>
                    </a:p>
                  </a:txBody>
                  <a:tcPr marL="7110" marR="7110" marT="7110" marB="0" anchor="ctr">
                    <a:lnL>
                      <a:noFill/>
                    </a:lnL>
                    <a:lnR>
                      <a:noFill/>
                    </a:lnR>
                    <a:lnT>
                      <a:noFill/>
                    </a:lnT>
                    <a:lnB>
                      <a:noFill/>
                    </a:lnB>
                    <a:solidFill>
                      <a:srgbClr val="1DAD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4010648"/>
                  </a:ext>
                </a:extLst>
              </a:tr>
              <a:tr h="157073">
                <a:tc>
                  <a:txBody>
                    <a:bodyPr/>
                    <a:lstStyle/>
                    <a:p>
                      <a:pPr algn="l" fontAlgn="b"/>
                      <a:endParaRPr lang="fr-FR" sz="700" b="0" i="0" u="none" strike="noStrike">
                        <a:solidFill>
                          <a:srgbClr val="000000"/>
                        </a:solidFill>
                        <a:effectLst/>
                        <a:latin typeface="Trebuchet MS" panose="020B0603020202020204" pitchFamily="34" charset="0"/>
                      </a:endParaRPr>
                    </a:p>
                  </a:txBody>
                  <a:tcPr marL="7110" marR="7110" marT="7110" marB="0" anchor="b">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b"/>
                      <a:endParaRPr lang="fr-FR" sz="700" b="0" i="0" u="none" strike="noStrike">
                        <a:solidFill>
                          <a:srgbClr val="000000"/>
                        </a:solidFill>
                        <a:effectLst/>
                        <a:latin typeface="Trebuchet MS" panose="020B0603020202020204" pitchFamily="34" charset="0"/>
                      </a:endParaRPr>
                    </a:p>
                  </a:txBody>
                  <a:tcPr marL="7110" marR="7110" marT="7110" marB="0" anchor="b">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b"/>
                      <a:endParaRPr lang="fr-FR" sz="700" b="0" i="0" u="none" strike="noStrike" dirty="0">
                        <a:solidFill>
                          <a:srgbClr val="000000"/>
                        </a:solidFill>
                        <a:effectLst/>
                        <a:latin typeface="Trebuchet MS" panose="020B0603020202020204" pitchFamily="34" charset="0"/>
                      </a:endParaRPr>
                    </a:p>
                  </a:txBody>
                  <a:tcPr marL="7110" marR="7110" marT="7110" marB="0" anchor="b">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7110" marR="7110" marT="7110" marB="0" anchor="b">
                    <a:lnL>
                      <a:noFill/>
                    </a:lnL>
                    <a:lnR>
                      <a:noFill/>
                    </a:lnR>
                    <a:lnT>
                      <a:noFill/>
                    </a:lnT>
                    <a:lnB>
                      <a:noFill/>
                    </a:lnB>
                    <a:noFill/>
                  </a:tcPr>
                </a:tc>
                <a:tc>
                  <a:txBody>
                    <a:bodyPr/>
                    <a:lstStyle/>
                    <a:p>
                      <a:pPr algn="l" fontAlgn="b"/>
                      <a:endParaRPr lang="fr-FR" sz="800" b="0" i="0" u="none" strike="noStrike">
                        <a:solidFill>
                          <a:srgbClr val="000000"/>
                        </a:solidFill>
                        <a:effectLst/>
                        <a:latin typeface="Calibri" panose="020F0502020204030204" pitchFamily="34" charset="0"/>
                      </a:endParaRPr>
                    </a:p>
                  </a:txBody>
                  <a:tcPr marL="7110" marR="7110" marT="7110" marB="0" anchor="b">
                    <a:lnL>
                      <a:noFill/>
                    </a:lnL>
                    <a:lnR>
                      <a:noFill/>
                    </a:lnR>
                    <a:lnT>
                      <a:noFill/>
                    </a:lnT>
                    <a:lnB>
                      <a:noFill/>
                    </a:lnB>
                    <a:noFill/>
                  </a:tcPr>
                </a:tc>
                <a:extLst>
                  <a:ext uri="{0D108BD9-81ED-4DB2-BD59-A6C34878D82A}">
                    <a16:rowId xmlns:a16="http://schemas.microsoft.com/office/drawing/2014/main" val="676981360"/>
                  </a:ext>
                </a:extLst>
              </a:tr>
              <a:tr h="372264">
                <a:tc>
                  <a:txBody>
                    <a:bodyPr/>
                    <a:lstStyle/>
                    <a:p>
                      <a:pPr algn="ctr" fontAlgn="ctr"/>
                      <a:r>
                        <a:rPr lang="fr-FR" sz="900" b="1" i="0" u="none" strike="noStrike" dirty="0">
                          <a:solidFill>
                            <a:srgbClr val="FFFFFF"/>
                          </a:solidFill>
                          <a:effectLst/>
                          <a:latin typeface="Montserrat Light" panose="00000400000000000000" pitchFamily="50" charset="0"/>
                        </a:rPr>
                        <a:t>Chapitre</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a:noFill/>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Périmètre</a:t>
                      </a:r>
                    </a:p>
                  </a:txBody>
                  <a:tcPr marL="7110" marR="7110" marT="71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a:noFill/>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Opération</a:t>
                      </a:r>
                    </a:p>
                  </a:txBody>
                  <a:tcPr marL="7110" marR="7110" marT="71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Budget HT</a:t>
                      </a:r>
                    </a:p>
                  </a:txBody>
                  <a:tcPr marL="7110" marR="7110" marT="711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Observations</a:t>
                      </a:r>
                    </a:p>
                  </a:txBody>
                  <a:tcPr marL="7110" marR="7110" marT="7110" marB="0" anchor="ctr">
                    <a:lnL w="6350" cap="flat" cmpd="sng" algn="ctr">
                      <a:solidFill>
                        <a:srgbClr val="FFFFFF"/>
                      </a:solidFill>
                      <a:prstDash val="solid"/>
                      <a:round/>
                      <a:headEnd type="none" w="med" len="med"/>
                      <a:tailEnd type="none" w="med" len="med"/>
                    </a:lnL>
                    <a:lnR>
                      <a:noFill/>
                    </a:lnR>
                    <a:lnT>
                      <a:noFill/>
                    </a:lnT>
                    <a:lnB w="6350" cap="flat" cmpd="sng" algn="ctr">
                      <a:solidFill>
                        <a:srgbClr val="1DADFF"/>
                      </a:solidFill>
                      <a:prstDash val="solid"/>
                      <a:round/>
                      <a:headEnd type="none" w="med" len="med"/>
                      <a:tailEnd type="none" w="med" len="med"/>
                    </a:lnB>
                    <a:solidFill>
                      <a:srgbClr val="1DADFF"/>
                    </a:solidFill>
                  </a:tcPr>
                </a:tc>
                <a:extLst>
                  <a:ext uri="{0D108BD9-81ED-4DB2-BD59-A6C34878D82A}">
                    <a16:rowId xmlns:a16="http://schemas.microsoft.com/office/drawing/2014/main" val="578891409"/>
                  </a:ext>
                </a:extLst>
              </a:tr>
              <a:tr h="903171">
                <a:tc>
                  <a:txBody>
                    <a:bodyPr/>
                    <a:lstStyle/>
                    <a:p>
                      <a:pPr algn="ctr" fontAlgn="ctr"/>
                      <a:r>
                        <a:rPr lang="fr-FR" sz="900" b="0" i="0" u="none" strike="noStrike" dirty="0">
                          <a:solidFill>
                            <a:srgbClr val="000000"/>
                          </a:solidFill>
                          <a:effectLst/>
                          <a:latin typeface="Montserrat Light" panose="00000400000000000000" pitchFamily="50" charset="0"/>
                        </a:rPr>
                        <a:t>20</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a:noFill/>
                    </a:lnT>
                    <a:lnB w="6350" cap="flat" cmpd="sng" algn="ctr">
                      <a:solidFill>
                        <a:srgbClr val="1DADFF"/>
                      </a:solidFill>
                      <a:prstDash val="solid"/>
                      <a:round/>
                      <a:headEnd type="none" w="med" len="med"/>
                      <a:tailEnd type="none" w="med" len="med"/>
                    </a:lnB>
                    <a:noFill/>
                  </a:tcPr>
                </a:tc>
                <a:tc>
                  <a:txBody>
                    <a:bodyPr/>
                    <a:lstStyle/>
                    <a:p>
                      <a:pPr algn="ctr" fontAlgn="ctr"/>
                      <a:r>
                        <a:rPr lang="fr-FR" sz="900" b="0" i="0" u="none" strike="noStrike" dirty="0">
                          <a:solidFill>
                            <a:srgbClr val="000000"/>
                          </a:solidFill>
                          <a:effectLst/>
                          <a:latin typeface="Montserrat Light" panose="00000400000000000000" pitchFamily="50" charset="0"/>
                        </a:rPr>
                        <a:t>DSP</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a:noFill/>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Etude hydrogéologique pour l’autorisation </a:t>
                      </a:r>
                      <a:br>
                        <a:rPr lang="fr-FR" sz="900" b="0" i="0" u="none" strike="noStrike" dirty="0">
                          <a:solidFill>
                            <a:srgbClr val="000000"/>
                          </a:solidFill>
                          <a:effectLst/>
                          <a:latin typeface="Montserrat Light" panose="00000400000000000000" pitchFamily="50" charset="0"/>
                        </a:rPr>
                      </a:br>
                      <a:r>
                        <a:rPr lang="fr-FR" sz="900" b="0" i="0" u="none" strike="noStrike" dirty="0">
                          <a:solidFill>
                            <a:srgbClr val="000000"/>
                          </a:solidFill>
                          <a:effectLst/>
                          <a:latin typeface="Montserrat Light" panose="00000400000000000000" pitchFamily="50" charset="0"/>
                        </a:rPr>
                        <a:t>et la définition des périmètres de protection </a:t>
                      </a:r>
                      <a:br>
                        <a:rPr lang="fr-FR" sz="900" b="0" i="0" u="none" strike="noStrike" dirty="0">
                          <a:solidFill>
                            <a:srgbClr val="000000"/>
                          </a:solidFill>
                          <a:effectLst/>
                          <a:latin typeface="Montserrat Light" panose="00000400000000000000" pitchFamily="50" charset="0"/>
                        </a:rPr>
                      </a:br>
                      <a:r>
                        <a:rPr lang="fr-FR" sz="900" b="0" i="0" u="none" strike="noStrike" dirty="0">
                          <a:solidFill>
                            <a:srgbClr val="000000"/>
                          </a:solidFill>
                          <a:effectLst/>
                          <a:latin typeface="Montserrat Light" panose="00000400000000000000" pitchFamily="50" charset="0"/>
                        </a:rPr>
                        <a:t>d’un nouveau champ captant à Kembs pour </a:t>
                      </a:r>
                      <a:br>
                        <a:rPr lang="fr-FR" sz="900" b="0" i="0" u="none" strike="noStrike" dirty="0">
                          <a:solidFill>
                            <a:srgbClr val="000000"/>
                          </a:solidFill>
                          <a:effectLst/>
                          <a:latin typeface="Montserrat Light" panose="00000400000000000000" pitchFamily="50" charset="0"/>
                        </a:rPr>
                      </a:br>
                      <a:r>
                        <a:rPr lang="fr-FR" sz="900" b="0" i="0" u="none" strike="noStrike" dirty="0">
                          <a:solidFill>
                            <a:srgbClr val="000000"/>
                          </a:solidFill>
                          <a:effectLst/>
                          <a:latin typeface="Montserrat Light" panose="00000400000000000000" pitchFamily="50" charset="0"/>
                        </a:rPr>
                        <a:t>la sécurisation en eau potable des unités </a:t>
                      </a:r>
                      <a:br>
                        <a:rPr lang="fr-FR" sz="900" b="0" i="0" u="none" strike="noStrike" dirty="0">
                          <a:solidFill>
                            <a:srgbClr val="000000"/>
                          </a:solidFill>
                          <a:effectLst/>
                          <a:latin typeface="Montserrat Light" panose="00000400000000000000" pitchFamily="50" charset="0"/>
                        </a:rPr>
                      </a:br>
                      <a:r>
                        <a:rPr lang="fr-FR" sz="900" b="0" i="0" u="none" strike="noStrike" dirty="0">
                          <a:solidFill>
                            <a:srgbClr val="000000"/>
                          </a:solidFill>
                          <a:effectLst/>
                          <a:latin typeface="Montserrat Light" panose="00000400000000000000" pitchFamily="50" charset="0"/>
                        </a:rPr>
                        <a:t>de distribution 1 et 3 de Saint-Louis Agglomération. </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F4B084"/>
                    </a:solidFill>
                  </a:tcPr>
                </a:tc>
                <a:tc>
                  <a:txBody>
                    <a:bodyPr/>
                    <a:lstStyle/>
                    <a:p>
                      <a:pPr algn="ctr" fontAlgn="ctr"/>
                      <a:r>
                        <a:rPr lang="fr-FR" sz="900" b="0" i="0" u="none" strike="noStrike" dirty="0">
                          <a:solidFill>
                            <a:srgbClr val="000000"/>
                          </a:solidFill>
                          <a:effectLst/>
                          <a:latin typeface="Montserrat Light" panose="00000400000000000000" pitchFamily="50" charset="0"/>
                        </a:rPr>
                        <a:t>29 684,00 €</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0" i="0" u="none" strike="noStrike" dirty="0">
                          <a:solidFill>
                            <a:srgbClr val="FFFFFF"/>
                          </a:solidFill>
                          <a:effectLst/>
                          <a:latin typeface="Montserrat Light" panose="00000400000000000000" pitchFamily="50" charset="0"/>
                        </a:rPr>
                        <a:t>29 684 €</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BFBFBF"/>
                    </a:solidFill>
                  </a:tcPr>
                </a:tc>
                <a:extLst>
                  <a:ext uri="{0D108BD9-81ED-4DB2-BD59-A6C34878D82A}">
                    <a16:rowId xmlns:a16="http://schemas.microsoft.com/office/drawing/2014/main" val="3136236627"/>
                  </a:ext>
                </a:extLst>
              </a:tr>
              <a:tr h="431951">
                <a:tc rowSpan="2">
                  <a:txBody>
                    <a:bodyPr/>
                    <a:lstStyle/>
                    <a:p>
                      <a:pPr algn="ctr" fontAlgn="ctr"/>
                      <a:r>
                        <a:rPr lang="fr-FR" sz="900" b="0" i="0" u="none" strike="noStrike">
                          <a:solidFill>
                            <a:srgbClr val="000000"/>
                          </a:solidFill>
                          <a:effectLst/>
                          <a:latin typeface="Montserrat Light" panose="00000400000000000000" pitchFamily="50" charset="0"/>
                        </a:rPr>
                        <a:t>21</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Montserrat Light" panose="00000400000000000000" pitchFamily="50" charset="0"/>
                        </a:rPr>
                        <a:t>Régie</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Branchements neufs/renouvellement matériel électromécanique hydraulique et autre</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540 800,00 €</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rowSpan="2">
                  <a:txBody>
                    <a:bodyPr/>
                    <a:lstStyle/>
                    <a:p>
                      <a:pPr algn="ctr" fontAlgn="ctr"/>
                      <a:r>
                        <a:rPr lang="fr-FR" sz="900" b="0" i="0" u="none" strike="noStrike">
                          <a:solidFill>
                            <a:srgbClr val="FFFFFF"/>
                          </a:solidFill>
                          <a:effectLst/>
                          <a:latin typeface="Montserrat Light" panose="00000400000000000000" pitchFamily="50" charset="0"/>
                        </a:rPr>
                        <a:t>549 202 €</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BFBFBF"/>
                    </a:solidFill>
                  </a:tcPr>
                </a:tc>
                <a:extLst>
                  <a:ext uri="{0D108BD9-81ED-4DB2-BD59-A6C34878D82A}">
                    <a16:rowId xmlns:a16="http://schemas.microsoft.com/office/drawing/2014/main" val="2649161402"/>
                  </a:ext>
                </a:extLst>
              </a:tr>
              <a:tr h="274878">
                <a:tc vMerge="1">
                  <a:txBody>
                    <a:bodyPr/>
                    <a:lstStyle/>
                    <a:p>
                      <a:endParaRPr lang="fr-FR"/>
                    </a:p>
                  </a:txBody>
                  <a:tcPr/>
                </a:tc>
                <a:tc>
                  <a:txBody>
                    <a:bodyPr/>
                    <a:lstStyle/>
                    <a:p>
                      <a:pPr algn="ctr" fontAlgn="ctr"/>
                      <a:r>
                        <a:rPr lang="fr-FR" sz="900" b="0" i="0" u="none" strike="noStrike">
                          <a:solidFill>
                            <a:srgbClr val="000000"/>
                          </a:solidFill>
                          <a:effectLst/>
                          <a:latin typeface="Montserrat Light" panose="00000400000000000000" pitchFamily="50" charset="0"/>
                        </a:rPr>
                        <a:t>DSP</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Renouvellement compteurs Busch.- </a:t>
                      </a:r>
                      <a:r>
                        <a:rPr lang="fr-FR" sz="900" b="0" i="0" u="none" strike="noStrike" dirty="0" err="1">
                          <a:solidFill>
                            <a:srgbClr val="000000"/>
                          </a:solidFill>
                          <a:effectLst/>
                          <a:latin typeface="Montserrat Light" panose="00000400000000000000" pitchFamily="50" charset="0"/>
                        </a:rPr>
                        <a:t>Hés</a:t>
                      </a:r>
                      <a:r>
                        <a:rPr lang="fr-FR" sz="900" b="0" i="0" u="none" strike="noStrike" dirty="0">
                          <a:solidFill>
                            <a:srgbClr val="000000"/>
                          </a:solidFill>
                          <a:effectLst/>
                          <a:latin typeface="Montserrat Light" panose="00000400000000000000" pitchFamily="50" charset="0"/>
                        </a:rPr>
                        <a:t>.- Divers</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dirty="0">
                          <a:solidFill>
                            <a:srgbClr val="000000"/>
                          </a:solidFill>
                          <a:effectLst/>
                          <a:latin typeface="Montserrat Light" panose="00000400000000000000" pitchFamily="50" charset="0"/>
                        </a:rPr>
                        <a:t>8 402,00 €</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3808689393"/>
                  </a:ext>
                </a:extLst>
              </a:tr>
              <a:tr h="274878">
                <a:tc rowSpan="4">
                  <a:txBody>
                    <a:bodyPr/>
                    <a:lstStyle/>
                    <a:p>
                      <a:pPr algn="ctr" fontAlgn="ctr"/>
                      <a:r>
                        <a:rPr lang="fr-FR" sz="900" b="0" i="0" u="none" strike="noStrike">
                          <a:solidFill>
                            <a:srgbClr val="000000"/>
                          </a:solidFill>
                          <a:effectLst/>
                          <a:latin typeface="Montserrat Light" panose="00000400000000000000" pitchFamily="50" charset="0"/>
                        </a:rPr>
                        <a:t>23</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rowSpan="3">
                  <a:txBody>
                    <a:bodyPr/>
                    <a:lstStyle/>
                    <a:p>
                      <a:pPr algn="ctr" fontAlgn="ctr"/>
                      <a:r>
                        <a:rPr lang="fr-FR" sz="900" b="0" i="0" u="none" strike="noStrike">
                          <a:solidFill>
                            <a:srgbClr val="000000"/>
                          </a:solidFill>
                          <a:effectLst/>
                          <a:latin typeface="Montserrat Light" panose="00000400000000000000" pitchFamily="50" charset="0"/>
                        </a:rPr>
                        <a:t>Régie</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Reprise réseaux-vannes Schlierbach / Geispitzen</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rowSpan="3">
                  <a:txBody>
                    <a:bodyPr/>
                    <a:lstStyle/>
                    <a:p>
                      <a:pPr algn="ctr" fontAlgn="ctr"/>
                      <a:r>
                        <a:rPr lang="fr-FR" sz="900" b="0" i="0" u="none" strike="noStrike">
                          <a:solidFill>
                            <a:srgbClr val="000000"/>
                          </a:solidFill>
                          <a:effectLst/>
                          <a:latin typeface="Montserrat Light" panose="00000400000000000000" pitchFamily="50" charset="0"/>
                        </a:rPr>
                        <a:t>115 012,00 €</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rowSpan="4">
                  <a:txBody>
                    <a:bodyPr/>
                    <a:lstStyle/>
                    <a:p>
                      <a:pPr algn="ctr" fontAlgn="ctr"/>
                      <a:r>
                        <a:rPr lang="fr-FR" sz="900" b="0" i="0" u="none" strike="noStrike">
                          <a:solidFill>
                            <a:srgbClr val="FFFFFF"/>
                          </a:solidFill>
                          <a:effectLst/>
                          <a:latin typeface="Montserrat Light" panose="00000400000000000000" pitchFamily="50" charset="0"/>
                        </a:rPr>
                        <a:t>117 062 €</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BFBFBF"/>
                    </a:solidFill>
                  </a:tcPr>
                </a:tc>
                <a:extLst>
                  <a:ext uri="{0D108BD9-81ED-4DB2-BD59-A6C34878D82A}">
                    <a16:rowId xmlns:a16="http://schemas.microsoft.com/office/drawing/2014/main" val="1514192840"/>
                  </a:ext>
                </a:extLst>
              </a:tr>
              <a:tr h="274878">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Réservoir Liebenswiller</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F8CBAD"/>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83761025"/>
                  </a:ext>
                </a:extLst>
              </a:tr>
              <a:tr h="274878">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MO P1bis Bartenheim</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372205849"/>
                  </a:ext>
                </a:extLst>
              </a:tr>
              <a:tr h="431951">
                <a:tc vMerge="1">
                  <a:txBody>
                    <a:bodyPr/>
                    <a:lstStyle/>
                    <a:p>
                      <a:endParaRPr lang="fr-FR"/>
                    </a:p>
                  </a:txBody>
                  <a:tcPr/>
                </a:tc>
                <a:tc>
                  <a:txBody>
                    <a:bodyPr/>
                    <a:lstStyle/>
                    <a:p>
                      <a:pPr algn="ctr" fontAlgn="ctr"/>
                      <a:r>
                        <a:rPr lang="fr-FR" sz="900" b="0" i="0" u="none" strike="noStrike">
                          <a:solidFill>
                            <a:srgbClr val="000000"/>
                          </a:solidFill>
                          <a:effectLst/>
                          <a:latin typeface="Montserrat Light" panose="00000400000000000000" pitchFamily="50" charset="0"/>
                        </a:rPr>
                        <a:t>DSP</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Reprise chemin rural Hagenthal-le-Bas - </a:t>
                      </a:r>
                      <a:r>
                        <a:rPr lang="fr-FR" sz="900" b="0" i="0" u="none" strike="noStrike" dirty="0" err="1">
                          <a:solidFill>
                            <a:srgbClr val="000000"/>
                          </a:solidFill>
                          <a:effectLst/>
                          <a:latin typeface="Montserrat Light" panose="00000400000000000000" pitchFamily="50" charset="0"/>
                        </a:rPr>
                        <a:t>Tx</a:t>
                      </a:r>
                      <a:r>
                        <a:rPr lang="fr-FR" sz="900" b="0" i="0" u="none" strike="noStrike" dirty="0">
                          <a:solidFill>
                            <a:srgbClr val="000000"/>
                          </a:solidFill>
                          <a:effectLst/>
                          <a:latin typeface="Montserrat Light" panose="00000400000000000000" pitchFamily="50" charset="0"/>
                        </a:rPr>
                        <a:t> interconnexion Neuwiller</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8EA9DB"/>
                    </a:solidFill>
                  </a:tcPr>
                </a:tc>
                <a:tc>
                  <a:txBody>
                    <a:bodyPr/>
                    <a:lstStyle/>
                    <a:p>
                      <a:pPr algn="ctr" fontAlgn="ctr"/>
                      <a:r>
                        <a:rPr lang="fr-FR" sz="900" b="0" i="0" u="none" strike="noStrike" dirty="0">
                          <a:solidFill>
                            <a:srgbClr val="000000"/>
                          </a:solidFill>
                          <a:effectLst/>
                          <a:latin typeface="Montserrat Light" panose="00000400000000000000" pitchFamily="50" charset="0"/>
                        </a:rPr>
                        <a:t>2 050,00 €</a:t>
                      </a:r>
                    </a:p>
                  </a:txBody>
                  <a:tcPr marL="7110" marR="7110" marT="711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723345898"/>
                  </a:ext>
                </a:extLst>
              </a:tr>
              <a:tr h="274878">
                <a:tc gridSpan="3">
                  <a:txBody>
                    <a:bodyPr/>
                    <a:lstStyle/>
                    <a:p>
                      <a:pPr algn="ctr" fontAlgn="ctr"/>
                      <a:endParaRPr lang="fr-FR" sz="900" b="1" i="0" u="none" strike="noStrike">
                        <a:solidFill>
                          <a:srgbClr val="FFFFFF"/>
                        </a:solidFill>
                        <a:effectLst/>
                        <a:latin typeface="Montserrat Light" panose="00000400000000000000" pitchFamily="50" charset="0"/>
                      </a:endParaRPr>
                    </a:p>
                  </a:txBody>
                  <a:tcPr marL="7110" marR="7110" marT="7110" marB="0" anchor="ctr">
                    <a:lnL>
                      <a:noFill/>
                    </a:lnL>
                    <a:lnR w="9525"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a:noFill/>
                    </a:lnB>
                    <a:no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dirty="0">
                          <a:solidFill>
                            <a:srgbClr val="FFFFFF"/>
                          </a:solidFill>
                          <a:effectLst/>
                          <a:latin typeface="Montserrat Light" panose="00000400000000000000" pitchFamily="50" charset="0"/>
                        </a:rPr>
                        <a:t>695 948,00 €</a:t>
                      </a:r>
                    </a:p>
                  </a:txBody>
                  <a:tcPr marL="7110" marR="7110" marT="7110" marB="0" anchor="ctr">
                    <a:lnL w="9525" cap="flat" cmpd="sng" algn="ctr">
                      <a:solidFill>
                        <a:srgbClr val="1DADFF"/>
                      </a:solidFill>
                      <a:prstDash val="solid"/>
                      <a:round/>
                      <a:headEnd type="none" w="med" len="med"/>
                      <a:tailEnd type="none" w="med" len="med"/>
                    </a:lnL>
                    <a:lnR w="9525"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solidFill>
                      <a:srgbClr val="BFBFBF"/>
                    </a:solidFill>
                  </a:tcPr>
                </a:tc>
                <a:tc>
                  <a:txBody>
                    <a:bodyPr/>
                    <a:lstStyle/>
                    <a:p>
                      <a:pPr algn="ctr" fontAlgn="b"/>
                      <a:endParaRPr lang="fr-FR" sz="900" b="0" i="0" u="none" strike="noStrike" dirty="0">
                        <a:solidFill>
                          <a:srgbClr val="000000"/>
                        </a:solidFill>
                        <a:effectLst/>
                        <a:latin typeface="Montserrat Light" panose="00000400000000000000" pitchFamily="50" charset="0"/>
                      </a:endParaRPr>
                    </a:p>
                  </a:txBody>
                  <a:tcPr marL="7110" marR="7110" marT="7110" marB="0" anchor="b">
                    <a:lnL w="9525" cap="flat" cmpd="sng" algn="ctr">
                      <a:solidFill>
                        <a:srgbClr val="1DADFF"/>
                      </a:solidFill>
                      <a:prstDash val="solid"/>
                      <a:round/>
                      <a:headEnd type="none" w="med" len="med"/>
                      <a:tailEnd type="none" w="med" len="med"/>
                    </a:lnL>
                    <a:lnR>
                      <a:noFill/>
                    </a:lnR>
                    <a:lnT w="6350" cap="flat" cmpd="sng" algn="ctr">
                      <a:solidFill>
                        <a:srgbClr val="1DADFF"/>
                      </a:solidFill>
                      <a:prstDash val="solid"/>
                      <a:round/>
                      <a:headEnd type="none" w="med" len="med"/>
                      <a:tailEnd type="none" w="med" len="med"/>
                    </a:lnT>
                    <a:lnB>
                      <a:noFill/>
                    </a:lnB>
                    <a:noFill/>
                  </a:tcPr>
                </a:tc>
                <a:extLst>
                  <a:ext uri="{0D108BD9-81ED-4DB2-BD59-A6C34878D82A}">
                    <a16:rowId xmlns:a16="http://schemas.microsoft.com/office/drawing/2014/main" val="3882366937"/>
                  </a:ext>
                </a:extLst>
              </a:tr>
            </a:tbl>
          </a:graphicData>
        </a:graphic>
      </p:graphicFrame>
      <p:sp>
        <p:nvSpPr>
          <p:cNvPr id="3" name="Graphique 12">
            <a:extLst>
              <a:ext uri="{FF2B5EF4-FFF2-40B4-BE49-F238E27FC236}">
                <a16:creationId xmlns:a16="http://schemas.microsoft.com/office/drawing/2014/main" id="{04620127-21B3-9E62-CBA3-6825FB857F7B}"/>
              </a:ext>
            </a:extLst>
          </p:cNvPr>
          <p:cNvSpPr/>
          <p:nvPr/>
        </p:nvSpPr>
        <p:spPr>
          <a:xfrm>
            <a:off x="8358019" y="442074"/>
            <a:ext cx="3443135" cy="799412"/>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l’adduction </a:t>
            </a:r>
          </a:p>
          <a:p>
            <a:pPr>
              <a:lnSpc>
                <a:spcPts val="2160"/>
              </a:lnSpc>
            </a:pPr>
            <a:r>
              <a:rPr lang="fr-FR" dirty="0">
                <a:solidFill>
                  <a:srgbClr val="FFFFFF"/>
                </a:solidFill>
                <a:latin typeface="Bebas" pitchFamily="2" charset="0"/>
              </a:rPr>
              <a:t>     eau potable</a:t>
            </a:r>
            <a:br>
              <a:rPr lang="fr-FR" dirty="0">
                <a:solidFill>
                  <a:srgbClr val="FFFFFF"/>
                </a:solidFill>
                <a:latin typeface="Bebas" pitchFamily="2" charset="0"/>
              </a:rPr>
            </a:br>
            <a:r>
              <a:rPr lang="fr-FR" dirty="0">
                <a:solidFill>
                  <a:srgbClr val="FFFFFF"/>
                </a:solidFill>
                <a:latin typeface="Bebas" pitchFamily="2" charset="0"/>
              </a:rPr>
              <a:t>   </a:t>
            </a:r>
          </a:p>
        </p:txBody>
      </p:sp>
    </p:spTree>
    <p:extLst>
      <p:ext uri="{BB962C8B-B14F-4D97-AF65-F5344CB8AC3E}">
        <p14:creationId xmlns:p14="http://schemas.microsoft.com/office/powerpoint/2010/main" val="5079498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A67B4-10D6-71DD-5989-D9FC9450CE81}"/>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EF34208F-8B43-557E-583D-B09D133127D7}"/>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graphicFrame>
        <p:nvGraphicFramePr>
          <p:cNvPr id="3" name="Tableau 2">
            <a:extLst>
              <a:ext uri="{FF2B5EF4-FFF2-40B4-BE49-F238E27FC236}">
                <a16:creationId xmlns:a16="http://schemas.microsoft.com/office/drawing/2014/main" id="{52E66778-132A-E96B-0C2E-16442B633B6C}"/>
              </a:ext>
            </a:extLst>
          </p:cNvPr>
          <p:cNvGraphicFramePr>
            <a:graphicFrameLocks noGrp="1"/>
          </p:cNvGraphicFramePr>
          <p:nvPr>
            <p:extLst>
              <p:ext uri="{D42A27DB-BD31-4B8C-83A1-F6EECF244321}">
                <p14:modId xmlns:p14="http://schemas.microsoft.com/office/powerpoint/2010/main" val="649542219"/>
              </p:ext>
            </p:extLst>
          </p:nvPr>
        </p:nvGraphicFramePr>
        <p:xfrm>
          <a:off x="338290" y="385571"/>
          <a:ext cx="7436223" cy="6139047"/>
        </p:xfrm>
        <a:graphic>
          <a:graphicData uri="http://schemas.openxmlformats.org/drawingml/2006/table">
            <a:tbl>
              <a:tblPr/>
              <a:tblGrid>
                <a:gridCol w="864677">
                  <a:extLst>
                    <a:ext uri="{9D8B030D-6E8A-4147-A177-3AD203B41FA5}">
                      <a16:colId xmlns:a16="http://schemas.microsoft.com/office/drawing/2014/main" val="3265323874"/>
                    </a:ext>
                  </a:extLst>
                </a:gridCol>
                <a:gridCol w="864677">
                  <a:extLst>
                    <a:ext uri="{9D8B030D-6E8A-4147-A177-3AD203B41FA5}">
                      <a16:colId xmlns:a16="http://schemas.microsoft.com/office/drawing/2014/main" val="341175729"/>
                    </a:ext>
                  </a:extLst>
                </a:gridCol>
                <a:gridCol w="3285773">
                  <a:extLst>
                    <a:ext uri="{9D8B030D-6E8A-4147-A177-3AD203B41FA5}">
                      <a16:colId xmlns:a16="http://schemas.microsoft.com/office/drawing/2014/main" val="2715162978"/>
                    </a:ext>
                  </a:extLst>
                </a:gridCol>
                <a:gridCol w="1210548">
                  <a:extLst>
                    <a:ext uri="{9D8B030D-6E8A-4147-A177-3AD203B41FA5}">
                      <a16:colId xmlns:a16="http://schemas.microsoft.com/office/drawing/2014/main" val="2830333216"/>
                    </a:ext>
                  </a:extLst>
                </a:gridCol>
                <a:gridCol w="1210548">
                  <a:extLst>
                    <a:ext uri="{9D8B030D-6E8A-4147-A177-3AD203B41FA5}">
                      <a16:colId xmlns:a16="http://schemas.microsoft.com/office/drawing/2014/main" val="3591542554"/>
                    </a:ext>
                  </a:extLst>
                </a:gridCol>
              </a:tblGrid>
              <a:tr h="211692">
                <a:tc gridSpan="5">
                  <a:txBody>
                    <a:bodyPr/>
                    <a:lstStyle/>
                    <a:p>
                      <a:pPr algn="ctr" fontAlgn="ctr"/>
                      <a:r>
                        <a:rPr lang="fr-FR" sz="1200" b="1" i="0" u="none" strike="noStrike" dirty="0">
                          <a:solidFill>
                            <a:srgbClr val="FFFFFF"/>
                          </a:solidFill>
                          <a:effectLst/>
                          <a:latin typeface="Montserrat Light" panose="00000400000000000000" pitchFamily="50" charset="0"/>
                        </a:rPr>
                        <a:t>Nouvelles opérations</a:t>
                      </a:r>
                    </a:p>
                  </a:txBody>
                  <a:tcPr marL="4740" marR="4740" marT="4740" marB="0" anchor="ctr">
                    <a:lnL>
                      <a:noFill/>
                    </a:lnL>
                    <a:lnR>
                      <a:noFill/>
                    </a:lnR>
                    <a:lnT>
                      <a:noFill/>
                    </a:lnT>
                    <a:lnB>
                      <a:noFill/>
                    </a:lnB>
                    <a:solidFill>
                      <a:srgbClr val="1DAD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640717912"/>
                  </a:ext>
                </a:extLst>
              </a:tr>
              <a:tr h="141128">
                <a:tc>
                  <a:txBody>
                    <a:bodyPr/>
                    <a:lstStyle/>
                    <a:p>
                      <a:pPr algn="l" fontAlgn="ctr"/>
                      <a:endParaRPr lang="fr-FR" sz="600" b="1" i="0" u="none" strike="noStrike">
                        <a:solidFill>
                          <a:srgbClr val="000000"/>
                        </a:solidFill>
                        <a:effectLst/>
                        <a:latin typeface="Symbol" panose="05050102010706020507" pitchFamily="18" charset="2"/>
                      </a:endParaRPr>
                    </a:p>
                  </a:txBody>
                  <a:tcPr marL="42660" marR="4740" marT="4740" marB="0" anchor="ctr">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ctr"/>
                      <a:endParaRPr lang="fr-FR" sz="600" b="1" i="0" u="none" strike="noStrike">
                        <a:solidFill>
                          <a:srgbClr val="000000"/>
                        </a:solidFill>
                        <a:effectLst/>
                        <a:latin typeface="Symbol" panose="05050102010706020507" pitchFamily="18" charset="2"/>
                      </a:endParaRPr>
                    </a:p>
                  </a:txBody>
                  <a:tcPr marL="42660" marR="4740" marT="4740" marB="0" anchor="ctr">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b"/>
                      <a:endParaRPr lang="fr-FR" sz="500" b="0" i="0" u="none" strike="noStrike" dirty="0">
                        <a:solidFill>
                          <a:srgbClr val="000000"/>
                        </a:solidFill>
                        <a:effectLst/>
                        <a:latin typeface="Trebuchet MS" panose="020B0603020202020204" pitchFamily="34" charset="0"/>
                      </a:endParaRPr>
                    </a:p>
                  </a:txBody>
                  <a:tcPr marL="4740" marR="4740" marT="4740" marB="0" anchor="b">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b"/>
                      <a:endParaRPr lang="fr-FR" sz="500" b="0" i="0" u="none" strike="noStrike">
                        <a:solidFill>
                          <a:srgbClr val="000000"/>
                        </a:solidFill>
                        <a:effectLst/>
                        <a:latin typeface="Calibri" panose="020F0502020204030204" pitchFamily="34" charset="0"/>
                      </a:endParaRPr>
                    </a:p>
                  </a:txBody>
                  <a:tcPr marL="4740" marR="4740" marT="4740" marB="0" anchor="b">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b"/>
                      <a:endParaRPr lang="fr-FR" sz="500" b="0" i="0" u="none" strike="noStrike">
                        <a:solidFill>
                          <a:srgbClr val="000000"/>
                        </a:solidFill>
                        <a:effectLst/>
                        <a:latin typeface="Calibri" panose="020F0502020204030204" pitchFamily="34" charset="0"/>
                      </a:endParaRPr>
                    </a:p>
                  </a:txBody>
                  <a:tcPr marL="4740" marR="4740" marT="4740" marB="0" anchor="b">
                    <a:lnL>
                      <a:noFill/>
                    </a:lnL>
                    <a:lnR>
                      <a:noFill/>
                    </a:lnR>
                    <a:lnT>
                      <a:noFill/>
                    </a:lnT>
                    <a:lnB w="6350" cap="flat" cmpd="sng" algn="ctr">
                      <a:solidFill>
                        <a:srgbClr val="1DADFF"/>
                      </a:solidFill>
                      <a:prstDash val="solid"/>
                      <a:round/>
                      <a:headEnd type="none" w="med" len="med"/>
                      <a:tailEnd type="none" w="med" len="med"/>
                    </a:lnB>
                    <a:noFill/>
                  </a:tcPr>
                </a:tc>
                <a:extLst>
                  <a:ext uri="{0D108BD9-81ED-4DB2-BD59-A6C34878D82A}">
                    <a16:rowId xmlns:a16="http://schemas.microsoft.com/office/drawing/2014/main" val="3558671862"/>
                  </a:ext>
                </a:extLst>
              </a:tr>
              <a:tr h="388101">
                <a:tc>
                  <a:txBody>
                    <a:bodyPr/>
                    <a:lstStyle/>
                    <a:p>
                      <a:pPr algn="ctr" fontAlgn="ctr"/>
                      <a:r>
                        <a:rPr lang="fr-FR" sz="900" b="1" i="0" u="none" strike="noStrike" dirty="0">
                          <a:solidFill>
                            <a:srgbClr val="FFFFFF"/>
                          </a:solidFill>
                          <a:effectLst/>
                          <a:latin typeface="Montserrat Light" panose="00000400000000000000" pitchFamily="50" charset="0"/>
                        </a:rPr>
                        <a:t>Chapitre</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a:solidFill>
                            <a:srgbClr val="FFFFFF"/>
                          </a:solidFill>
                          <a:effectLst/>
                          <a:latin typeface="Montserrat Light" panose="00000400000000000000" pitchFamily="50" charset="0"/>
                        </a:rPr>
                        <a:t>Périmètre</a:t>
                      </a:r>
                    </a:p>
                  </a:txBody>
                  <a:tcPr marL="4740" marR="4740" marT="474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a:solidFill>
                            <a:srgbClr val="FFFFFF"/>
                          </a:solidFill>
                          <a:effectLst/>
                          <a:latin typeface="Montserrat Light" panose="00000400000000000000" pitchFamily="50" charset="0"/>
                        </a:rPr>
                        <a:t>Opération</a:t>
                      </a:r>
                    </a:p>
                  </a:txBody>
                  <a:tcPr marL="4740" marR="4740" marT="474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Montant</a:t>
                      </a:r>
                      <a:br>
                        <a:rPr lang="fr-FR" sz="900" b="1" i="0" u="none" strike="noStrike" dirty="0">
                          <a:solidFill>
                            <a:srgbClr val="FFFFFF"/>
                          </a:solidFill>
                          <a:effectLst/>
                          <a:latin typeface="Montserrat Light" panose="00000400000000000000" pitchFamily="50" charset="0"/>
                        </a:rPr>
                      </a:br>
                      <a:r>
                        <a:rPr lang="fr-FR" sz="900" b="1" i="0" u="none" strike="noStrike" dirty="0">
                          <a:solidFill>
                            <a:srgbClr val="FFFFFF"/>
                          </a:solidFill>
                          <a:effectLst/>
                          <a:latin typeface="Montserrat Light" panose="00000400000000000000" pitchFamily="50" charset="0"/>
                        </a:rPr>
                        <a:t>prévisionnel HT</a:t>
                      </a:r>
                    </a:p>
                  </a:txBody>
                  <a:tcPr marL="4740" marR="4740" marT="474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a:solidFill>
                            <a:srgbClr val="FFFFFF"/>
                          </a:solidFill>
                          <a:effectLst/>
                          <a:latin typeface="Montserrat Light" panose="00000400000000000000" pitchFamily="50" charset="0"/>
                        </a:rPr>
                        <a:t>Montant </a:t>
                      </a:r>
                      <a:br>
                        <a:rPr lang="fr-FR" sz="900" b="1" i="0" u="none" strike="noStrike">
                          <a:solidFill>
                            <a:srgbClr val="FFFFFF"/>
                          </a:solidFill>
                          <a:effectLst/>
                          <a:latin typeface="Montserrat Light" panose="00000400000000000000" pitchFamily="50" charset="0"/>
                        </a:rPr>
                      </a:br>
                      <a:r>
                        <a:rPr lang="fr-FR" sz="900" b="1" i="0" u="none" strike="noStrike">
                          <a:solidFill>
                            <a:srgbClr val="FFFFFF"/>
                          </a:solidFill>
                          <a:effectLst/>
                          <a:latin typeface="Montserrat Light" panose="00000400000000000000" pitchFamily="50" charset="0"/>
                        </a:rPr>
                        <a:t>budgétisé HT</a:t>
                      </a:r>
                    </a:p>
                  </a:txBody>
                  <a:tcPr marL="4740" marR="4740" marT="4740" marB="0" anchor="ctr">
                    <a:lnL w="6350" cap="flat" cmpd="sng" algn="ctr">
                      <a:solidFill>
                        <a:srgbClr val="FFFF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extLst>
                  <a:ext uri="{0D108BD9-81ED-4DB2-BD59-A6C34878D82A}">
                    <a16:rowId xmlns:a16="http://schemas.microsoft.com/office/drawing/2014/main" val="614779471"/>
                  </a:ext>
                </a:extLst>
              </a:tr>
              <a:tr h="246973">
                <a:tc rowSpan="12">
                  <a:txBody>
                    <a:bodyPr/>
                    <a:lstStyle/>
                    <a:p>
                      <a:pPr algn="ctr" fontAlgn="ctr"/>
                      <a:r>
                        <a:rPr lang="fr-FR" sz="900" b="0" i="0" u="none" strike="noStrike" dirty="0">
                          <a:solidFill>
                            <a:srgbClr val="000000"/>
                          </a:solidFill>
                          <a:effectLst/>
                          <a:latin typeface="Montserrat Light" panose="00000400000000000000" pitchFamily="50" charset="0"/>
                        </a:rPr>
                        <a:t>21</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rowSpan="8">
                  <a:txBody>
                    <a:bodyPr/>
                    <a:lstStyle/>
                    <a:p>
                      <a:pPr algn="ctr" fontAlgn="ctr"/>
                      <a:r>
                        <a:rPr lang="fr-FR" sz="900" b="0" i="0" u="none" strike="noStrike" dirty="0">
                          <a:solidFill>
                            <a:srgbClr val="000000"/>
                          </a:solidFill>
                          <a:effectLst/>
                          <a:latin typeface="Montserrat Light" panose="00000400000000000000" pitchFamily="50" charset="0"/>
                        </a:rPr>
                        <a:t>Régie</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Branchements neufs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300 000,00 €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rowSpan="12">
                  <a:txBody>
                    <a:bodyPr/>
                    <a:lstStyle/>
                    <a:p>
                      <a:pPr algn="ctr" fontAlgn="ctr"/>
                      <a:r>
                        <a:rPr lang="fr-FR" sz="900" b="1" i="0" u="none" strike="noStrike" dirty="0">
                          <a:solidFill>
                            <a:srgbClr val="FFFFFF"/>
                          </a:solidFill>
                          <a:effectLst/>
                          <a:latin typeface="Montserrat Light" panose="00000400000000000000" pitchFamily="50" charset="0"/>
                        </a:rPr>
                        <a:t>986 500,00 €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solidFill>
                      <a:srgbClr val="BFBFBF"/>
                    </a:solidFill>
                  </a:tcPr>
                </a:tc>
                <a:extLst>
                  <a:ext uri="{0D108BD9-81ED-4DB2-BD59-A6C34878D82A}">
                    <a16:rowId xmlns:a16="http://schemas.microsoft.com/office/drawing/2014/main" val="1475729371"/>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a:solidFill>
                            <a:srgbClr val="000000"/>
                          </a:solidFill>
                          <a:effectLst/>
                          <a:latin typeface="Montserrat Light" panose="00000400000000000000" pitchFamily="50" charset="0"/>
                        </a:rPr>
                        <a:t>Renouvellement électromécanique</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120 000,00 €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790827284"/>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Renouvellement branchements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300 000,00 €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2923688639"/>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Acquisition foncière Holcim</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28 500,00 €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492714384"/>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Matériel transport</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2 000,00 €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3642540379"/>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Matériel industriel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10 000,00 €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2764768343"/>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Informatique</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dirty="0">
                          <a:solidFill>
                            <a:srgbClr val="000000"/>
                          </a:solidFill>
                          <a:effectLst/>
                          <a:latin typeface="Montserrat Light" panose="00000400000000000000" pitchFamily="50" charset="0"/>
                        </a:rPr>
                        <a:t>3 000,00 €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2897622198"/>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Mobilier</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3 000,00 €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34984957"/>
                  </a:ext>
                </a:extLst>
              </a:tr>
              <a:tr h="246973">
                <a:tc vMerge="1">
                  <a:txBody>
                    <a:bodyPr/>
                    <a:lstStyle/>
                    <a:p>
                      <a:endParaRPr lang="fr-FR"/>
                    </a:p>
                  </a:txBody>
                  <a:tcPr/>
                </a:tc>
                <a:tc rowSpan="4">
                  <a:txBody>
                    <a:bodyPr/>
                    <a:lstStyle/>
                    <a:p>
                      <a:pPr algn="ctr" fontAlgn="ctr"/>
                      <a:r>
                        <a:rPr lang="fr-FR" sz="900" b="0" i="0" u="none" strike="noStrike">
                          <a:solidFill>
                            <a:srgbClr val="000000"/>
                          </a:solidFill>
                          <a:effectLst/>
                          <a:latin typeface="Montserrat Light" panose="00000400000000000000" pitchFamily="50" charset="0"/>
                        </a:rPr>
                        <a:t>DSP</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Renouvellement compteurs Busch.-</a:t>
                      </a:r>
                      <a:r>
                        <a:rPr lang="fr-FR" sz="900" b="0" i="0" u="none" strike="noStrike" dirty="0" err="1">
                          <a:solidFill>
                            <a:srgbClr val="000000"/>
                          </a:solidFill>
                          <a:effectLst/>
                          <a:latin typeface="Montserrat Light" panose="00000400000000000000" pitchFamily="50" charset="0"/>
                        </a:rPr>
                        <a:t>Hés</a:t>
                      </a:r>
                      <a:r>
                        <a:rPr lang="fr-FR" sz="900" b="0" i="0" u="none" strike="noStrike" dirty="0">
                          <a:solidFill>
                            <a:srgbClr val="000000"/>
                          </a:solidFill>
                          <a:effectLst/>
                          <a:latin typeface="Montserrat Light" panose="00000400000000000000" pitchFamily="50" charset="0"/>
                        </a:rPr>
                        <a:t>.-Divers</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35 000,00 €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2606735123"/>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Solde remise en état chemin agri. HLB</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6 500,00 €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1196409888"/>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Réfection toiture bâtiment surpresseurs Blotzheim</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150 000,00 €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301817752"/>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Acquisition foncière Holcim</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28 500,00 €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3698194634"/>
                  </a:ext>
                </a:extLst>
              </a:tr>
              <a:tr h="246973">
                <a:tc>
                  <a:txBody>
                    <a:bodyPr/>
                    <a:lstStyle/>
                    <a:p>
                      <a:pPr algn="ctr" fontAlgn="ctr"/>
                      <a:r>
                        <a:rPr lang="fr-FR" sz="900" b="0" i="0" u="none" strike="noStrike" dirty="0">
                          <a:solidFill>
                            <a:srgbClr val="000000"/>
                          </a:solidFill>
                          <a:effectLst/>
                          <a:latin typeface="Montserrat Light" panose="00000400000000000000" pitchFamily="50" charset="0"/>
                        </a:rPr>
                        <a:t> </a:t>
                      </a:r>
                    </a:p>
                  </a:txBody>
                  <a:tcPr marL="4740" marR="4740" marT="4740" marB="0" anchor="ctr">
                    <a:lnL w="9525" cap="flat" cmpd="sng" algn="ctr">
                      <a:solidFill>
                        <a:srgbClr val="1DADFF"/>
                      </a:solidFill>
                      <a:prstDash val="solid"/>
                      <a:round/>
                      <a:headEnd type="none" w="med" len="med"/>
                      <a:tailEnd type="none" w="med" len="med"/>
                    </a:lnL>
                    <a:lnR>
                      <a:noFill/>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a:txBody>
                    <a:bodyPr/>
                    <a:lstStyle/>
                    <a:p>
                      <a:pPr algn="ctr" fontAlgn="ctr"/>
                      <a:endParaRPr lang="fr-FR" sz="900" b="0" i="0" u="none" strike="noStrike" dirty="0">
                        <a:solidFill>
                          <a:srgbClr val="000000"/>
                        </a:solidFill>
                        <a:effectLst/>
                        <a:latin typeface="Montserrat Light" panose="00000400000000000000" pitchFamily="50" charset="0"/>
                      </a:endParaRPr>
                    </a:p>
                  </a:txBody>
                  <a:tcPr marL="4740" marR="4740" marT="4740" marB="0" anchor="ctr">
                    <a:lnL>
                      <a:noFill/>
                    </a:lnL>
                    <a:lnR>
                      <a:noFill/>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 </a:t>
                      </a:r>
                    </a:p>
                  </a:txBody>
                  <a:tcPr marL="4740" marR="4740" marT="4740" marB="0" anchor="ctr">
                    <a:lnL>
                      <a:noFill/>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a:txBody>
                    <a:bodyPr/>
                    <a:lstStyle/>
                    <a:p>
                      <a:pPr algn="ctr" fontAlgn="ctr"/>
                      <a:r>
                        <a:rPr lang="fr-FR" sz="900" b="1" i="0" u="none" strike="noStrike" dirty="0">
                          <a:solidFill>
                            <a:srgbClr val="FFFFFF"/>
                          </a:solidFill>
                          <a:effectLst/>
                          <a:latin typeface="Montserrat Light" panose="00000400000000000000" pitchFamily="50" charset="0"/>
                        </a:rPr>
                        <a:t>986 500,00 €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solidFill>
                      <a:srgbClr val="BFBFBF"/>
                    </a:solidFill>
                  </a:tcPr>
                </a:tc>
                <a:tc>
                  <a:txBody>
                    <a:bodyPr/>
                    <a:lstStyle/>
                    <a:p>
                      <a:pPr algn="ctr" fontAlgn="ctr"/>
                      <a:r>
                        <a:rPr lang="fr-FR" sz="900" b="0" i="0" u="none" strike="noStrike" dirty="0">
                          <a:solidFill>
                            <a:srgbClr val="000000"/>
                          </a:solidFill>
                          <a:effectLst/>
                          <a:latin typeface="Montserrat Light" panose="00000400000000000000" pitchFamily="50" charset="0"/>
                        </a:rPr>
                        <a:t> </a:t>
                      </a:r>
                    </a:p>
                  </a:txBody>
                  <a:tcPr marL="4740" marR="4740" marT="4740" marB="0" anchor="ctr">
                    <a:lnL w="6350" cap="flat" cmpd="sng" algn="ctr">
                      <a:solidFill>
                        <a:srgbClr val="1DADFF"/>
                      </a:solidFill>
                      <a:prstDash val="solid"/>
                      <a:round/>
                      <a:headEnd type="none" w="med" len="med"/>
                      <a:tailEnd type="none" w="med" len="med"/>
                    </a:lnL>
                    <a:lnR w="9525"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extLst>
                  <a:ext uri="{0D108BD9-81ED-4DB2-BD59-A6C34878D82A}">
                    <a16:rowId xmlns:a16="http://schemas.microsoft.com/office/drawing/2014/main" val="3819370946"/>
                  </a:ext>
                </a:extLst>
              </a:tr>
              <a:tr h="388101">
                <a:tc rowSpan="5">
                  <a:txBody>
                    <a:bodyPr/>
                    <a:lstStyle/>
                    <a:p>
                      <a:pPr algn="ctr" fontAlgn="ctr"/>
                      <a:r>
                        <a:rPr lang="fr-FR" sz="900" b="0" i="0" u="none" strike="noStrike">
                          <a:solidFill>
                            <a:srgbClr val="000000"/>
                          </a:solidFill>
                          <a:effectLst/>
                          <a:latin typeface="Montserrat Light" panose="00000400000000000000" pitchFamily="50" charset="0"/>
                        </a:rPr>
                        <a:t>23</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rowSpan="3">
                  <a:txBody>
                    <a:bodyPr/>
                    <a:lstStyle/>
                    <a:p>
                      <a:pPr algn="ctr" fontAlgn="ctr"/>
                      <a:r>
                        <a:rPr lang="fr-FR" sz="900" b="0" i="0" u="none" strike="noStrike">
                          <a:solidFill>
                            <a:srgbClr val="000000"/>
                          </a:solidFill>
                          <a:effectLst/>
                          <a:latin typeface="Montserrat Light" panose="00000400000000000000" pitchFamily="50" charset="0"/>
                        </a:rPr>
                        <a:t>Régie</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Divers extensions réseaux : Knoeringue – Ranspach-le-Bas – Hagenthal-le-Bas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dirty="0">
                          <a:solidFill>
                            <a:srgbClr val="000000"/>
                          </a:solidFill>
                          <a:effectLst/>
                          <a:latin typeface="Montserrat Light" panose="00000400000000000000" pitchFamily="50" charset="0"/>
                        </a:rPr>
                        <a:t>300 000,00 €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1" i="0" u="none" strike="noStrike">
                          <a:solidFill>
                            <a:srgbClr val="FFFFFF"/>
                          </a:solidFill>
                          <a:effectLst/>
                          <a:latin typeface="Montserrat Light" panose="00000400000000000000" pitchFamily="50" charset="0"/>
                        </a:rPr>
                        <a:t>300 000,00 €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BFBFBF"/>
                    </a:solidFill>
                  </a:tcPr>
                </a:tc>
                <a:extLst>
                  <a:ext uri="{0D108BD9-81ED-4DB2-BD59-A6C34878D82A}">
                    <a16:rowId xmlns:a16="http://schemas.microsoft.com/office/drawing/2014/main" val="4211154638"/>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Géoréférencement Hagenthal Bas-Haut / Leymen</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dirty="0">
                          <a:solidFill>
                            <a:srgbClr val="000000"/>
                          </a:solidFill>
                          <a:effectLst/>
                          <a:latin typeface="Montserrat Light" panose="00000400000000000000" pitchFamily="50" charset="0"/>
                        </a:rPr>
                        <a:t>70 000,00 €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1" i="0" u="none" strike="noStrike">
                          <a:solidFill>
                            <a:srgbClr val="FFFFFF"/>
                          </a:solidFill>
                          <a:effectLst/>
                          <a:latin typeface="Montserrat Light" panose="00000400000000000000" pitchFamily="50" charset="0"/>
                        </a:rPr>
                        <a:t>70 000,00 €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BFBFBF"/>
                    </a:solidFill>
                  </a:tcPr>
                </a:tc>
                <a:extLst>
                  <a:ext uri="{0D108BD9-81ED-4DB2-BD59-A6C34878D82A}">
                    <a16:rowId xmlns:a16="http://schemas.microsoft.com/office/drawing/2014/main" val="1559095714"/>
                  </a:ext>
                </a:extLst>
              </a:tr>
              <a:tr h="246973">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Nouveau P1bis Bartenheim</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0" i="0" u="none" strike="noStrike" dirty="0">
                          <a:solidFill>
                            <a:srgbClr val="000000"/>
                          </a:solidFill>
                          <a:effectLst/>
                          <a:latin typeface="Montserrat Light" panose="00000400000000000000" pitchFamily="50" charset="0"/>
                        </a:rPr>
                        <a:t>400 000,00 €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1" i="0" u="none" strike="noStrike">
                          <a:solidFill>
                            <a:srgbClr val="FFFFFF"/>
                          </a:solidFill>
                          <a:effectLst/>
                          <a:latin typeface="Montserrat Light" panose="00000400000000000000" pitchFamily="50" charset="0"/>
                        </a:rPr>
                        <a:t>400 000,00 €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BFBFBF"/>
                    </a:solidFill>
                  </a:tcPr>
                </a:tc>
                <a:extLst>
                  <a:ext uri="{0D108BD9-81ED-4DB2-BD59-A6C34878D82A}">
                    <a16:rowId xmlns:a16="http://schemas.microsoft.com/office/drawing/2014/main" val="4102558095"/>
                  </a:ext>
                </a:extLst>
              </a:tr>
              <a:tr h="246973">
                <a:tc vMerge="1">
                  <a:txBody>
                    <a:bodyPr/>
                    <a:lstStyle/>
                    <a:p>
                      <a:endParaRPr lang="fr-FR"/>
                    </a:p>
                  </a:txBody>
                  <a:tcPr/>
                </a:tc>
                <a:tc rowSpan="2">
                  <a:txBody>
                    <a:bodyPr/>
                    <a:lstStyle/>
                    <a:p>
                      <a:pPr algn="ctr" fontAlgn="ctr"/>
                      <a:r>
                        <a:rPr lang="fr-FR" sz="900" b="0" i="0" u="none" strike="noStrike">
                          <a:solidFill>
                            <a:srgbClr val="000000"/>
                          </a:solidFill>
                          <a:effectLst/>
                          <a:latin typeface="Montserrat Light" panose="00000400000000000000" pitchFamily="50" charset="0"/>
                        </a:rPr>
                        <a:t>Régie/DSP</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Nouvelles ressources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F4B084"/>
                    </a:solidFill>
                  </a:tcPr>
                </a:tc>
                <a:tc>
                  <a:txBody>
                    <a:bodyPr/>
                    <a:lstStyle/>
                    <a:p>
                      <a:pPr algn="ctr" fontAlgn="ctr"/>
                      <a:r>
                        <a:rPr lang="fr-FR" sz="900" b="0" i="0" u="none" strike="noStrike" dirty="0">
                          <a:solidFill>
                            <a:srgbClr val="000000"/>
                          </a:solidFill>
                          <a:effectLst/>
                          <a:latin typeface="Montserrat Light" panose="00000400000000000000" pitchFamily="50" charset="0"/>
                        </a:rPr>
                        <a:t>1 856 828,00 €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1" i="0" u="none" strike="noStrike">
                          <a:solidFill>
                            <a:srgbClr val="FFFFFF"/>
                          </a:solidFill>
                          <a:effectLst/>
                          <a:latin typeface="Montserrat Light" panose="00000400000000000000" pitchFamily="50" charset="0"/>
                        </a:rPr>
                        <a:t>1 856 828,00 €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364482918"/>
                  </a:ext>
                </a:extLst>
              </a:tr>
              <a:tr h="388101">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Crédits non affectés à conserver pour équilibre </a:t>
                      </a:r>
                      <a:br>
                        <a:rPr lang="fr-FR" sz="900" b="0" i="0" u="none" strike="noStrike" dirty="0">
                          <a:solidFill>
                            <a:srgbClr val="000000"/>
                          </a:solidFill>
                          <a:effectLst/>
                          <a:latin typeface="Montserrat Light" panose="00000400000000000000" pitchFamily="50" charset="0"/>
                        </a:rPr>
                      </a:br>
                      <a:r>
                        <a:rPr lang="fr-FR" sz="900" b="0" i="0" u="none" strike="noStrike" dirty="0">
                          <a:solidFill>
                            <a:srgbClr val="000000"/>
                          </a:solidFill>
                          <a:effectLst/>
                          <a:latin typeface="Montserrat Light" panose="00000400000000000000" pitchFamily="50" charset="0"/>
                        </a:rPr>
                        <a:t>de la section de fonctionnement</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1" i="0" u="none" strike="noStrike">
                          <a:solidFill>
                            <a:srgbClr val="000000"/>
                          </a:solidFill>
                          <a:effectLst/>
                          <a:latin typeface="Montserrat Light" panose="00000400000000000000" pitchFamily="50" charset="0"/>
                        </a:rPr>
                        <a:t>1 000 000,00 €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endParaRPr lang="fr-FR" sz="900" b="1" i="0" u="none" strike="noStrike" dirty="0">
                        <a:solidFill>
                          <a:srgbClr val="FFFFFF"/>
                        </a:solidFill>
                        <a:effectLst/>
                        <a:latin typeface="Montserrat Light" panose="00000400000000000000" pitchFamily="50" charset="0"/>
                      </a:endParaRPr>
                    </a:p>
                  </a:txBody>
                  <a:tcPr marL="4740" marR="4740" marT="4740" marB="0" anchor="ctr">
                    <a:lnL w="6350" cap="flat" cmpd="sng" algn="ctr">
                      <a:solidFill>
                        <a:srgbClr val="1DAD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825328200"/>
                  </a:ext>
                </a:extLst>
              </a:tr>
              <a:tr h="246973">
                <a:tc gridSpan="3">
                  <a:txBody>
                    <a:bodyPr/>
                    <a:lstStyle/>
                    <a:p>
                      <a:pPr algn="ctr" fontAlgn="ctr"/>
                      <a:endParaRPr lang="fr-FR" sz="900" b="0" i="0" u="none" strike="noStrike">
                        <a:solidFill>
                          <a:srgbClr val="000000"/>
                        </a:solidFill>
                        <a:effectLst/>
                        <a:latin typeface="Montserrat Light" panose="00000400000000000000" pitchFamily="50" charset="0"/>
                      </a:endParaRPr>
                    </a:p>
                  </a:txBody>
                  <a:tcPr marL="4740" marR="4740" marT="4740" marB="0" anchor="ctr">
                    <a:lnL>
                      <a:noFill/>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a:noFill/>
                    </a:lnB>
                    <a:no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dirty="0">
                          <a:solidFill>
                            <a:srgbClr val="FFFFFF"/>
                          </a:solidFill>
                          <a:effectLst/>
                          <a:latin typeface="Montserrat Light" panose="00000400000000000000" pitchFamily="50" charset="0"/>
                        </a:rPr>
                        <a:t>3 626 828,00 €</a:t>
                      </a:r>
                    </a:p>
                  </a:txBody>
                  <a:tcPr marL="4740" marR="4740" marT="4740"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BFBFBF"/>
                    </a:solidFill>
                  </a:tcPr>
                </a:tc>
                <a:tc>
                  <a:txBody>
                    <a:bodyPr/>
                    <a:lstStyle/>
                    <a:p>
                      <a:pPr algn="ctr" fontAlgn="b"/>
                      <a:endParaRPr lang="fr-FR" sz="900" b="0" i="0" u="none" strike="noStrike" dirty="0">
                        <a:solidFill>
                          <a:srgbClr val="000000"/>
                        </a:solidFill>
                        <a:effectLst/>
                        <a:latin typeface="Montserrat Light" panose="00000400000000000000" pitchFamily="50" charset="0"/>
                      </a:endParaRPr>
                    </a:p>
                  </a:txBody>
                  <a:tcPr marL="4740" marR="4740" marT="4740" marB="0" anchor="b">
                    <a:lnL w="6350" cap="flat" cmpd="sng" algn="ctr">
                      <a:solidFill>
                        <a:srgbClr val="1DAD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03265335"/>
                  </a:ext>
                </a:extLst>
              </a:tr>
              <a:tr h="176410">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4740" marR="4740" marT="4740" marB="0" anchor="ctr">
                    <a:lnL>
                      <a:noFill/>
                    </a:lnL>
                    <a:lnR>
                      <a:noFill/>
                    </a:lnR>
                    <a:lnT>
                      <a:noFill/>
                    </a:lnT>
                    <a:lnB>
                      <a:noFill/>
                    </a:lnB>
                    <a:noFill/>
                  </a:tcPr>
                </a:tc>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4740" marR="4740" marT="4740" marB="0" anchor="ctr">
                    <a:lnL>
                      <a:noFill/>
                    </a:lnL>
                    <a:lnR>
                      <a:noFill/>
                    </a:lnR>
                    <a:lnT>
                      <a:noFill/>
                    </a:lnT>
                    <a:lnB>
                      <a:noFill/>
                    </a:lnB>
                    <a:noFill/>
                  </a:tcPr>
                </a:tc>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4740" marR="4740" marT="4740" marB="0" anchor="ctr">
                    <a:lnL>
                      <a:noFill/>
                    </a:lnL>
                    <a:lnR>
                      <a:noFill/>
                    </a:lnR>
                    <a:lnT>
                      <a:noFill/>
                    </a:lnT>
                    <a:lnB>
                      <a:noFill/>
                    </a:lnB>
                    <a:noFill/>
                  </a:tcPr>
                </a:tc>
                <a:tc>
                  <a:txBody>
                    <a:bodyPr/>
                    <a:lstStyle/>
                    <a:p>
                      <a:pPr algn="ctr" fontAlgn="ctr"/>
                      <a:endParaRPr lang="fr-FR" sz="900" b="1" i="0" u="none" strike="noStrike" dirty="0">
                        <a:solidFill>
                          <a:srgbClr val="FFFFFF"/>
                        </a:solidFill>
                        <a:effectLst/>
                        <a:latin typeface="Montserrat Light" panose="00000400000000000000" pitchFamily="50" charset="0"/>
                      </a:endParaRPr>
                    </a:p>
                  </a:txBody>
                  <a:tcPr marL="4740" marR="4740" marT="4740" marB="0" anchor="ctr">
                    <a:lnL>
                      <a:noFill/>
                    </a:lnL>
                    <a:lnR>
                      <a:noFill/>
                    </a:lnR>
                    <a:lnT w="6350" cap="flat" cmpd="sng" algn="ctr">
                      <a:solidFill>
                        <a:srgbClr val="1DADFF"/>
                      </a:solidFill>
                      <a:prstDash val="solid"/>
                      <a:round/>
                      <a:headEnd type="none" w="med" len="med"/>
                      <a:tailEnd type="none" w="med" len="med"/>
                    </a:lnT>
                    <a:lnB w="12700" cap="flat" cmpd="sng" algn="ctr">
                      <a:solidFill>
                        <a:srgbClr val="1DADFF"/>
                      </a:solidFill>
                      <a:prstDash val="solid"/>
                      <a:round/>
                      <a:headEnd type="none" w="med" len="med"/>
                      <a:tailEnd type="none" w="med" len="med"/>
                    </a:lnB>
                    <a:noFill/>
                  </a:tcPr>
                </a:tc>
                <a:tc>
                  <a:txBody>
                    <a:bodyPr/>
                    <a:lstStyle/>
                    <a:p>
                      <a:pPr algn="l" fontAlgn="b"/>
                      <a:endParaRPr lang="fr-FR" sz="900" b="0" i="0" u="none" strike="noStrike" dirty="0">
                        <a:solidFill>
                          <a:srgbClr val="000000"/>
                        </a:solidFill>
                        <a:effectLst/>
                        <a:latin typeface="Montserrat Light" panose="00000400000000000000" pitchFamily="50" charset="0"/>
                      </a:endParaRPr>
                    </a:p>
                  </a:txBody>
                  <a:tcPr marL="4740" marR="4740" marT="4740" marB="0" anchor="b">
                    <a:lnL>
                      <a:noFill/>
                    </a:lnL>
                    <a:lnR>
                      <a:noFill/>
                    </a:lnR>
                    <a:lnT>
                      <a:noFill/>
                    </a:lnT>
                    <a:lnB w="12700" cap="flat" cmpd="sng" algn="ctr">
                      <a:solidFill>
                        <a:srgbClr val="1DADFF"/>
                      </a:solidFill>
                      <a:prstDash val="solid"/>
                      <a:round/>
                      <a:headEnd type="none" w="med" len="med"/>
                      <a:tailEnd type="none" w="med" len="med"/>
                    </a:lnB>
                    <a:noFill/>
                  </a:tcPr>
                </a:tc>
                <a:extLst>
                  <a:ext uri="{0D108BD9-81ED-4DB2-BD59-A6C34878D82A}">
                    <a16:rowId xmlns:a16="http://schemas.microsoft.com/office/drawing/2014/main" val="3609855649"/>
                  </a:ext>
                </a:extLst>
              </a:tr>
              <a:tr h="246973">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4740" marR="4740" marT="4740" marB="0" anchor="ctr">
                    <a:lnL>
                      <a:noFill/>
                    </a:lnL>
                    <a:lnR>
                      <a:noFill/>
                    </a:lnR>
                    <a:lnT>
                      <a:noFill/>
                    </a:lnT>
                    <a:lnB>
                      <a:noFill/>
                    </a:lnB>
                    <a:noFill/>
                  </a:tcPr>
                </a:tc>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4740" marR="4740" marT="4740" marB="0" anchor="ctr">
                    <a:lnL>
                      <a:noFill/>
                    </a:lnL>
                    <a:lnR>
                      <a:noFill/>
                    </a:lnR>
                    <a:lnT>
                      <a:noFill/>
                    </a:lnT>
                    <a:lnB>
                      <a:noFill/>
                    </a:lnB>
                    <a:noFill/>
                  </a:tcPr>
                </a:tc>
                <a:tc>
                  <a:txBody>
                    <a:bodyPr/>
                    <a:lstStyle/>
                    <a:p>
                      <a:pPr algn="r" fontAlgn="ctr"/>
                      <a:r>
                        <a:rPr lang="fr-FR" sz="900" b="1" i="0" u="none" strike="noStrike">
                          <a:solidFill>
                            <a:srgbClr val="000000"/>
                          </a:solidFill>
                          <a:effectLst/>
                          <a:latin typeface="Montserrat Light" panose="00000400000000000000" pitchFamily="50" charset="0"/>
                        </a:rPr>
                        <a:t>TOTAL</a:t>
                      </a:r>
                    </a:p>
                  </a:txBody>
                  <a:tcPr marL="4740" marR="4740" marT="4740" marB="0" anchor="ctr">
                    <a:lnL>
                      <a:noFill/>
                    </a:lnL>
                    <a:lnR w="12700" cap="flat" cmpd="sng" algn="ctr">
                      <a:solidFill>
                        <a:srgbClr val="1DADFF"/>
                      </a:solidFill>
                      <a:prstDash val="solid"/>
                      <a:round/>
                      <a:headEnd type="none" w="med" len="med"/>
                      <a:tailEnd type="none" w="med" len="med"/>
                    </a:lnR>
                    <a:lnT>
                      <a:noFill/>
                    </a:lnT>
                    <a:lnB>
                      <a:noFill/>
                    </a:lnB>
                    <a:noFill/>
                  </a:tcPr>
                </a:tc>
                <a:tc>
                  <a:txBody>
                    <a:bodyPr/>
                    <a:lstStyle/>
                    <a:p>
                      <a:pPr algn="ctr" fontAlgn="ctr"/>
                      <a:r>
                        <a:rPr lang="fr-FR" sz="900" b="0" i="0" u="none" strike="noStrike" dirty="0">
                          <a:solidFill>
                            <a:srgbClr val="FFFFFF"/>
                          </a:solidFill>
                          <a:effectLst/>
                          <a:latin typeface="Montserrat Light" panose="00000400000000000000" pitchFamily="50" charset="0"/>
                        </a:rPr>
                        <a:t>4 613 328,00 €</a:t>
                      </a:r>
                    </a:p>
                  </a:txBody>
                  <a:tcPr marL="4740" marR="4740" marT="4740" marB="0" anchor="ctr">
                    <a:lnL w="12700" cap="flat" cmpd="sng" algn="ctr">
                      <a:solidFill>
                        <a:srgbClr val="1DADFF"/>
                      </a:solidFill>
                      <a:prstDash val="solid"/>
                      <a:round/>
                      <a:headEnd type="none" w="med" len="med"/>
                      <a:tailEnd type="none" w="med" len="med"/>
                    </a:lnL>
                    <a:lnR w="12700" cap="flat" cmpd="sng" algn="ctr">
                      <a:solidFill>
                        <a:srgbClr val="1DADFF"/>
                      </a:solidFill>
                      <a:prstDash val="solid"/>
                      <a:round/>
                      <a:headEnd type="none" w="med" len="med"/>
                      <a:tailEnd type="none" w="med" len="med"/>
                    </a:lnR>
                    <a:lnT w="12700" cap="flat" cmpd="sng" algn="ctr">
                      <a:solidFill>
                        <a:srgbClr val="1DADFF"/>
                      </a:solidFill>
                      <a:prstDash val="solid"/>
                      <a:round/>
                      <a:headEnd type="none" w="med" len="med"/>
                      <a:tailEnd type="none" w="med" len="med"/>
                    </a:lnT>
                    <a:lnB w="12700" cap="flat" cmpd="sng" algn="ctr">
                      <a:solidFill>
                        <a:srgbClr val="1DADFF"/>
                      </a:solidFill>
                      <a:prstDash val="solid"/>
                      <a:round/>
                      <a:headEnd type="none" w="med" len="med"/>
                      <a:tailEnd type="none" w="med" len="med"/>
                    </a:lnB>
                    <a:solidFill>
                      <a:srgbClr val="BFBFBF"/>
                    </a:solidFill>
                  </a:tcPr>
                </a:tc>
                <a:tc>
                  <a:txBody>
                    <a:bodyPr/>
                    <a:lstStyle/>
                    <a:p>
                      <a:pPr algn="ctr" fontAlgn="ctr"/>
                      <a:r>
                        <a:rPr lang="fr-FR" sz="900" b="0" i="0" u="none" strike="noStrike" dirty="0">
                          <a:solidFill>
                            <a:srgbClr val="FFFFFF"/>
                          </a:solidFill>
                          <a:effectLst/>
                          <a:latin typeface="Montserrat Light" panose="00000400000000000000" pitchFamily="50" charset="0"/>
                        </a:rPr>
                        <a:t>3 613 328,00 €</a:t>
                      </a:r>
                    </a:p>
                  </a:txBody>
                  <a:tcPr marL="4740" marR="4740" marT="4740" marB="0" anchor="ctr">
                    <a:lnL w="12700" cap="flat" cmpd="sng" algn="ctr">
                      <a:solidFill>
                        <a:srgbClr val="1DADFF"/>
                      </a:solidFill>
                      <a:prstDash val="solid"/>
                      <a:round/>
                      <a:headEnd type="none" w="med" len="med"/>
                      <a:tailEnd type="none" w="med" len="med"/>
                    </a:lnL>
                    <a:lnR w="12700" cap="flat" cmpd="sng" algn="ctr">
                      <a:solidFill>
                        <a:srgbClr val="1DADFF"/>
                      </a:solidFill>
                      <a:prstDash val="solid"/>
                      <a:round/>
                      <a:headEnd type="none" w="med" len="med"/>
                      <a:tailEnd type="none" w="med" len="med"/>
                    </a:lnR>
                    <a:lnT w="12700" cap="flat" cmpd="sng" algn="ctr">
                      <a:solidFill>
                        <a:srgbClr val="1DADFF"/>
                      </a:solidFill>
                      <a:prstDash val="solid"/>
                      <a:round/>
                      <a:headEnd type="none" w="med" len="med"/>
                      <a:tailEnd type="none" w="med" len="med"/>
                    </a:lnT>
                    <a:lnB w="12700" cap="flat" cmpd="sng" algn="ctr">
                      <a:solidFill>
                        <a:srgbClr val="1DADFF"/>
                      </a:solidFill>
                      <a:prstDash val="solid"/>
                      <a:round/>
                      <a:headEnd type="none" w="med" len="med"/>
                      <a:tailEnd type="none" w="med" len="med"/>
                    </a:lnB>
                    <a:solidFill>
                      <a:srgbClr val="BFBFBF"/>
                    </a:solidFill>
                  </a:tcPr>
                </a:tc>
                <a:extLst>
                  <a:ext uri="{0D108BD9-81ED-4DB2-BD59-A6C34878D82A}">
                    <a16:rowId xmlns:a16="http://schemas.microsoft.com/office/drawing/2014/main" val="1266606979"/>
                  </a:ext>
                </a:extLst>
              </a:tr>
            </a:tbl>
          </a:graphicData>
        </a:graphic>
      </p:graphicFrame>
      <p:sp>
        <p:nvSpPr>
          <p:cNvPr id="4" name="Graphique 12">
            <a:extLst>
              <a:ext uri="{FF2B5EF4-FFF2-40B4-BE49-F238E27FC236}">
                <a16:creationId xmlns:a16="http://schemas.microsoft.com/office/drawing/2014/main" id="{80964646-2DA2-ACF9-509A-5BE8A56CF366}"/>
              </a:ext>
            </a:extLst>
          </p:cNvPr>
          <p:cNvSpPr/>
          <p:nvPr/>
        </p:nvSpPr>
        <p:spPr>
          <a:xfrm>
            <a:off x="8410575" y="385571"/>
            <a:ext cx="3443135" cy="799412"/>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l’adduction </a:t>
            </a:r>
          </a:p>
          <a:p>
            <a:pPr>
              <a:lnSpc>
                <a:spcPts val="2160"/>
              </a:lnSpc>
            </a:pPr>
            <a:r>
              <a:rPr lang="fr-FR" dirty="0">
                <a:solidFill>
                  <a:srgbClr val="FFFFFF"/>
                </a:solidFill>
                <a:latin typeface="Bebas" pitchFamily="2" charset="0"/>
              </a:rPr>
              <a:t>     eau potable</a:t>
            </a:r>
            <a:br>
              <a:rPr lang="fr-FR" dirty="0">
                <a:solidFill>
                  <a:srgbClr val="FFFFFF"/>
                </a:solidFill>
                <a:latin typeface="Bebas" pitchFamily="2" charset="0"/>
              </a:rPr>
            </a:br>
            <a:r>
              <a:rPr lang="fr-FR" dirty="0">
                <a:solidFill>
                  <a:srgbClr val="FFFFFF"/>
                </a:solidFill>
                <a:latin typeface="Bebas" pitchFamily="2" charset="0"/>
              </a:rPr>
              <a:t>   </a:t>
            </a:r>
          </a:p>
        </p:txBody>
      </p:sp>
      <p:graphicFrame>
        <p:nvGraphicFramePr>
          <p:cNvPr id="5" name="Tableau 4">
            <a:extLst>
              <a:ext uri="{FF2B5EF4-FFF2-40B4-BE49-F238E27FC236}">
                <a16:creationId xmlns:a16="http://schemas.microsoft.com/office/drawing/2014/main" id="{2A8BCE32-A685-FF46-C849-99FB7D36BA2B}"/>
              </a:ext>
            </a:extLst>
          </p:cNvPr>
          <p:cNvGraphicFramePr>
            <a:graphicFrameLocks noGrp="1"/>
          </p:cNvGraphicFramePr>
          <p:nvPr>
            <p:extLst>
              <p:ext uri="{D42A27DB-BD31-4B8C-83A1-F6EECF244321}">
                <p14:modId xmlns:p14="http://schemas.microsoft.com/office/powerpoint/2010/main" val="3404243844"/>
              </p:ext>
            </p:extLst>
          </p:nvPr>
        </p:nvGraphicFramePr>
        <p:xfrm>
          <a:off x="7972857" y="2078754"/>
          <a:ext cx="3666693" cy="3113700"/>
        </p:xfrm>
        <a:graphic>
          <a:graphicData uri="http://schemas.openxmlformats.org/drawingml/2006/table">
            <a:tbl>
              <a:tblPr/>
              <a:tblGrid>
                <a:gridCol w="3666693">
                  <a:extLst>
                    <a:ext uri="{9D8B030D-6E8A-4147-A177-3AD203B41FA5}">
                      <a16:colId xmlns:a16="http://schemas.microsoft.com/office/drawing/2014/main" val="3265323874"/>
                    </a:ext>
                  </a:extLst>
                </a:gridCol>
              </a:tblGrid>
              <a:tr h="1731246">
                <a:tc>
                  <a:txBody>
                    <a:bodyPr/>
                    <a:lstStyle/>
                    <a:p>
                      <a:pPr marL="72000" algn="l" fontAlgn="ctr"/>
                      <a:endParaRPr lang="fr-FR" sz="1200" b="1" i="0" u="sng" strike="noStrike" dirty="0">
                        <a:solidFill>
                          <a:srgbClr val="000000"/>
                        </a:solidFill>
                        <a:effectLst/>
                        <a:latin typeface="Montserrat Light" panose="00000400000000000000" pitchFamily="50" charset="0"/>
                      </a:endParaRPr>
                    </a:p>
                    <a:p>
                      <a:pPr marL="72000" algn="l" fontAlgn="ctr"/>
                      <a:r>
                        <a:rPr lang="fr-FR" sz="1200" b="1" i="0" u="sng" strike="noStrike" dirty="0">
                          <a:solidFill>
                            <a:srgbClr val="000000"/>
                          </a:solidFill>
                          <a:effectLst/>
                          <a:latin typeface="Montserrat Light" panose="00000400000000000000" pitchFamily="50" charset="0"/>
                        </a:rPr>
                        <a:t>Commentaires</a:t>
                      </a:r>
                      <a:r>
                        <a:rPr lang="fr-FR" sz="1200" b="1" i="0" u="none" strike="noStrike" dirty="0">
                          <a:solidFill>
                            <a:srgbClr val="000000"/>
                          </a:solidFill>
                          <a:effectLst/>
                          <a:latin typeface="Montserrat Light" panose="00000400000000000000" pitchFamily="50" charset="0"/>
                        </a:rPr>
                        <a:t>  :</a:t>
                      </a:r>
                    </a:p>
                    <a:p>
                      <a:pPr marL="72000" algn="l" fontAlgn="ctr"/>
                      <a:br>
                        <a:rPr lang="fr-FR" sz="1200" b="1" i="0" u="none" strike="noStrike" dirty="0">
                          <a:solidFill>
                            <a:srgbClr val="000000"/>
                          </a:solidFill>
                          <a:effectLst/>
                          <a:latin typeface="Montserrat Light" panose="00000400000000000000" pitchFamily="50" charset="0"/>
                        </a:rPr>
                      </a:br>
                      <a:r>
                        <a:rPr lang="fr-FR" sz="1200" b="1" i="0" u="none" strike="noStrike" dirty="0">
                          <a:solidFill>
                            <a:srgbClr val="000000"/>
                          </a:solidFill>
                          <a:effectLst/>
                          <a:latin typeface="Montserrat Light" panose="00000400000000000000" pitchFamily="50" charset="0"/>
                        </a:rPr>
                        <a:t>Compte tenu des conclusions de l'audit financier :</a:t>
                      </a:r>
                    </a:p>
                    <a:p>
                      <a:pPr marL="72000" algn="l" fontAlgn="ctr"/>
                      <a:endParaRPr lang="fr-FR" sz="1200" b="1" i="0" u="none" strike="noStrike" dirty="0">
                        <a:solidFill>
                          <a:srgbClr val="000000"/>
                        </a:solidFill>
                        <a:effectLst/>
                        <a:latin typeface="Montserrat Light" panose="00000400000000000000" pitchFamily="50" charset="0"/>
                      </a:endParaRPr>
                    </a:p>
                    <a:p>
                      <a:pPr marL="243450" indent="-171450" algn="l" fontAlgn="ctr">
                        <a:buFont typeface="Wingdings" panose="05000000000000000000" pitchFamily="2" charset="2"/>
                        <a:buChar char="§"/>
                      </a:pPr>
                      <a:r>
                        <a:rPr lang="fr-FR" sz="1200" b="1" i="0" u="none" strike="noStrike" dirty="0">
                          <a:solidFill>
                            <a:srgbClr val="000000"/>
                          </a:solidFill>
                          <a:effectLst/>
                          <a:latin typeface="Montserrat Light" panose="00000400000000000000" pitchFamily="50" charset="0"/>
                        </a:rPr>
                        <a:t>une enveloppe de 1,8 M€ est consacrée aux dépenses d'investissements courantes </a:t>
                      </a:r>
                    </a:p>
                    <a:p>
                      <a:pPr marL="243450" indent="-171450" algn="l" fontAlgn="ctr">
                        <a:buFont typeface="Wingdings" panose="05000000000000000000" pitchFamily="2" charset="2"/>
                        <a:buChar char="§"/>
                      </a:pPr>
                      <a:endParaRPr lang="fr-FR" sz="1200" b="1" i="0" u="none" strike="noStrike" dirty="0">
                        <a:solidFill>
                          <a:srgbClr val="000000"/>
                        </a:solidFill>
                        <a:effectLst/>
                        <a:latin typeface="Montserrat Light" panose="00000400000000000000" pitchFamily="50" charset="0"/>
                      </a:endParaRPr>
                    </a:p>
                    <a:p>
                      <a:pPr marL="243450" indent="-171450" algn="l" fontAlgn="ctr">
                        <a:buFont typeface="Wingdings" panose="05000000000000000000" pitchFamily="2" charset="2"/>
                        <a:buChar char="§"/>
                      </a:pPr>
                      <a:r>
                        <a:rPr lang="fr-FR" sz="1200" b="1" i="0" u="none" strike="noStrike" dirty="0">
                          <a:solidFill>
                            <a:srgbClr val="000000"/>
                          </a:solidFill>
                          <a:effectLst/>
                          <a:latin typeface="Montserrat Light" panose="00000400000000000000" pitchFamily="50" charset="0"/>
                        </a:rPr>
                        <a:t>une enveloppe de 1,8 M€ pour financer les nouvelle ressources       </a:t>
                      </a:r>
                    </a:p>
                    <a:p>
                      <a:pPr marL="72000" indent="0" algn="l" fontAlgn="ctr">
                        <a:buFontTx/>
                        <a:buNone/>
                      </a:pPr>
                      <a:endParaRPr lang="fr-FR" sz="1200" b="1" i="0" u="none" strike="noStrike" dirty="0">
                        <a:solidFill>
                          <a:srgbClr val="000000"/>
                        </a:solidFill>
                        <a:effectLst/>
                        <a:latin typeface="Montserrat Light" panose="00000400000000000000" pitchFamily="50" charset="0"/>
                      </a:endParaRPr>
                    </a:p>
                    <a:p>
                      <a:pPr marL="72000" indent="0" algn="l" fontAlgn="ctr">
                        <a:buFontTx/>
                        <a:buNone/>
                      </a:pPr>
                      <a:r>
                        <a:rPr lang="fr-FR" sz="1200" b="1" i="0" u="none" strike="noStrike" dirty="0">
                          <a:solidFill>
                            <a:srgbClr val="000000"/>
                          </a:solidFill>
                          <a:effectLst/>
                          <a:latin typeface="Montserrat Light" panose="00000400000000000000" pitchFamily="50" charset="0"/>
                        </a:rPr>
                        <a:t> </a:t>
                      </a:r>
                      <a:r>
                        <a:rPr lang="fr-FR" sz="1200" b="1" i="0" u="none" strike="noStrike" dirty="0">
                          <a:solidFill>
                            <a:srgbClr val="FFC000"/>
                          </a:solidFill>
                          <a:effectLst/>
                          <a:latin typeface="Montserrat Light" panose="00000400000000000000" pitchFamily="50" charset="0"/>
                        </a:rPr>
                        <a:t>1 000 000 €</a:t>
                      </a:r>
                      <a:r>
                        <a:rPr lang="fr-FR" sz="1200" b="1" i="0" u="none" strike="noStrike" dirty="0">
                          <a:solidFill>
                            <a:srgbClr val="000000"/>
                          </a:solidFill>
                          <a:effectLst/>
                          <a:latin typeface="Montserrat Light" panose="00000400000000000000" pitchFamily="50" charset="0"/>
                        </a:rPr>
                        <a:t> de crédits non affectés issus de la section d'exploitation doivent être conservés pour équilibrer cette section jusqu'à la fin du mandat</a:t>
                      </a:r>
                    </a:p>
                    <a:p>
                      <a:pPr marL="72000" indent="0" algn="l" fontAlgn="ctr">
                        <a:buFontTx/>
                        <a:buNone/>
                      </a:pPr>
                      <a:endParaRPr lang="fr-FR" sz="1200" b="1" i="0" u="none" strike="noStrike" dirty="0">
                        <a:solidFill>
                          <a:srgbClr val="000000"/>
                        </a:solidFill>
                        <a:effectLst/>
                        <a:latin typeface="Montserrat Light" panose="00000400000000000000" pitchFamily="50" charset="0"/>
                      </a:endParaRPr>
                    </a:p>
                  </a:txBody>
                  <a:tcPr marL="4740" marR="4740" marT="4740" marB="0" anchor="ctr">
                    <a:lnL w="9525" cap="flat" cmpd="sng" algn="ctr">
                      <a:solidFill>
                        <a:srgbClr val="1DADFF"/>
                      </a:solidFill>
                      <a:prstDash val="solid"/>
                      <a:round/>
                      <a:headEnd type="none" w="med" len="med"/>
                      <a:tailEnd type="none" w="med" len="med"/>
                    </a:lnL>
                    <a:lnR w="9525"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extLst>
                  <a:ext uri="{0D108BD9-81ED-4DB2-BD59-A6C34878D82A}">
                    <a16:rowId xmlns:a16="http://schemas.microsoft.com/office/drawing/2014/main" val="30418771"/>
                  </a:ext>
                </a:extLst>
              </a:tr>
            </a:tbl>
          </a:graphicData>
        </a:graphic>
      </p:graphicFrame>
    </p:spTree>
    <p:extLst>
      <p:ext uri="{BB962C8B-B14F-4D97-AF65-F5344CB8AC3E}">
        <p14:creationId xmlns:p14="http://schemas.microsoft.com/office/powerpoint/2010/main" val="189840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4409EB-7C4D-46B6-BCFF-B82E987E0792}"/>
              </a:ext>
            </a:extLst>
          </p:cNvPr>
          <p:cNvSpPr/>
          <p:nvPr/>
        </p:nvSpPr>
        <p:spPr>
          <a:xfrm>
            <a:off x="476738" y="1348109"/>
            <a:ext cx="11337309" cy="5875794"/>
          </a:xfrm>
          <a:prstGeom prst="rect">
            <a:avLst/>
          </a:prstGeom>
        </p:spPr>
        <p:txBody>
          <a:bodyPr wrap="square" lIns="360000" tIns="0" rIns="360000" bIns="360000" anchor="t" anchorCtr="0">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222222"/>
              </a:solidFill>
              <a:effectLst/>
              <a:uLnTx/>
              <a:uFillTx/>
              <a:latin typeface="Montserrat Medium" pitchFamily="2" charset="77"/>
              <a:ea typeface="Helvetica Neue" panose="02000503000000020004" pitchFamily="2" charset="0"/>
              <a:cs typeface="Helvetica Neue" panose="02000503000000020004"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Montserrat Light" panose="00000400000000000000" pitchFamily="50" charset="0"/>
              <a:ea typeface="Helvetica Neue" panose="02000503000000020004" pitchFamily="2" charset="0"/>
              <a:cs typeface="Helvetica Neue" panose="02000503000000020004" pitchFamily="2" charset="0"/>
            </a:endParaRPr>
          </a:p>
        </p:txBody>
      </p:sp>
      <p:sp>
        <p:nvSpPr>
          <p:cNvPr id="3" name="Espace réservé du contenu 6">
            <a:extLst>
              <a:ext uri="{FF2B5EF4-FFF2-40B4-BE49-F238E27FC236}">
                <a16:creationId xmlns:a16="http://schemas.microsoft.com/office/drawing/2014/main" id="{90D45957-E1AF-CA8E-D53D-8953ED046FE7}"/>
              </a:ext>
            </a:extLst>
          </p:cNvPr>
          <p:cNvSpPr txBox="1">
            <a:spLocks/>
          </p:cNvSpPr>
          <p:nvPr/>
        </p:nvSpPr>
        <p:spPr>
          <a:xfrm>
            <a:off x="563750" y="906673"/>
            <a:ext cx="11064500" cy="487419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0"/>
              </a:spcBef>
              <a:spcAft>
                <a:spcPts val="800"/>
              </a:spcAft>
              <a:buClrTx/>
              <a:buSzTx/>
              <a:buFont typeface="Arial"/>
              <a:buNone/>
              <a:tabLst/>
              <a:defRPr/>
            </a:pPr>
            <a:endParaRPr kumimoji="0" lang="fr-FR" sz="1600" b="1" i="0" u="sng"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20000"/>
              </a:lnSpc>
              <a:spcBef>
                <a:spcPts val="0"/>
              </a:spcBef>
              <a:spcAft>
                <a:spcPts val="1000"/>
              </a:spcAft>
              <a:buClrTx/>
              <a:buSzTx/>
              <a:buFont typeface="Arial"/>
              <a:buNone/>
              <a:tabLst/>
              <a:defRPr/>
            </a:pPr>
            <a:r>
              <a:rPr kumimoji="0" lang="fr-FR" sz="1600" b="1" i="0" u="heavy"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Le débat d’orientation budgétaire 2025 porte sur </a:t>
            </a:r>
            <a:r>
              <a:rPr kumimoji="0" lang="fr-FR" sz="1600" b="1" i="0" u="heavy"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ontserrat Light" panose="00000400000000000000" pitchFamily="50" charset="0"/>
                <a:ea typeface="+mn-ea"/>
                <a:cs typeface="+mn-cs"/>
              </a:rPr>
              <a:t>7 budgets</a:t>
            </a:r>
            <a:r>
              <a:rPr kumimoji="0" lang="fr-FR" sz="1600" b="1" i="0" u="none" strike="noStrike" kern="1200" cap="none" spc="0" normalizeH="0" baseline="0" noProof="0" dirty="0">
                <a:ln>
                  <a:noFill/>
                </a:ln>
                <a:solidFill>
                  <a:srgbClr val="0070C0"/>
                </a:solidFill>
                <a:effectLst/>
                <a:uLnTx/>
                <a:uFillTx/>
                <a:latin typeface="Montserrat Light" panose="00000400000000000000" pitchFamily="50" charset="0"/>
                <a:ea typeface="+mn-ea"/>
                <a:cs typeface="+mn-cs"/>
              </a:rPr>
              <a:t> </a:t>
            </a:r>
            <a:r>
              <a:rPr kumimoji="0" lang="fr-FR" sz="1600" b="1"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a:t>
            </a:r>
          </a:p>
          <a:p>
            <a:pPr marL="360000" marR="0" lvl="0" indent="-360000" algn="l" defTabSz="914400" rtl="0" eaLnBrk="1" fontAlgn="auto" latinLnBrk="0" hangingPunct="1">
              <a:lnSpc>
                <a:spcPct val="120000"/>
              </a:lnSpc>
              <a:spcBef>
                <a:spcPts val="0"/>
              </a:spcBef>
              <a:spcAft>
                <a:spcPts val="600"/>
              </a:spcAft>
              <a:buClr>
                <a:srgbClr val="0070C0"/>
              </a:buClr>
              <a:buSzPct val="100000"/>
              <a:buFont typeface="+mj-lt"/>
              <a:buAutoNum type="arabicPeriod"/>
              <a:tabLst>
                <a:tab pos="9690100" algn="l"/>
              </a:tabLst>
              <a:defRPr/>
            </a:pP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Budget général avec reprise anticipée des résultats n – 1 	Budget TTC </a:t>
            </a:r>
          </a:p>
          <a:p>
            <a:pPr marL="360000" marR="0" lvl="0" indent="-360000" algn="l" defTabSz="914400" rtl="0" eaLnBrk="1" fontAlgn="auto" latinLnBrk="0" hangingPunct="1">
              <a:lnSpc>
                <a:spcPct val="120000"/>
              </a:lnSpc>
              <a:spcBef>
                <a:spcPts val="0"/>
              </a:spcBef>
              <a:spcAft>
                <a:spcPts val="600"/>
              </a:spcAft>
              <a:buClr>
                <a:srgbClr val="0070C0"/>
              </a:buClr>
              <a:buSzPct val="100000"/>
              <a:buFont typeface="+mj-lt"/>
              <a:buAutoNum type="arabicPeriod" startAt="2"/>
              <a:tabLst>
                <a:tab pos="9690100" algn="l"/>
              </a:tabLst>
              <a:defRPr/>
            </a:pP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Budget assainissement (</a:t>
            </a:r>
            <a:r>
              <a:rPr kumimoji="0" lang="fr-FR" sz="1500" b="0" i="0" u="none" strike="noStrike" kern="1200" cap="none" spc="0" normalizeH="0" baseline="0" noProof="0" dirty="0" err="1">
                <a:ln>
                  <a:noFill/>
                </a:ln>
                <a:solidFill>
                  <a:srgbClr val="000000"/>
                </a:solidFill>
                <a:effectLst/>
                <a:uLnTx/>
                <a:uFillTx/>
                <a:latin typeface="Montserrat Light" panose="00000400000000000000" pitchFamily="50" charset="0"/>
                <a:ea typeface="+mn-ea"/>
                <a:cs typeface="+mn-cs"/>
              </a:rPr>
              <a:t>DSP+Régie</a:t>
            </a: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 </a:t>
            </a:r>
            <a:r>
              <a:rPr kumimoji="0" lang="fr-FR" sz="1500" b="0" i="0" u="none" strike="noStrike" kern="1200" cap="none" spc="-40" normalizeH="0" baseline="0" noProof="0" dirty="0">
                <a:ln>
                  <a:noFill/>
                </a:ln>
                <a:solidFill>
                  <a:srgbClr val="000000"/>
                </a:solidFill>
                <a:effectLst/>
                <a:uLnTx/>
                <a:uFillTx/>
                <a:latin typeface="Montserrat Light" panose="00000400000000000000" pitchFamily="50" charset="0"/>
                <a:ea typeface="+mn-ea"/>
                <a:cs typeface="+mn-cs"/>
              </a:rPr>
              <a:t>avec reprise anticipée des résultats n – 1 </a:t>
            </a: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	Budget HT</a:t>
            </a:r>
          </a:p>
          <a:p>
            <a:pPr marL="360000" marR="0" lvl="0" indent="-360000" algn="l" defTabSz="914400" rtl="0" eaLnBrk="1" fontAlgn="auto" latinLnBrk="0" hangingPunct="1">
              <a:lnSpc>
                <a:spcPct val="120000"/>
              </a:lnSpc>
              <a:spcBef>
                <a:spcPts val="0"/>
              </a:spcBef>
              <a:spcAft>
                <a:spcPts val="600"/>
              </a:spcAft>
              <a:buClr>
                <a:srgbClr val="0070C0"/>
              </a:buClr>
              <a:buSzPct val="100000"/>
              <a:buFont typeface="+mj-lt"/>
              <a:buAutoNum type="arabicPeriod" startAt="3"/>
              <a:tabLst>
                <a:tab pos="9690100" algn="l"/>
              </a:tabLst>
              <a:defRPr/>
            </a:pP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Budget adduction eau potable (</a:t>
            </a:r>
            <a:r>
              <a:rPr kumimoji="0" lang="fr-FR" sz="1500" b="0" i="0" u="none" strike="noStrike" kern="1200" cap="none" spc="0" normalizeH="0" baseline="0" noProof="0" dirty="0" err="1">
                <a:ln>
                  <a:noFill/>
                </a:ln>
                <a:solidFill>
                  <a:srgbClr val="000000"/>
                </a:solidFill>
                <a:effectLst/>
                <a:uLnTx/>
                <a:uFillTx/>
                <a:latin typeface="Montserrat Light" panose="00000400000000000000" pitchFamily="50" charset="0"/>
                <a:ea typeface="+mn-ea"/>
                <a:cs typeface="+mn-cs"/>
              </a:rPr>
              <a:t>DSP+Régie</a:t>
            </a: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  avec reprise anticipée des résultats n – 1 	Budget HT</a:t>
            </a:r>
          </a:p>
          <a:p>
            <a:pPr marL="360000" marR="0" lvl="0" indent="-360000" algn="l" defTabSz="914400" rtl="0" eaLnBrk="1" fontAlgn="auto" latinLnBrk="0" hangingPunct="1">
              <a:lnSpc>
                <a:spcPct val="120000"/>
              </a:lnSpc>
              <a:spcBef>
                <a:spcPts val="0"/>
              </a:spcBef>
              <a:spcAft>
                <a:spcPts val="600"/>
              </a:spcAft>
              <a:buClr>
                <a:srgbClr val="0070C0"/>
              </a:buClr>
              <a:buSzPct val="100000"/>
              <a:buFont typeface="+mj-lt"/>
              <a:buAutoNum type="arabicPeriod" startAt="3"/>
              <a:tabLst>
                <a:tab pos="9690100" algn="l"/>
              </a:tabLst>
              <a:defRPr/>
            </a:pP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Budget annexe de la pépinière d’entreprise à Schlierbach avec reprise anticipée des résultats n – 1 	Budget HT</a:t>
            </a:r>
          </a:p>
          <a:p>
            <a:pPr marL="360000" marR="0" lvl="0" indent="-360000" algn="l" defTabSz="914400" rtl="0" eaLnBrk="1" fontAlgn="auto" latinLnBrk="0" hangingPunct="1">
              <a:lnSpc>
                <a:spcPct val="120000"/>
              </a:lnSpc>
              <a:spcBef>
                <a:spcPts val="0"/>
              </a:spcBef>
              <a:spcAft>
                <a:spcPts val="600"/>
              </a:spcAft>
              <a:buClr>
                <a:srgbClr val="0070C0"/>
              </a:buClr>
              <a:buSzPct val="100000"/>
              <a:buFont typeface="+mj-lt"/>
              <a:buAutoNum type="arabicPeriod" startAt="3"/>
              <a:tabLst>
                <a:tab pos="9690100" algn="l"/>
              </a:tabLst>
              <a:defRPr/>
            </a:pP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Budget de la zone d’activité d’Attenschwiller avec reprise anticipée des résultats n – 1 	Budget HT</a:t>
            </a:r>
          </a:p>
          <a:p>
            <a:pPr marL="360000" marR="0" lvl="0" indent="-360000" algn="l" defTabSz="914400" rtl="0" eaLnBrk="1" fontAlgn="auto" latinLnBrk="0" hangingPunct="1">
              <a:lnSpc>
                <a:spcPct val="120000"/>
              </a:lnSpc>
              <a:spcBef>
                <a:spcPts val="0"/>
              </a:spcBef>
              <a:spcAft>
                <a:spcPts val="600"/>
              </a:spcAft>
              <a:buClr>
                <a:srgbClr val="0070C0"/>
              </a:buClr>
              <a:buSzPct val="100000"/>
              <a:buFont typeface="+mj-lt"/>
              <a:buAutoNum type="arabicPeriod" startAt="3"/>
              <a:tabLst>
                <a:tab pos="9690100" algn="l"/>
              </a:tabLst>
              <a:defRPr/>
            </a:pP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Budget de la zone d’activité « Technoparc » à Hésingue avec reprise</a:t>
            </a:r>
            <a:b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b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anticipée des résultats n – 1 	 Budget HT</a:t>
            </a:r>
          </a:p>
          <a:p>
            <a:pPr marL="360000" marR="0" lvl="0" indent="-360000" algn="l" defTabSz="914400" rtl="0" eaLnBrk="1" fontAlgn="auto" latinLnBrk="0" hangingPunct="1">
              <a:lnSpc>
                <a:spcPct val="120000"/>
              </a:lnSpc>
              <a:spcBef>
                <a:spcPts val="0"/>
              </a:spcBef>
              <a:spcAft>
                <a:spcPts val="600"/>
              </a:spcAft>
              <a:buClr>
                <a:srgbClr val="0070C0"/>
              </a:buClr>
              <a:buSzPct val="100000"/>
              <a:buFont typeface="+mj-lt"/>
              <a:buAutoNum type="arabicPeriod" startAt="3"/>
              <a:tabLst>
                <a:tab pos="9690100" algn="l"/>
              </a:tabLst>
              <a:defRPr/>
            </a:pP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Budget de la zone d’activité de Ranspach-le-Bas avec reprise</a:t>
            </a:r>
            <a:b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br>
            <a:r>
              <a:rPr kumimoji="0" lang="fr-FR" sz="15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rPr>
              <a:t>anticipée des résultats n – 1 	 Budget HT</a:t>
            </a:r>
          </a:p>
          <a:p>
            <a:pPr marL="0" marR="0" lvl="0" indent="0" algn="ctr" defTabSz="914400" rtl="0" eaLnBrk="1" fontAlgn="auto" latinLnBrk="0" hangingPunct="1">
              <a:lnSpc>
                <a:spcPct val="120000"/>
              </a:lnSpc>
              <a:spcBef>
                <a:spcPts val="0"/>
              </a:spcBef>
              <a:spcAft>
                <a:spcPts val="600"/>
              </a:spcAft>
              <a:buClrTx/>
              <a:buSzPct val="100000"/>
              <a:buFont typeface="Arial"/>
              <a:buNone/>
              <a:tabLst>
                <a:tab pos="7089775" algn="l"/>
              </a:tabLst>
              <a:defRPr/>
            </a:pPr>
            <a:endParaRPr kumimoji="0" lang="fr-FR" sz="16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Montserrat Light" panose="00000400000000000000" pitchFamily="50" charset="0"/>
              <a:ea typeface="+mn-ea"/>
              <a:cs typeface="+mn-cs"/>
            </a:endParaRPr>
          </a:p>
          <a:p>
            <a:pPr marL="0" marR="0" lvl="0" indent="0" algn="just" defTabSz="914400" rtl="0" eaLnBrk="1" fontAlgn="auto" latinLnBrk="0" hangingPunct="1">
              <a:lnSpc>
                <a:spcPct val="90000"/>
              </a:lnSpc>
              <a:spcBef>
                <a:spcPts val="0"/>
              </a:spcBef>
              <a:spcAft>
                <a:spcPts val="1200"/>
              </a:spcAft>
              <a:buClrTx/>
              <a:buSzTx/>
              <a:buFont typeface="Arial"/>
              <a:buNone/>
              <a:tabLst/>
              <a:defRPr/>
            </a:pPr>
            <a:endParaRPr kumimoji="0" lang="fr-FR" sz="16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a:p>
            <a:pPr marL="0" marR="0" lvl="0" indent="0" algn="just" defTabSz="914400" rtl="0" eaLnBrk="1" fontAlgn="auto" latinLnBrk="0" hangingPunct="1">
              <a:lnSpc>
                <a:spcPct val="120000"/>
              </a:lnSpc>
              <a:spcBef>
                <a:spcPts val="0"/>
              </a:spcBef>
              <a:spcAft>
                <a:spcPts val="0"/>
              </a:spcAft>
              <a:buClrTx/>
              <a:buSzTx/>
              <a:buFont typeface="Arial"/>
              <a:buNone/>
              <a:tabLst/>
              <a:defRPr/>
            </a:pPr>
            <a:endParaRPr kumimoji="0" lang="fr-FR" sz="1600" b="0" i="0" u="none" strike="noStrike" kern="1200" cap="none" spc="0" normalizeH="0" baseline="0" noProof="0" dirty="0">
              <a:ln>
                <a:noFill/>
              </a:ln>
              <a:solidFill>
                <a:srgbClr val="F3F3F3">
                  <a:lumMod val="10000"/>
                </a:srgbClr>
              </a:solidFill>
              <a:effectLst/>
              <a:uLnTx/>
              <a:uFillTx/>
              <a:latin typeface="Montserrat Light" panose="00000400000000000000" pitchFamily="50" charset="0"/>
              <a:ea typeface="+mn-ea"/>
              <a:cs typeface="+mn-cs"/>
            </a:endParaRPr>
          </a:p>
          <a:p>
            <a:pPr marL="288000" marR="0" lvl="0" indent="0" algn="l" defTabSz="914400" rtl="0" eaLnBrk="1" fontAlgn="auto" latinLnBrk="0" hangingPunct="1">
              <a:lnSpc>
                <a:spcPct val="90000"/>
              </a:lnSpc>
              <a:spcBef>
                <a:spcPts val="0"/>
              </a:spcBef>
              <a:spcAft>
                <a:spcPts val="0"/>
              </a:spcAft>
              <a:buClrTx/>
              <a:buSzTx/>
              <a:buFont typeface="Arial"/>
              <a:buNone/>
              <a:tabLst/>
              <a:defRPr/>
            </a:pPr>
            <a:endParaRPr kumimoji="0" lang="fr-FR" sz="1800" b="0" i="0" u="none" strike="noStrike" kern="1200" cap="none" spc="0" normalizeH="0" baseline="0" noProof="0" dirty="0">
              <a:ln>
                <a:noFill/>
              </a:ln>
              <a:solidFill>
                <a:srgbClr val="000000"/>
              </a:solidFill>
              <a:effectLst/>
              <a:uLnTx/>
              <a:uFillTx/>
              <a:latin typeface="Montserrat Light" panose="00000400000000000000" pitchFamily="50" charset="0"/>
              <a:ea typeface="+mn-ea"/>
              <a:cs typeface="+mn-cs"/>
            </a:endParaRPr>
          </a:p>
        </p:txBody>
      </p:sp>
      <p:sp>
        <p:nvSpPr>
          <p:cNvPr id="2" name="Graphique 22">
            <a:extLst>
              <a:ext uri="{FF2B5EF4-FFF2-40B4-BE49-F238E27FC236}">
                <a16:creationId xmlns:a16="http://schemas.microsoft.com/office/drawing/2014/main" id="{C3DDF807-F3BC-193B-31E1-D00E808C86CD}"/>
              </a:ext>
            </a:extLst>
          </p:cNvPr>
          <p:cNvSpPr/>
          <p:nvPr/>
        </p:nvSpPr>
        <p:spPr>
          <a:xfrm>
            <a:off x="8934047" y="389038"/>
            <a:ext cx="2880000" cy="720000"/>
          </a:xfrm>
          <a:custGeom>
            <a:avLst/>
            <a:gdLst>
              <a:gd name="connsiteX0" fmla="*/ 0 w 3780508"/>
              <a:gd name="connsiteY0" fmla="*/ 0 h 2056705"/>
              <a:gd name="connsiteX1" fmla="*/ 1045941 w 3780508"/>
              <a:gd name="connsiteY1" fmla="*/ 2056706 h 2056705"/>
              <a:gd name="connsiteX2" fmla="*/ 3780508 w 3780508"/>
              <a:gd name="connsiteY2" fmla="*/ 900300 h 2056705"/>
              <a:gd name="connsiteX3" fmla="*/ 3780508 w 3780508"/>
              <a:gd name="connsiteY3" fmla="*/ 0 h 2056705"/>
            </a:gdLst>
            <a:ahLst/>
            <a:cxnLst>
              <a:cxn ang="0">
                <a:pos x="connsiteX0" y="connsiteY0"/>
              </a:cxn>
              <a:cxn ang="0">
                <a:pos x="connsiteX1" y="connsiteY1"/>
              </a:cxn>
              <a:cxn ang="0">
                <a:pos x="connsiteX2" y="connsiteY2"/>
              </a:cxn>
              <a:cxn ang="0">
                <a:pos x="connsiteX3" y="connsiteY3"/>
              </a:cxn>
            </a:cxnLst>
            <a:rect l="l" t="t" r="r" b="b"/>
            <a:pathLst>
              <a:path w="3780508" h="2056705">
                <a:moveTo>
                  <a:pt x="0" y="0"/>
                </a:moveTo>
                <a:lnTo>
                  <a:pt x="1045941" y="2056706"/>
                </a:lnTo>
                <a:lnTo>
                  <a:pt x="3780508" y="900300"/>
                </a:lnTo>
                <a:lnTo>
                  <a:pt x="3780508" y="0"/>
                </a:lnTo>
                <a:close/>
              </a:path>
            </a:pathLst>
          </a:custGeom>
          <a:solidFill>
            <a:srgbClr val="0070C0"/>
          </a:solidFill>
          <a:ln w="15716" cap="flat">
            <a:solidFill>
              <a:srgbClr val="0070C0"/>
            </a:solidFill>
            <a:prstDash val="solid"/>
            <a:miter/>
          </a:ln>
        </p:spPr>
        <p:txBody>
          <a:bodyPr lIns="468000" tIns="108000" rIns="36000" bIns="360000" rtlCol="0" anchor="t" anchorCtr="0"/>
          <a:lstStyle/>
          <a:p>
            <a:r>
              <a:rPr lang="fr-FR" dirty="0">
                <a:solidFill>
                  <a:schemeClr val="bg1"/>
                </a:solidFill>
                <a:latin typeface="Bebas"/>
              </a:rPr>
              <a:t>Le cadre réglementaire</a:t>
            </a:r>
          </a:p>
        </p:txBody>
      </p:sp>
    </p:spTree>
    <p:extLst>
      <p:ext uri="{BB962C8B-B14F-4D97-AF65-F5344CB8AC3E}">
        <p14:creationId xmlns:p14="http://schemas.microsoft.com/office/powerpoint/2010/main" val="28387582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66739-A1A8-BD6F-A83A-39002A703A56}"/>
            </a:ext>
          </a:extLst>
        </p:cNvPr>
        <p:cNvGrpSpPr/>
        <p:nvPr/>
      </p:nvGrpSpPr>
      <p:grpSpPr>
        <a:xfrm>
          <a:off x="0" y="0"/>
          <a:ext cx="0" cy="0"/>
          <a:chOff x="0" y="0"/>
          <a:chExt cx="0" cy="0"/>
        </a:xfrm>
      </p:grpSpPr>
      <p:sp>
        <p:nvSpPr>
          <p:cNvPr id="3" name="Graphique 12">
            <a:extLst>
              <a:ext uri="{FF2B5EF4-FFF2-40B4-BE49-F238E27FC236}">
                <a16:creationId xmlns:a16="http://schemas.microsoft.com/office/drawing/2014/main" id="{EE528D99-238C-CFD5-D9F5-0FD2EE3A4B3E}"/>
              </a:ext>
            </a:extLst>
          </p:cNvPr>
          <p:cNvSpPr/>
          <p:nvPr/>
        </p:nvSpPr>
        <p:spPr>
          <a:xfrm>
            <a:off x="8429625" y="335193"/>
            <a:ext cx="3443135" cy="675394"/>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l’adduction </a:t>
            </a:r>
          </a:p>
          <a:p>
            <a:pPr>
              <a:lnSpc>
                <a:spcPts val="2160"/>
              </a:lnSpc>
            </a:pPr>
            <a:r>
              <a:rPr lang="fr-FR" dirty="0">
                <a:solidFill>
                  <a:srgbClr val="FFFFFF"/>
                </a:solidFill>
                <a:latin typeface="Bebas" pitchFamily="2" charset="0"/>
              </a:rPr>
              <a:t>     eau potable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7E90EBC9-98FF-D9FE-D903-2863F48CA446}"/>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7" name="Image 6">
            <a:extLst>
              <a:ext uri="{FF2B5EF4-FFF2-40B4-BE49-F238E27FC236}">
                <a16:creationId xmlns:a16="http://schemas.microsoft.com/office/drawing/2014/main" id="{ECDFC1CD-E939-BBC4-E27E-0CCED49C4851}"/>
              </a:ext>
            </a:extLst>
          </p:cNvPr>
          <p:cNvPicPr>
            <a:picLocks noChangeAspect="1"/>
          </p:cNvPicPr>
          <p:nvPr/>
        </p:nvPicPr>
        <p:blipFill>
          <a:blip r:embed="rId3"/>
          <a:stretch>
            <a:fillRect/>
          </a:stretch>
        </p:blipFill>
        <p:spPr>
          <a:xfrm>
            <a:off x="1466544" y="1345714"/>
            <a:ext cx="8900160" cy="1371600"/>
          </a:xfrm>
          <a:prstGeom prst="rect">
            <a:avLst/>
          </a:prstGeom>
        </p:spPr>
      </p:pic>
      <p:pic>
        <p:nvPicPr>
          <p:cNvPr id="13" name="Image 12">
            <a:extLst>
              <a:ext uri="{FF2B5EF4-FFF2-40B4-BE49-F238E27FC236}">
                <a16:creationId xmlns:a16="http://schemas.microsoft.com/office/drawing/2014/main" id="{0904ADBA-0A76-5B74-5C69-AF6A08DA1F4E}"/>
              </a:ext>
            </a:extLst>
          </p:cNvPr>
          <p:cNvPicPr>
            <a:picLocks noChangeAspect="1"/>
          </p:cNvPicPr>
          <p:nvPr/>
        </p:nvPicPr>
        <p:blipFill>
          <a:blip r:embed="rId4"/>
          <a:stretch>
            <a:fillRect/>
          </a:stretch>
        </p:blipFill>
        <p:spPr>
          <a:xfrm>
            <a:off x="1466544" y="2798564"/>
            <a:ext cx="8900654" cy="2229132"/>
          </a:xfrm>
          <a:prstGeom prst="rect">
            <a:avLst/>
          </a:prstGeom>
        </p:spPr>
      </p:pic>
      <p:pic>
        <p:nvPicPr>
          <p:cNvPr id="15" name="Image 14">
            <a:extLst>
              <a:ext uri="{FF2B5EF4-FFF2-40B4-BE49-F238E27FC236}">
                <a16:creationId xmlns:a16="http://schemas.microsoft.com/office/drawing/2014/main" id="{6ABC40FA-F54F-E122-0836-9E61AFFA571B}"/>
              </a:ext>
            </a:extLst>
          </p:cNvPr>
          <p:cNvPicPr>
            <a:picLocks noChangeAspect="1"/>
          </p:cNvPicPr>
          <p:nvPr/>
        </p:nvPicPr>
        <p:blipFill>
          <a:blip r:embed="rId5"/>
          <a:stretch>
            <a:fillRect/>
          </a:stretch>
        </p:blipFill>
        <p:spPr>
          <a:xfrm>
            <a:off x="1466544" y="5267036"/>
            <a:ext cx="8747760" cy="213360"/>
          </a:xfrm>
          <a:prstGeom prst="rect">
            <a:avLst/>
          </a:prstGeom>
        </p:spPr>
      </p:pic>
      <p:sp>
        <p:nvSpPr>
          <p:cNvPr id="5" name="ZoneTexte 4">
            <a:extLst>
              <a:ext uri="{FF2B5EF4-FFF2-40B4-BE49-F238E27FC236}">
                <a16:creationId xmlns:a16="http://schemas.microsoft.com/office/drawing/2014/main" id="{B0CFD3FE-9541-E30F-3707-7CBB88B15E65}"/>
              </a:ext>
            </a:extLst>
          </p:cNvPr>
          <p:cNvSpPr txBox="1"/>
          <p:nvPr/>
        </p:nvSpPr>
        <p:spPr>
          <a:xfrm>
            <a:off x="1331595" y="785277"/>
            <a:ext cx="6096000" cy="386388"/>
          </a:xfrm>
          <a:prstGeom prst="rect">
            <a:avLst/>
          </a:prstGeom>
          <a:noFill/>
        </p:spPr>
        <p:txBody>
          <a:bodyPr wrap="square">
            <a:spAutoFit/>
          </a:bodyPr>
          <a:lstStyle/>
          <a:p>
            <a:pPr marL="0" indent="0" algn="just">
              <a:lnSpc>
                <a:spcPct val="120000"/>
              </a:lnSpc>
              <a:spcBef>
                <a:spcPts val="0"/>
              </a:spcBef>
              <a:buClrTx/>
              <a:buNone/>
            </a:pPr>
            <a:r>
              <a:rPr lang="fr-FR" b="1" dirty="0">
                <a:solidFill>
                  <a:schemeClr val="bg1"/>
                </a:solidFill>
                <a:highlight>
                  <a:srgbClr val="D7D800"/>
                </a:highlight>
                <a:latin typeface="Montserrat Light" panose="00000400000000000000" pitchFamily="50" charset="0"/>
              </a:rPr>
              <a:t>RESULTAT 2024</a:t>
            </a:r>
            <a:endParaRPr lang="fr-FR" sz="1800" b="1" dirty="0">
              <a:solidFill>
                <a:schemeClr val="bg1"/>
              </a:solidFill>
              <a:highlight>
                <a:srgbClr val="D7D800"/>
              </a:highlight>
              <a:latin typeface="Montserrat Light" panose="00000400000000000000" pitchFamily="50" charset="0"/>
            </a:endParaRPr>
          </a:p>
        </p:txBody>
      </p:sp>
      <p:sp>
        <p:nvSpPr>
          <p:cNvPr id="8" name="ZoneTexte 7">
            <a:extLst>
              <a:ext uri="{FF2B5EF4-FFF2-40B4-BE49-F238E27FC236}">
                <a16:creationId xmlns:a16="http://schemas.microsoft.com/office/drawing/2014/main" id="{DB744BD7-5226-6C8A-32B1-ABEB04B5EA82}"/>
              </a:ext>
            </a:extLst>
          </p:cNvPr>
          <p:cNvSpPr txBox="1"/>
          <p:nvPr/>
        </p:nvSpPr>
        <p:spPr>
          <a:xfrm>
            <a:off x="1089084" y="5734169"/>
            <a:ext cx="9572625" cy="338554"/>
          </a:xfrm>
          <a:prstGeom prst="rect">
            <a:avLst/>
          </a:prstGeom>
          <a:noFill/>
        </p:spPr>
        <p:txBody>
          <a:bodyPr wrap="square" rtlCol="0">
            <a:spAutoFit/>
          </a:bodyPr>
          <a:lstStyle/>
          <a:p>
            <a:r>
              <a:rPr lang="fr-FR" sz="1600" dirty="0">
                <a:latin typeface="Montserrat Light" panose="00000400000000000000" pitchFamily="50" charset="0"/>
              </a:rPr>
              <a:t>Le résultat de clôture du budget annexe de l’adduction d’eau potable s’élève à 4 561 641,36 €</a:t>
            </a:r>
          </a:p>
        </p:txBody>
      </p:sp>
    </p:spTree>
    <p:extLst>
      <p:ext uri="{BB962C8B-B14F-4D97-AF65-F5344CB8AC3E}">
        <p14:creationId xmlns:p14="http://schemas.microsoft.com/office/powerpoint/2010/main" val="20211072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D2DEB-D397-FD21-635E-7C2E8CD82765}"/>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299D8287-A18F-2916-0817-88571C5D5545}"/>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7" name="Image 6">
            <a:extLst>
              <a:ext uri="{FF2B5EF4-FFF2-40B4-BE49-F238E27FC236}">
                <a16:creationId xmlns:a16="http://schemas.microsoft.com/office/drawing/2014/main" id="{73E23441-30D3-25F3-3861-59C099FFA7CC}"/>
              </a:ext>
            </a:extLst>
          </p:cNvPr>
          <p:cNvPicPr>
            <a:picLocks noChangeAspect="1"/>
          </p:cNvPicPr>
          <p:nvPr/>
        </p:nvPicPr>
        <p:blipFill>
          <a:blip r:embed="rId3"/>
          <a:stretch>
            <a:fillRect/>
          </a:stretch>
        </p:blipFill>
        <p:spPr>
          <a:xfrm>
            <a:off x="483611" y="974239"/>
            <a:ext cx="5858693" cy="2219635"/>
          </a:xfrm>
          <a:prstGeom prst="rect">
            <a:avLst/>
          </a:prstGeom>
        </p:spPr>
      </p:pic>
      <p:pic>
        <p:nvPicPr>
          <p:cNvPr id="9" name="Image 8">
            <a:extLst>
              <a:ext uri="{FF2B5EF4-FFF2-40B4-BE49-F238E27FC236}">
                <a16:creationId xmlns:a16="http://schemas.microsoft.com/office/drawing/2014/main" id="{3B5D0C13-F622-D441-21B5-92F57055BC1D}"/>
              </a:ext>
            </a:extLst>
          </p:cNvPr>
          <p:cNvPicPr>
            <a:picLocks noChangeAspect="1"/>
          </p:cNvPicPr>
          <p:nvPr/>
        </p:nvPicPr>
        <p:blipFill>
          <a:blip r:embed="rId4"/>
          <a:stretch>
            <a:fillRect/>
          </a:stretch>
        </p:blipFill>
        <p:spPr>
          <a:xfrm>
            <a:off x="551948" y="3384440"/>
            <a:ext cx="11126753" cy="2772162"/>
          </a:xfrm>
          <a:prstGeom prst="rect">
            <a:avLst/>
          </a:prstGeom>
        </p:spPr>
      </p:pic>
      <p:pic>
        <p:nvPicPr>
          <p:cNvPr id="11" name="Image 10">
            <a:extLst>
              <a:ext uri="{FF2B5EF4-FFF2-40B4-BE49-F238E27FC236}">
                <a16:creationId xmlns:a16="http://schemas.microsoft.com/office/drawing/2014/main" id="{3B4C7779-0941-8ED0-B7A1-7E01A8AA29A5}"/>
              </a:ext>
            </a:extLst>
          </p:cNvPr>
          <p:cNvPicPr>
            <a:picLocks noChangeAspect="1"/>
          </p:cNvPicPr>
          <p:nvPr/>
        </p:nvPicPr>
        <p:blipFill>
          <a:blip r:embed="rId5"/>
          <a:stretch>
            <a:fillRect/>
          </a:stretch>
        </p:blipFill>
        <p:spPr>
          <a:xfrm>
            <a:off x="5935674" y="1031535"/>
            <a:ext cx="3447635" cy="2257622"/>
          </a:xfrm>
          <a:prstGeom prst="rect">
            <a:avLst/>
          </a:prstGeom>
        </p:spPr>
      </p:pic>
      <p:sp>
        <p:nvSpPr>
          <p:cNvPr id="3" name="Graphique 12">
            <a:extLst>
              <a:ext uri="{FF2B5EF4-FFF2-40B4-BE49-F238E27FC236}">
                <a16:creationId xmlns:a16="http://schemas.microsoft.com/office/drawing/2014/main" id="{8CAAB05A-B684-D8EA-EF89-C48CD29BFB1C}"/>
              </a:ext>
            </a:extLst>
          </p:cNvPr>
          <p:cNvSpPr/>
          <p:nvPr/>
        </p:nvSpPr>
        <p:spPr>
          <a:xfrm>
            <a:off x="8433710" y="385571"/>
            <a:ext cx="3443135" cy="799412"/>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l’adduction </a:t>
            </a:r>
          </a:p>
          <a:p>
            <a:pPr>
              <a:lnSpc>
                <a:spcPts val="2160"/>
              </a:lnSpc>
            </a:pPr>
            <a:r>
              <a:rPr lang="fr-FR" dirty="0">
                <a:solidFill>
                  <a:srgbClr val="FFFFFF"/>
                </a:solidFill>
                <a:latin typeface="Bebas" pitchFamily="2" charset="0"/>
              </a:rPr>
              <a:t>     eau potable</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5" name="ZoneTexte 4">
            <a:extLst>
              <a:ext uri="{FF2B5EF4-FFF2-40B4-BE49-F238E27FC236}">
                <a16:creationId xmlns:a16="http://schemas.microsoft.com/office/drawing/2014/main" id="{1ED197D9-C949-0A49-20F3-20BBA4BC2EB1}"/>
              </a:ext>
            </a:extLst>
          </p:cNvPr>
          <p:cNvSpPr txBox="1"/>
          <p:nvPr/>
        </p:nvSpPr>
        <p:spPr>
          <a:xfrm>
            <a:off x="557449" y="717569"/>
            <a:ext cx="6096000" cy="386388"/>
          </a:xfrm>
          <a:prstGeom prst="rect">
            <a:avLst/>
          </a:prstGeom>
          <a:noFill/>
        </p:spPr>
        <p:txBody>
          <a:bodyPr wrap="square">
            <a:spAutoFit/>
          </a:bodyPr>
          <a:lstStyle/>
          <a:p>
            <a:pPr marL="0" indent="0" algn="just">
              <a:lnSpc>
                <a:spcPct val="120000"/>
              </a:lnSpc>
              <a:spcBef>
                <a:spcPts val="0"/>
              </a:spcBef>
              <a:buClrTx/>
              <a:buNone/>
            </a:pPr>
            <a:r>
              <a:rPr lang="fr-FR" b="1" dirty="0">
                <a:solidFill>
                  <a:schemeClr val="bg1"/>
                </a:solidFill>
                <a:highlight>
                  <a:srgbClr val="D7D800"/>
                </a:highlight>
                <a:latin typeface="Montserrat Light" panose="00000400000000000000" pitchFamily="50" charset="0"/>
              </a:rPr>
              <a:t>DETTES</a:t>
            </a:r>
            <a:endParaRPr lang="fr-FR" sz="1800" b="1" dirty="0">
              <a:solidFill>
                <a:schemeClr val="bg1"/>
              </a:solidFill>
              <a:highlight>
                <a:srgbClr val="D7D800"/>
              </a:highlight>
              <a:latin typeface="Montserrat Light" panose="00000400000000000000" pitchFamily="50" charset="0"/>
            </a:endParaRPr>
          </a:p>
        </p:txBody>
      </p:sp>
    </p:spTree>
    <p:extLst>
      <p:ext uri="{BB962C8B-B14F-4D97-AF65-F5344CB8AC3E}">
        <p14:creationId xmlns:p14="http://schemas.microsoft.com/office/powerpoint/2010/main" val="37650518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F5697-5926-6931-6A98-7046BEC87DC0}"/>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61BB880A-F55C-58D1-5320-8C0422F551B2}"/>
              </a:ext>
            </a:extLst>
          </p:cNvPr>
          <p:cNvSpPr/>
          <p:nvPr/>
        </p:nvSpPr>
        <p:spPr bwMode="auto">
          <a:xfrm>
            <a:off x="838200" y="1095374"/>
            <a:ext cx="10440000" cy="4680000"/>
          </a:xfrm>
          <a:prstGeom prst="rect">
            <a:avLst/>
          </a:prstGeom>
          <a:solidFill>
            <a:srgbClr val="D7D800"/>
          </a:solidFill>
          <a:ln>
            <a:noFill/>
          </a:ln>
        </p:spPr>
        <p:txBody>
          <a:bodyPr vert="horz" wrap="square" lIns="91440" tIns="45720" rIns="91440" bIns="45720" numCol="1" rtlCol="0" anchor="ctr" anchorCtr="0" compatLnSpc="1">
            <a:prstTxWarp prst="textArchDown">
              <a:avLst/>
            </a:prstTxWarp>
          </a:bodyPr>
          <a:lstStyle/>
          <a:p>
            <a:pPr algn="ctr"/>
            <a:endParaRPr lang="fr-FR"/>
          </a:p>
        </p:txBody>
      </p:sp>
      <p:grpSp>
        <p:nvGrpSpPr>
          <p:cNvPr id="28" name="Groupe 27">
            <a:extLst>
              <a:ext uri="{FF2B5EF4-FFF2-40B4-BE49-F238E27FC236}">
                <a16:creationId xmlns:a16="http://schemas.microsoft.com/office/drawing/2014/main" id="{C12CDA8D-AEEC-2E74-0F15-2D6D2299B1C5}"/>
              </a:ext>
            </a:extLst>
          </p:cNvPr>
          <p:cNvGrpSpPr/>
          <p:nvPr/>
        </p:nvGrpSpPr>
        <p:grpSpPr>
          <a:xfrm>
            <a:off x="7497692" y="1095374"/>
            <a:ext cx="3780508" cy="6116594"/>
            <a:chOff x="8040788" y="370702"/>
            <a:chExt cx="3780508" cy="6116594"/>
          </a:xfrm>
        </p:grpSpPr>
        <p:grpSp>
          <p:nvGrpSpPr>
            <p:cNvPr id="25" name="Groupe 24">
              <a:extLst>
                <a:ext uri="{FF2B5EF4-FFF2-40B4-BE49-F238E27FC236}">
                  <a16:creationId xmlns:a16="http://schemas.microsoft.com/office/drawing/2014/main" id="{55943AB3-0DEE-9A71-094F-F7E2E89D991B}"/>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B34FF820-9ABD-647F-329D-49B58734B6C6}"/>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AFA92263-05AB-3600-6535-2662FA7076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1C1ADE1C-CD36-6E2B-FA5C-F1F1CAE9228B}"/>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2C59ABF0-C91D-6D0D-12FE-4C2851D759B8}"/>
              </a:ext>
            </a:extLst>
          </p:cNvPr>
          <p:cNvSpPr/>
          <p:nvPr/>
        </p:nvSpPr>
        <p:spPr>
          <a:xfrm>
            <a:off x="370704" y="370702"/>
            <a:ext cx="8781922" cy="6116594"/>
          </a:xfrm>
          <a:prstGeom prst="rect">
            <a:avLst/>
          </a:prstGeom>
        </p:spPr>
        <p:txBody>
          <a:bodyPr wrap="square" lIns="180000" tIns="720000" rIns="180000" bIns="720000" anchor="ctr" anchorCtr="0">
            <a:noAutofit/>
          </a:bodyPr>
          <a:lstStyle/>
          <a:p>
            <a:pPr algn="ctr"/>
            <a:endParaRPr lang="en-US" sz="40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pPr algn="ct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Le budget annexe</a:t>
            </a:r>
          </a:p>
          <a:p>
            <a:pPr algn="ct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 de l’assainissement (</a:t>
            </a:r>
            <a:r>
              <a:rPr lang="fr-FR" sz="4000" b="1" spc="300" dirty="0" err="1">
                <a:solidFill>
                  <a:schemeClr val="bg1"/>
                </a:solidFill>
                <a:effectLst>
                  <a:outerShdw blurRad="50800" dist="38100" algn="l" rotWithShape="0">
                    <a:prstClr val="black">
                      <a:alpha val="40000"/>
                    </a:prstClr>
                  </a:outerShdw>
                </a:effectLst>
                <a:latin typeface="Montserrat Light" panose="00000400000000000000" pitchFamily="50" charset="0"/>
              </a:rPr>
              <a:t>DSP+Régie</a:t>
            </a: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a:t>
            </a:r>
          </a:p>
          <a:p>
            <a:endParaRPr lang="en-US" sz="6000" b="1" spc="300" dirty="0">
              <a:solidFill>
                <a:schemeClr val="bg1"/>
              </a:solidFill>
              <a:effectLst>
                <a:outerShdw blurRad="50800" dist="38100" algn="l" rotWithShape="0">
                  <a:prstClr val="black">
                    <a:alpha val="40000"/>
                  </a:prstClr>
                </a:outerShdw>
              </a:effectLst>
              <a:latin typeface="Bebas" pitchFamily="2" charset="0"/>
            </a:endParaRPr>
          </a:p>
        </p:txBody>
      </p:sp>
    </p:spTree>
    <p:extLst>
      <p:ext uri="{BB962C8B-B14F-4D97-AF65-F5344CB8AC3E}">
        <p14:creationId xmlns:p14="http://schemas.microsoft.com/office/powerpoint/2010/main" val="18634140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0AAF5-FA10-6AAA-986D-BD746DAACFBC}"/>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82AEE9CB-6BBF-CD9C-4A31-F001DA3AA10D}"/>
              </a:ext>
            </a:extLst>
          </p:cNvPr>
          <p:cNvSpPr/>
          <p:nvPr/>
        </p:nvSpPr>
        <p:spPr>
          <a:xfrm>
            <a:off x="8924924" y="385677"/>
            <a:ext cx="2910257" cy="7225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tIns="0" rIns="36000" bIns="360000" rtlCol="0" anchor="t" anchorCtr="0"/>
          <a:lstStyle/>
          <a:p>
            <a:pPr>
              <a:lnSpc>
                <a:spcPts val="2160"/>
              </a:lnSpc>
            </a:pPr>
            <a:r>
              <a:rPr lang="fr-FR" dirty="0">
                <a:solidFill>
                  <a:srgbClr val="FFFFFF"/>
                </a:solidFill>
                <a:latin typeface="Bebas" pitchFamily="2" charset="0"/>
              </a:rPr>
              <a:t>Budget annexe de</a:t>
            </a:r>
          </a:p>
          <a:p>
            <a:pPr>
              <a:lnSpc>
                <a:spcPts val="2160"/>
              </a:lnSpc>
            </a:pPr>
            <a:r>
              <a:rPr lang="fr-FR" dirty="0">
                <a:solidFill>
                  <a:srgbClr val="FFFFFF"/>
                </a:solidFill>
                <a:latin typeface="Bebas" pitchFamily="2" charset="0"/>
              </a:rPr>
              <a:t>   l’assainissement</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DB17274C-A8D7-0C25-9E85-5B06FA7A342D}"/>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5" name="Image 4">
            <a:extLst>
              <a:ext uri="{FF2B5EF4-FFF2-40B4-BE49-F238E27FC236}">
                <a16:creationId xmlns:a16="http://schemas.microsoft.com/office/drawing/2014/main" id="{95115CC3-674C-BB9C-747B-31386726E4A1}"/>
              </a:ext>
            </a:extLst>
          </p:cNvPr>
          <p:cNvPicPr>
            <a:picLocks noChangeAspect="1"/>
          </p:cNvPicPr>
          <p:nvPr/>
        </p:nvPicPr>
        <p:blipFill>
          <a:blip r:embed="rId3"/>
          <a:stretch>
            <a:fillRect/>
          </a:stretch>
        </p:blipFill>
        <p:spPr>
          <a:xfrm>
            <a:off x="1028430" y="1972677"/>
            <a:ext cx="9963150" cy="3638550"/>
          </a:xfrm>
          <a:prstGeom prst="rect">
            <a:avLst/>
          </a:prstGeom>
        </p:spPr>
      </p:pic>
      <p:sp>
        <p:nvSpPr>
          <p:cNvPr id="4" name="ZoneTexte 3">
            <a:extLst>
              <a:ext uri="{FF2B5EF4-FFF2-40B4-BE49-F238E27FC236}">
                <a16:creationId xmlns:a16="http://schemas.microsoft.com/office/drawing/2014/main" id="{C299CFC4-D677-393C-3EBB-2DC7EB1D8817}"/>
              </a:ext>
            </a:extLst>
          </p:cNvPr>
          <p:cNvSpPr txBox="1"/>
          <p:nvPr/>
        </p:nvSpPr>
        <p:spPr>
          <a:xfrm>
            <a:off x="902970" y="1183300"/>
            <a:ext cx="6096000" cy="386388"/>
          </a:xfrm>
          <a:prstGeom prst="rect">
            <a:avLst/>
          </a:prstGeom>
          <a:noFill/>
        </p:spPr>
        <p:txBody>
          <a:bodyPr wrap="square">
            <a:spAutoFit/>
          </a:bodyPr>
          <a:lstStyle/>
          <a:p>
            <a:pPr marL="0" indent="0" algn="just">
              <a:lnSpc>
                <a:spcPct val="120000"/>
              </a:lnSpc>
              <a:spcBef>
                <a:spcPts val="0"/>
              </a:spcBef>
              <a:buClrTx/>
              <a:buNone/>
            </a:pPr>
            <a:r>
              <a:rPr lang="fr-FR" sz="1800" b="1" dirty="0">
                <a:solidFill>
                  <a:schemeClr val="bg1"/>
                </a:solidFill>
                <a:highlight>
                  <a:srgbClr val="D7D800"/>
                </a:highlight>
                <a:latin typeface="Montserrat Light" panose="00000400000000000000" pitchFamily="50" charset="0"/>
              </a:rPr>
              <a:t>DEPENSES  DE FONCTIONNEMENT </a:t>
            </a:r>
          </a:p>
        </p:txBody>
      </p:sp>
    </p:spTree>
    <p:extLst>
      <p:ext uri="{BB962C8B-B14F-4D97-AF65-F5344CB8AC3E}">
        <p14:creationId xmlns:p14="http://schemas.microsoft.com/office/powerpoint/2010/main" val="34901626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32A63-93DD-BD8C-F8C9-9E54A751BA6E}"/>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3BD19ADC-2321-D58E-D228-AD94BBA45008}"/>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5" name="Image 4">
            <a:extLst>
              <a:ext uri="{FF2B5EF4-FFF2-40B4-BE49-F238E27FC236}">
                <a16:creationId xmlns:a16="http://schemas.microsoft.com/office/drawing/2014/main" id="{17E0E3F1-F70E-9123-C00A-FF4EA2DC8519}"/>
              </a:ext>
            </a:extLst>
          </p:cNvPr>
          <p:cNvPicPr>
            <a:picLocks noChangeAspect="1"/>
          </p:cNvPicPr>
          <p:nvPr/>
        </p:nvPicPr>
        <p:blipFill>
          <a:blip r:embed="rId3"/>
          <a:stretch>
            <a:fillRect/>
          </a:stretch>
        </p:blipFill>
        <p:spPr>
          <a:xfrm>
            <a:off x="1114425" y="1426939"/>
            <a:ext cx="9963150" cy="4019550"/>
          </a:xfrm>
          <a:prstGeom prst="rect">
            <a:avLst/>
          </a:prstGeom>
        </p:spPr>
      </p:pic>
      <p:sp>
        <p:nvSpPr>
          <p:cNvPr id="4" name="Graphique 12">
            <a:extLst>
              <a:ext uri="{FF2B5EF4-FFF2-40B4-BE49-F238E27FC236}">
                <a16:creationId xmlns:a16="http://schemas.microsoft.com/office/drawing/2014/main" id="{803EA79D-84BE-687A-1CD1-546AF9E7A9E9}"/>
              </a:ext>
            </a:extLst>
          </p:cNvPr>
          <p:cNvSpPr/>
          <p:nvPr/>
        </p:nvSpPr>
        <p:spPr>
          <a:xfrm>
            <a:off x="8924924" y="385677"/>
            <a:ext cx="2910257" cy="7225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tIns="0" rIns="36000" bIns="360000" rtlCol="0" anchor="t" anchorCtr="0"/>
          <a:lstStyle/>
          <a:p>
            <a:pPr>
              <a:lnSpc>
                <a:spcPts val="2160"/>
              </a:lnSpc>
            </a:pPr>
            <a:r>
              <a:rPr lang="fr-FR" dirty="0">
                <a:solidFill>
                  <a:srgbClr val="FFFFFF"/>
                </a:solidFill>
                <a:latin typeface="Bebas" pitchFamily="2" charset="0"/>
              </a:rPr>
              <a:t>Budget annexe de</a:t>
            </a:r>
          </a:p>
          <a:p>
            <a:pPr>
              <a:lnSpc>
                <a:spcPts val="2160"/>
              </a:lnSpc>
            </a:pPr>
            <a:r>
              <a:rPr lang="fr-FR" dirty="0">
                <a:solidFill>
                  <a:srgbClr val="FFFFFF"/>
                </a:solidFill>
                <a:latin typeface="Bebas" pitchFamily="2" charset="0"/>
              </a:rPr>
              <a:t>   l’assainissement</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7" name="ZoneTexte 6">
            <a:extLst>
              <a:ext uri="{FF2B5EF4-FFF2-40B4-BE49-F238E27FC236}">
                <a16:creationId xmlns:a16="http://schemas.microsoft.com/office/drawing/2014/main" id="{CA7F6A18-EE0E-522D-172C-0146A4C39386}"/>
              </a:ext>
            </a:extLst>
          </p:cNvPr>
          <p:cNvSpPr txBox="1"/>
          <p:nvPr/>
        </p:nvSpPr>
        <p:spPr>
          <a:xfrm>
            <a:off x="949366" y="721837"/>
            <a:ext cx="6096000" cy="386388"/>
          </a:xfrm>
          <a:prstGeom prst="rect">
            <a:avLst/>
          </a:prstGeom>
          <a:noFill/>
        </p:spPr>
        <p:txBody>
          <a:bodyPr wrap="square">
            <a:spAutoFit/>
          </a:bodyPr>
          <a:lstStyle/>
          <a:p>
            <a:pPr marL="0" indent="0" algn="just">
              <a:lnSpc>
                <a:spcPct val="120000"/>
              </a:lnSpc>
              <a:spcBef>
                <a:spcPts val="0"/>
              </a:spcBef>
              <a:buClrTx/>
              <a:buNone/>
            </a:pPr>
            <a:r>
              <a:rPr lang="fr-FR" sz="1800" b="1" dirty="0">
                <a:solidFill>
                  <a:schemeClr val="bg1"/>
                </a:solidFill>
                <a:highlight>
                  <a:srgbClr val="D7D800"/>
                </a:highlight>
                <a:latin typeface="Montserrat Light" panose="00000400000000000000" pitchFamily="50" charset="0"/>
              </a:rPr>
              <a:t>RECETTES  DE FONCTIONNEMENT </a:t>
            </a:r>
          </a:p>
        </p:txBody>
      </p:sp>
    </p:spTree>
    <p:extLst>
      <p:ext uri="{BB962C8B-B14F-4D97-AF65-F5344CB8AC3E}">
        <p14:creationId xmlns:p14="http://schemas.microsoft.com/office/powerpoint/2010/main" val="40509560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D3755-A96E-4269-7054-AE96FD189403}"/>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D7FDFB31-C539-4075-74BF-AACA4C486A98}"/>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ZoneTexte 2">
            <a:extLst>
              <a:ext uri="{FF2B5EF4-FFF2-40B4-BE49-F238E27FC236}">
                <a16:creationId xmlns:a16="http://schemas.microsoft.com/office/drawing/2014/main" id="{6AC292C5-257A-565E-D6DF-A34AEB580566}"/>
              </a:ext>
            </a:extLst>
          </p:cNvPr>
          <p:cNvSpPr txBox="1"/>
          <p:nvPr/>
        </p:nvSpPr>
        <p:spPr>
          <a:xfrm>
            <a:off x="836032" y="2309277"/>
            <a:ext cx="10718063" cy="2308324"/>
          </a:xfrm>
          <a:prstGeom prst="rect">
            <a:avLst/>
          </a:prstGeom>
          <a:noFill/>
        </p:spPr>
        <p:txBody>
          <a:bodyPr wrap="square" rtlCol="0">
            <a:spAutoFit/>
          </a:bodyPr>
          <a:lstStyle/>
          <a:p>
            <a:pPr>
              <a:tabLst>
                <a:tab pos="2970530" algn="l"/>
              </a:tabLst>
            </a:pPr>
            <a:r>
              <a:rPr lang="fr-FR" sz="1800" dirty="0">
                <a:effectLst/>
                <a:latin typeface="Trebuchet MS" panose="020B0603020202020204" pitchFamily="34" charset="0"/>
                <a:ea typeface="MS Mincho" panose="02020609040205080304" pitchFamily="49" charset="-128"/>
                <a:cs typeface="Times New Roman" panose="02020603050405020304" pitchFamily="18" charset="0"/>
              </a:rPr>
              <a:t> </a:t>
            </a: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Les recettes sont recalées avec les montants perçus au titre de l’année 2024.</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 </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Les </a:t>
            </a:r>
            <a:r>
              <a:rPr lang="fr-FR" sz="1800" dirty="0">
                <a:effectLst/>
                <a:latin typeface="Montserrat Light" panose="00000400000000000000" pitchFamily="50" charset="0"/>
                <a:ea typeface="MS Mincho" panose="02020609040205080304" pitchFamily="49" charset="-128"/>
                <a:cs typeface="Times New Roman" panose="02020603050405020304" pitchFamily="18" charset="0"/>
              </a:rPr>
              <a:t>dépenses</a:t>
            </a: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 sont stabilisées sur les montants actualisés de l’exercice 2024.</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 </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Recettes (hors reprise excédents) et dépenses (hors virement à la section d’investissement) 2025 sont projetées sur la base des enveloppes réelles arrêtées en 2024.</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endParaRPr lang="fr-FR" dirty="0"/>
          </a:p>
        </p:txBody>
      </p:sp>
      <p:sp>
        <p:nvSpPr>
          <p:cNvPr id="5" name="Graphique 12">
            <a:extLst>
              <a:ext uri="{FF2B5EF4-FFF2-40B4-BE49-F238E27FC236}">
                <a16:creationId xmlns:a16="http://schemas.microsoft.com/office/drawing/2014/main" id="{E8FBC70F-ED88-8B91-2A7F-9189CAEBED61}"/>
              </a:ext>
            </a:extLst>
          </p:cNvPr>
          <p:cNvSpPr/>
          <p:nvPr/>
        </p:nvSpPr>
        <p:spPr>
          <a:xfrm>
            <a:off x="8924924" y="385677"/>
            <a:ext cx="2910257" cy="7225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tIns="0" rIns="36000" bIns="360000" rtlCol="0" anchor="t" anchorCtr="0"/>
          <a:lstStyle/>
          <a:p>
            <a:pPr>
              <a:lnSpc>
                <a:spcPts val="2160"/>
              </a:lnSpc>
            </a:pPr>
            <a:r>
              <a:rPr lang="fr-FR" dirty="0">
                <a:solidFill>
                  <a:srgbClr val="FFFFFF"/>
                </a:solidFill>
                <a:latin typeface="Bebas" pitchFamily="2" charset="0"/>
              </a:rPr>
              <a:t>Budget annexe de</a:t>
            </a:r>
          </a:p>
          <a:p>
            <a:pPr>
              <a:lnSpc>
                <a:spcPts val="2160"/>
              </a:lnSpc>
            </a:pPr>
            <a:r>
              <a:rPr lang="fr-FR" dirty="0">
                <a:solidFill>
                  <a:srgbClr val="FFFFFF"/>
                </a:solidFill>
                <a:latin typeface="Bebas" pitchFamily="2" charset="0"/>
              </a:rPr>
              <a:t>   l’assainissement</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6" name="ZoneTexte 5">
            <a:extLst>
              <a:ext uri="{FF2B5EF4-FFF2-40B4-BE49-F238E27FC236}">
                <a16:creationId xmlns:a16="http://schemas.microsoft.com/office/drawing/2014/main" id="{CB87D4B2-5CC4-FD70-0DE1-0014218CDE6B}"/>
              </a:ext>
            </a:extLst>
          </p:cNvPr>
          <p:cNvSpPr txBox="1"/>
          <p:nvPr/>
        </p:nvSpPr>
        <p:spPr>
          <a:xfrm>
            <a:off x="802326" y="1561796"/>
            <a:ext cx="6096000" cy="386388"/>
          </a:xfrm>
          <a:prstGeom prst="rect">
            <a:avLst/>
          </a:prstGeom>
          <a:noFill/>
        </p:spPr>
        <p:txBody>
          <a:bodyPr wrap="square">
            <a:spAutoFit/>
          </a:bodyPr>
          <a:lstStyle/>
          <a:p>
            <a:pPr marL="0" indent="0" algn="just">
              <a:lnSpc>
                <a:spcPct val="120000"/>
              </a:lnSpc>
              <a:spcBef>
                <a:spcPts val="0"/>
              </a:spcBef>
              <a:buClrTx/>
              <a:buNone/>
            </a:pPr>
            <a:r>
              <a:rPr lang="fr-FR" sz="1800" b="1" dirty="0">
                <a:solidFill>
                  <a:schemeClr val="bg1"/>
                </a:solidFill>
                <a:highlight>
                  <a:srgbClr val="D7D800"/>
                </a:highlight>
                <a:latin typeface="Montserrat Light" panose="00000400000000000000" pitchFamily="50" charset="0"/>
              </a:rPr>
              <a:t>SECTION D’EXPLOITATION</a:t>
            </a:r>
          </a:p>
        </p:txBody>
      </p:sp>
    </p:spTree>
    <p:extLst>
      <p:ext uri="{BB962C8B-B14F-4D97-AF65-F5344CB8AC3E}">
        <p14:creationId xmlns:p14="http://schemas.microsoft.com/office/powerpoint/2010/main" val="18097584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465DC-F5EA-7D62-8131-4291F03325C9}"/>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E8A14F3F-295D-3151-4CBD-372095BECDD4}"/>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4" name="Image 3">
            <a:extLst>
              <a:ext uri="{FF2B5EF4-FFF2-40B4-BE49-F238E27FC236}">
                <a16:creationId xmlns:a16="http://schemas.microsoft.com/office/drawing/2014/main" id="{2038A4A8-924A-9FC3-4158-1E5A88859DB4}"/>
              </a:ext>
            </a:extLst>
          </p:cNvPr>
          <p:cNvPicPr>
            <a:picLocks noChangeAspect="1"/>
          </p:cNvPicPr>
          <p:nvPr/>
        </p:nvPicPr>
        <p:blipFill>
          <a:blip r:embed="rId3"/>
          <a:stretch>
            <a:fillRect/>
          </a:stretch>
        </p:blipFill>
        <p:spPr>
          <a:xfrm>
            <a:off x="1033462" y="1514475"/>
            <a:ext cx="10125075" cy="3829050"/>
          </a:xfrm>
          <a:prstGeom prst="rect">
            <a:avLst/>
          </a:prstGeom>
        </p:spPr>
      </p:pic>
      <p:sp>
        <p:nvSpPr>
          <p:cNvPr id="5" name="Graphique 12">
            <a:extLst>
              <a:ext uri="{FF2B5EF4-FFF2-40B4-BE49-F238E27FC236}">
                <a16:creationId xmlns:a16="http://schemas.microsoft.com/office/drawing/2014/main" id="{53B3244C-0571-033A-4D35-DD6CF073B927}"/>
              </a:ext>
            </a:extLst>
          </p:cNvPr>
          <p:cNvSpPr/>
          <p:nvPr/>
        </p:nvSpPr>
        <p:spPr>
          <a:xfrm>
            <a:off x="8924924" y="385677"/>
            <a:ext cx="2910257" cy="7225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tIns="0" rIns="36000" bIns="360000" rtlCol="0" anchor="t" anchorCtr="0"/>
          <a:lstStyle/>
          <a:p>
            <a:pPr>
              <a:lnSpc>
                <a:spcPts val="2160"/>
              </a:lnSpc>
            </a:pPr>
            <a:r>
              <a:rPr lang="fr-FR" dirty="0">
                <a:solidFill>
                  <a:srgbClr val="FFFFFF"/>
                </a:solidFill>
                <a:latin typeface="Bebas" pitchFamily="2" charset="0"/>
              </a:rPr>
              <a:t>Budget annexe de</a:t>
            </a:r>
          </a:p>
          <a:p>
            <a:pPr>
              <a:lnSpc>
                <a:spcPts val="2160"/>
              </a:lnSpc>
            </a:pPr>
            <a:r>
              <a:rPr lang="fr-FR" dirty="0">
                <a:solidFill>
                  <a:srgbClr val="FFFFFF"/>
                </a:solidFill>
                <a:latin typeface="Bebas" pitchFamily="2" charset="0"/>
              </a:rPr>
              <a:t>   l’assainissement</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7" name="ZoneTexte 6">
            <a:extLst>
              <a:ext uri="{FF2B5EF4-FFF2-40B4-BE49-F238E27FC236}">
                <a16:creationId xmlns:a16="http://schemas.microsoft.com/office/drawing/2014/main" id="{0C46B6DB-AD36-DC1B-2A18-2B33241AF26A}"/>
              </a:ext>
            </a:extLst>
          </p:cNvPr>
          <p:cNvSpPr txBox="1"/>
          <p:nvPr/>
        </p:nvSpPr>
        <p:spPr>
          <a:xfrm>
            <a:off x="912495" y="881194"/>
            <a:ext cx="6096000" cy="386388"/>
          </a:xfrm>
          <a:prstGeom prst="rect">
            <a:avLst/>
          </a:prstGeom>
          <a:noFill/>
        </p:spPr>
        <p:txBody>
          <a:bodyPr wrap="square">
            <a:spAutoFit/>
          </a:bodyPr>
          <a:lstStyle/>
          <a:p>
            <a:pPr marL="0" indent="0" algn="just">
              <a:lnSpc>
                <a:spcPct val="120000"/>
              </a:lnSpc>
              <a:spcBef>
                <a:spcPts val="0"/>
              </a:spcBef>
              <a:buClrTx/>
              <a:buNone/>
            </a:pPr>
            <a:r>
              <a:rPr lang="fr-FR" sz="1800" b="1" dirty="0">
                <a:solidFill>
                  <a:schemeClr val="bg1"/>
                </a:solidFill>
                <a:highlight>
                  <a:srgbClr val="D7D800"/>
                </a:highlight>
                <a:latin typeface="Montserrat Light" panose="00000400000000000000" pitchFamily="50" charset="0"/>
              </a:rPr>
              <a:t>DEPENSES  D’INVESTISSEMENT</a:t>
            </a:r>
          </a:p>
        </p:txBody>
      </p:sp>
    </p:spTree>
    <p:extLst>
      <p:ext uri="{BB962C8B-B14F-4D97-AF65-F5344CB8AC3E}">
        <p14:creationId xmlns:p14="http://schemas.microsoft.com/office/powerpoint/2010/main" val="16963312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D1CAD-A2DC-EEBF-F6F3-01D964348048}"/>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1EAB524A-4E55-6ED6-EACE-CD332715A321}"/>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4" name="Image 3">
            <a:extLst>
              <a:ext uri="{FF2B5EF4-FFF2-40B4-BE49-F238E27FC236}">
                <a16:creationId xmlns:a16="http://schemas.microsoft.com/office/drawing/2014/main" id="{F037A387-A194-34C6-6F65-D58BBA3CB0AA}"/>
              </a:ext>
            </a:extLst>
          </p:cNvPr>
          <p:cNvPicPr>
            <a:picLocks noChangeAspect="1"/>
          </p:cNvPicPr>
          <p:nvPr/>
        </p:nvPicPr>
        <p:blipFill>
          <a:blip r:embed="rId3"/>
          <a:stretch>
            <a:fillRect/>
          </a:stretch>
        </p:blipFill>
        <p:spPr>
          <a:xfrm>
            <a:off x="1028430" y="1614738"/>
            <a:ext cx="10125075" cy="3448050"/>
          </a:xfrm>
          <a:prstGeom prst="rect">
            <a:avLst/>
          </a:prstGeom>
        </p:spPr>
      </p:pic>
      <p:sp>
        <p:nvSpPr>
          <p:cNvPr id="5" name="Graphique 12">
            <a:extLst>
              <a:ext uri="{FF2B5EF4-FFF2-40B4-BE49-F238E27FC236}">
                <a16:creationId xmlns:a16="http://schemas.microsoft.com/office/drawing/2014/main" id="{BFAA14A2-4BF2-7059-7F86-03E0602D0091}"/>
              </a:ext>
            </a:extLst>
          </p:cNvPr>
          <p:cNvSpPr/>
          <p:nvPr/>
        </p:nvSpPr>
        <p:spPr>
          <a:xfrm>
            <a:off x="8924924" y="385677"/>
            <a:ext cx="2910257" cy="7225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tIns="0" rIns="36000" bIns="360000" rtlCol="0" anchor="t" anchorCtr="0"/>
          <a:lstStyle/>
          <a:p>
            <a:pPr>
              <a:lnSpc>
                <a:spcPts val="2160"/>
              </a:lnSpc>
            </a:pPr>
            <a:r>
              <a:rPr lang="fr-FR" dirty="0">
                <a:solidFill>
                  <a:srgbClr val="FFFFFF"/>
                </a:solidFill>
                <a:latin typeface="Bebas" pitchFamily="2" charset="0"/>
              </a:rPr>
              <a:t>Budget annexe de</a:t>
            </a:r>
          </a:p>
          <a:p>
            <a:pPr>
              <a:lnSpc>
                <a:spcPts val="2160"/>
              </a:lnSpc>
            </a:pPr>
            <a:r>
              <a:rPr lang="fr-FR" dirty="0">
                <a:solidFill>
                  <a:srgbClr val="FFFFFF"/>
                </a:solidFill>
                <a:latin typeface="Bebas" pitchFamily="2" charset="0"/>
              </a:rPr>
              <a:t>   l’assainissement</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7" name="ZoneTexte 6">
            <a:extLst>
              <a:ext uri="{FF2B5EF4-FFF2-40B4-BE49-F238E27FC236}">
                <a16:creationId xmlns:a16="http://schemas.microsoft.com/office/drawing/2014/main" id="{CB8E37B1-5033-CE03-F58C-0F04A110C7C2}"/>
              </a:ext>
            </a:extLst>
          </p:cNvPr>
          <p:cNvSpPr txBox="1"/>
          <p:nvPr/>
        </p:nvSpPr>
        <p:spPr>
          <a:xfrm>
            <a:off x="922020" y="946652"/>
            <a:ext cx="6096000" cy="386388"/>
          </a:xfrm>
          <a:prstGeom prst="rect">
            <a:avLst/>
          </a:prstGeom>
          <a:noFill/>
        </p:spPr>
        <p:txBody>
          <a:bodyPr wrap="square">
            <a:spAutoFit/>
          </a:bodyPr>
          <a:lstStyle/>
          <a:p>
            <a:pPr marL="0" indent="0" algn="just">
              <a:lnSpc>
                <a:spcPct val="120000"/>
              </a:lnSpc>
              <a:spcBef>
                <a:spcPts val="0"/>
              </a:spcBef>
              <a:buClrTx/>
              <a:buNone/>
            </a:pPr>
            <a:r>
              <a:rPr lang="fr-FR" sz="1800" b="1" dirty="0">
                <a:solidFill>
                  <a:schemeClr val="bg1"/>
                </a:solidFill>
                <a:highlight>
                  <a:srgbClr val="D7D800"/>
                </a:highlight>
                <a:latin typeface="Montserrat Light" panose="00000400000000000000" pitchFamily="50" charset="0"/>
              </a:rPr>
              <a:t>RECETTES  D’INVESTISSEMENT</a:t>
            </a:r>
          </a:p>
        </p:txBody>
      </p:sp>
    </p:spTree>
    <p:extLst>
      <p:ext uri="{BB962C8B-B14F-4D97-AF65-F5344CB8AC3E}">
        <p14:creationId xmlns:p14="http://schemas.microsoft.com/office/powerpoint/2010/main" val="17479490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0CADA-3A70-37FD-10D6-7AB22A9DA763}"/>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608BFD1B-0CC6-F850-3802-F21A54B6AA2D}"/>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ZoneTexte 2">
            <a:extLst>
              <a:ext uri="{FF2B5EF4-FFF2-40B4-BE49-F238E27FC236}">
                <a16:creationId xmlns:a16="http://schemas.microsoft.com/office/drawing/2014/main" id="{CE02BF77-74BB-A73B-CD89-87EBF9DE9D31}"/>
              </a:ext>
            </a:extLst>
          </p:cNvPr>
          <p:cNvSpPr txBox="1"/>
          <p:nvPr/>
        </p:nvSpPr>
        <p:spPr>
          <a:xfrm>
            <a:off x="618041" y="1903189"/>
            <a:ext cx="10955918" cy="4247317"/>
          </a:xfrm>
          <a:prstGeom prst="rect">
            <a:avLst/>
          </a:prstGeom>
          <a:noFill/>
        </p:spPr>
        <p:txBody>
          <a:bodyPr wrap="square" rtlCol="0">
            <a:spAutoFit/>
          </a:bodyPr>
          <a:lstStyle/>
          <a:p>
            <a:pPr>
              <a:tabLst>
                <a:tab pos="2970530" algn="l"/>
                <a:tab pos="4495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 </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Les RAR 2024 sont financés par les excédents dégagés sur cette section au titre de l’année 2024.</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 </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Le plan d’investissement respecte :</a:t>
            </a:r>
          </a:p>
          <a:p>
            <a:pPr algn="just">
              <a:tabLst>
                <a:tab pos="2970530" algn="l"/>
                <a:tab pos="4500880" algn="l"/>
              </a:tabLst>
            </a:pP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marL="540000" lvl="0" indent="-342900" algn="just">
              <a:buFont typeface="Wingdings" panose="05000000000000000000" pitchFamily="2" charset="2"/>
              <a:buChar char=""/>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la déclinaison opérationnelle d’une gestion durable de l’Eau de la Vision du Territoire pour la période 2024-2030 ;</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marL="540000" lvl="0" indent="-342900" algn="just">
              <a:buFont typeface="Wingdings" panose="05000000000000000000" pitchFamily="2" charset="2"/>
              <a:buChar char=""/>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les conclusions de l’audit financier de conserver les excédents dégagés par la section d’exploitation pour en assurer les équilibres.</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tabLst>
                <a:tab pos="2970530" algn="l"/>
                <a:tab pos="4495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 </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Comme pour le précédent exercice et dans le respect des engagements contractualisés dans les documents d’analyse financière et de développement du Territoire, les capacités budgétaires 2025 ne permettent pas de réaliser des opérations d’ordre patrimoniale</a:t>
            </a:r>
            <a:r>
              <a:rPr lang="fr-FR" dirty="0">
                <a:latin typeface="Montserrat Light" panose="00000400000000000000" pitchFamily="50" charset="0"/>
                <a:ea typeface="Times New Roman" panose="02020603050405020304" pitchFamily="18" charset="0"/>
                <a:cs typeface="Times New Roman" panose="02020603050405020304" pitchFamily="18" charset="0"/>
              </a:rPr>
              <a:t>s</a:t>
            </a: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 de « renouvellement des réseaux ».</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endParaRPr lang="fr-FR" dirty="0"/>
          </a:p>
        </p:txBody>
      </p:sp>
      <p:sp>
        <p:nvSpPr>
          <p:cNvPr id="5" name="Graphique 12">
            <a:extLst>
              <a:ext uri="{FF2B5EF4-FFF2-40B4-BE49-F238E27FC236}">
                <a16:creationId xmlns:a16="http://schemas.microsoft.com/office/drawing/2014/main" id="{2B3F6FE1-0DC5-0D5C-F5D6-0B769A61BE0A}"/>
              </a:ext>
            </a:extLst>
          </p:cNvPr>
          <p:cNvSpPr/>
          <p:nvPr/>
        </p:nvSpPr>
        <p:spPr>
          <a:xfrm>
            <a:off x="8924924" y="385677"/>
            <a:ext cx="2910257" cy="7225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tIns="0" rIns="36000" bIns="360000" rtlCol="0" anchor="t" anchorCtr="0"/>
          <a:lstStyle/>
          <a:p>
            <a:pPr>
              <a:lnSpc>
                <a:spcPts val="2160"/>
              </a:lnSpc>
            </a:pPr>
            <a:r>
              <a:rPr lang="fr-FR" dirty="0">
                <a:solidFill>
                  <a:srgbClr val="FFFFFF"/>
                </a:solidFill>
                <a:latin typeface="Bebas" pitchFamily="2" charset="0"/>
              </a:rPr>
              <a:t>Budget annexe de</a:t>
            </a:r>
          </a:p>
          <a:p>
            <a:pPr>
              <a:lnSpc>
                <a:spcPts val="2160"/>
              </a:lnSpc>
            </a:pPr>
            <a:r>
              <a:rPr lang="fr-FR" dirty="0">
                <a:solidFill>
                  <a:srgbClr val="FFFFFF"/>
                </a:solidFill>
                <a:latin typeface="Bebas" pitchFamily="2" charset="0"/>
              </a:rPr>
              <a:t>   l’assainissement</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6" name="ZoneTexte 5">
            <a:extLst>
              <a:ext uri="{FF2B5EF4-FFF2-40B4-BE49-F238E27FC236}">
                <a16:creationId xmlns:a16="http://schemas.microsoft.com/office/drawing/2014/main" id="{7F61CCE6-0564-B036-0E4A-7FE4FD3B8E06}"/>
              </a:ext>
            </a:extLst>
          </p:cNvPr>
          <p:cNvSpPr txBox="1"/>
          <p:nvPr/>
        </p:nvSpPr>
        <p:spPr>
          <a:xfrm>
            <a:off x="474345" y="1144490"/>
            <a:ext cx="6096000" cy="386388"/>
          </a:xfrm>
          <a:prstGeom prst="rect">
            <a:avLst/>
          </a:prstGeom>
          <a:noFill/>
        </p:spPr>
        <p:txBody>
          <a:bodyPr wrap="square">
            <a:spAutoFit/>
          </a:bodyPr>
          <a:lstStyle/>
          <a:p>
            <a:pPr marL="0" indent="0" algn="just">
              <a:lnSpc>
                <a:spcPct val="120000"/>
              </a:lnSpc>
              <a:spcBef>
                <a:spcPts val="0"/>
              </a:spcBef>
              <a:buClrTx/>
              <a:buNone/>
            </a:pPr>
            <a:r>
              <a:rPr lang="fr-FR" b="1" dirty="0">
                <a:solidFill>
                  <a:schemeClr val="bg1"/>
                </a:solidFill>
                <a:highlight>
                  <a:srgbClr val="D7D800"/>
                </a:highlight>
                <a:latin typeface="Montserrat Light" panose="00000400000000000000" pitchFamily="50" charset="0"/>
              </a:rPr>
              <a:t>SECTION</a:t>
            </a:r>
            <a:r>
              <a:rPr lang="fr-FR" sz="1800" b="1" dirty="0">
                <a:solidFill>
                  <a:schemeClr val="bg1"/>
                </a:solidFill>
                <a:highlight>
                  <a:srgbClr val="D7D800"/>
                </a:highlight>
                <a:latin typeface="Montserrat Light" panose="00000400000000000000" pitchFamily="50" charset="0"/>
              </a:rPr>
              <a:t>  D’INVESTISSEMENT</a:t>
            </a:r>
          </a:p>
        </p:txBody>
      </p:sp>
    </p:spTree>
    <p:extLst>
      <p:ext uri="{BB962C8B-B14F-4D97-AF65-F5344CB8AC3E}">
        <p14:creationId xmlns:p14="http://schemas.microsoft.com/office/powerpoint/2010/main" val="11096499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F79A1-F5ED-EF1C-09CD-3EC3C612A5FC}"/>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E2303380-3BEF-1664-11AC-E7566BB90D07}"/>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graphicFrame>
        <p:nvGraphicFramePr>
          <p:cNvPr id="6" name="Tableau 5">
            <a:extLst>
              <a:ext uri="{FF2B5EF4-FFF2-40B4-BE49-F238E27FC236}">
                <a16:creationId xmlns:a16="http://schemas.microsoft.com/office/drawing/2014/main" id="{C5028C6A-9913-DE60-9B33-9B819C31E527}"/>
              </a:ext>
            </a:extLst>
          </p:cNvPr>
          <p:cNvGraphicFramePr>
            <a:graphicFrameLocks noGrp="1"/>
          </p:cNvGraphicFramePr>
          <p:nvPr>
            <p:extLst>
              <p:ext uri="{D42A27DB-BD31-4B8C-83A1-F6EECF244321}">
                <p14:modId xmlns:p14="http://schemas.microsoft.com/office/powerpoint/2010/main" val="822182450"/>
              </p:ext>
            </p:extLst>
          </p:nvPr>
        </p:nvGraphicFramePr>
        <p:xfrm>
          <a:off x="707779" y="785277"/>
          <a:ext cx="8045695" cy="4367752"/>
        </p:xfrm>
        <a:graphic>
          <a:graphicData uri="http://schemas.openxmlformats.org/drawingml/2006/table">
            <a:tbl>
              <a:tblPr/>
              <a:tblGrid>
                <a:gridCol w="935546">
                  <a:extLst>
                    <a:ext uri="{9D8B030D-6E8A-4147-A177-3AD203B41FA5}">
                      <a16:colId xmlns:a16="http://schemas.microsoft.com/office/drawing/2014/main" val="1240098156"/>
                    </a:ext>
                  </a:extLst>
                </a:gridCol>
                <a:gridCol w="935546">
                  <a:extLst>
                    <a:ext uri="{9D8B030D-6E8A-4147-A177-3AD203B41FA5}">
                      <a16:colId xmlns:a16="http://schemas.microsoft.com/office/drawing/2014/main" val="2176628602"/>
                    </a:ext>
                  </a:extLst>
                </a:gridCol>
                <a:gridCol w="3555075">
                  <a:extLst>
                    <a:ext uri="{9D8B030D-6E8A-4147-A177-3AD203B41FA5}">
                      <a16:colId xmlns:a16="http://schemas.microsoft.com/office/drawing/2014/main" val="1095841516"/>
                    </a:ext>
                  </a:extLst>
                </a:gridCol>
                <a:gridCol w="1309764">
                  <a:extLst>
                    <a:ext uri="{9D8B030D-6E8A-4147-A177-3AD203B41FA5}">
                      <a16:colId xmlns:a16="http://schemas.microsoft.com/office/drawing/2014/main" val="4120909428"/>
                    </a:ext>
                  </a:extLst>
                </a:gridCol>
                <a:gridCol w="1309764">
                  <a:extLst>
                    <a:ext uri="{9D8B030D-6E8A-4147-A177-3AD203B41FA5}">
                      <a16:colId xmlns:a16="http://schemas.microsoft.com/office/drawing/2014/main" val="617371768"/>
                    </a:ext>
                  </a:extLst>
                </a:gridCol>
              </a:tblGrid>
              <a:tr h="430620">
                <a:tc gridSpan="5">
                  <a:txBody>
                    <a:bodyPr/>
                    <a:lstStyle/>
                    <a:p>
                      <a:pPr algn="ctr" fontAlgn="ctr"/>
                      <a:r>
                        <a:rPr lang="fr-FR" sz="1400" b="1" i="0" u="none" strike="noStrike" dirty="0">
                          <a:solidFill>
                            <a:srgbClr val="FFFFFF"/>
                          </a:solidFill>
                          <a:effectLst/>
                          <a:latin typeface="Montserrat Light" panose="00000400000000000000" pitchFamily="50" charset="0"/>
                        </a:rPr>
                        <a:t>- SECTION INVESTISSEMENT - </a:t>
                      </a:r>
                    </a:p>
                  </a:txBody>
                  <a:tcPr marL="9501" marR="9501" marT="9501" marB="0" anchor="ctr">
                    <a:lnL>
                      <a:noFill/>
                    </a:lnL>
                    <a:lnR>
                      <a:noFill/>
                    </a:lnR>
                    <a:lnT>
                      <a:noFill/>
                    </a:lnT>
                    <a:lnB>
                      <a:noFill/>
                    </a:lnB>
                    <a:solidFill>
                      <a:srgbClr val="80808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43894675"/>
                  </a:ext>
                </a:extLst>
              </a:tr>
              <a:tr h="211890">
                <a:tc>
                  <a:txBody>
                    <a:bodyPr/>
                    <a:lstStyle/>
                    <a:p>
                      <a:pPr algn="l" fontAlgn="b"/>
                      <a:endParaRPr lang="fr-FR" sz="1000" b="0" i="0" u="none" strike="noStrike">
                        <a:solidFill>
                          <a:srgbClr val="000000"/>
                        </a:solidFill>
                        <a:effectLst/>
                        <a:latin typeface="Montserrat Light" panose="00000400000000000000" pitchFamily="50" charset="0"/>
                      </a:endParaRPr>
                    </a:p>
                  </a:txBody>
                  <a:tcPr marL="9501" marR="9501" marT="9501" marB="0" anchor="b">
                    <a:lnL>
                      <a:noFill/>
                    </a:lnL>
                    <a:lnR>
                      <a:noFill/>
                    </a:lnR>
                    <a:lnT>
                      <a:noFill/>
                    </a:lnT>
                    <a:lnB>
                      <a:noFill/>
                    </a:lnB>
                    <a:noFill/>
                  </a:tcPr>
                </a:tc>
                <a:tc>
                  <a:txBody>
                    <a:bodyPr/>
                    <a:lstStyle/>
                    <a:p>
                      <a:pPr algn="l" fontAlgn="b"/>
                      <a:endParaRPr lang="fr-FR" sz="1000" b="0" i="0" u="none" strike="noStrike">
                        <a:solidFill>
                          <a:srgbClr val="000000"/>
                        </a:solidFill>
                        <a:effectLst/>
                        <a:latin typeface="Montserrat Light" panose="00000400000000000000" pitchFamily="50" charset="0"/>
                      </a:endParaRPr>
                    </a:p>
                  </a:txBody>
                  <a:tcPr marL="9501" marR="9501" marT="9501" marB="0" anchor="b">
                    <a:lnL>
                      <a:noFill/>
                    </a:lnL>
                    <a:lnR>
                      <a:noFill/>
                    </a:lnR>
                    <a:lnT>
                      <a:noFill/>
                    </a:lnT>
                    <a:lnB>
                      <a:noFill/>
                    </a:lnB>
                    <a:noFill/>
                  </a:tcPr>
                </a:tc>
                <a:tc>
                  <a:txBody>
                    <a:bodyPr/>
                    <a:lstStyle/>
                    <a:p>
                      <a:pPr algn="l" fontAlgn="b"/>
                      <a:endParaRPr lang="fr-FR" sz="500" b="0" i="0" u="none" strike="noStrike" dirty="0">
                        <a:solidFill>
                          <a:srgbClr val="000000"/>
                        </a:solidFill>
                        <a:effectLst/>
                        <a:latin typeface="Montserrat Light" panose="00000400000000000000" pitchFamily="50" charset="0"/>
                      </a:endParaRPr>
                    </a:p>
                  </a:txBody>
                  <a:tcPr marL="9501" marR="9501" marT="9501" marB="0" anchor="b">
                    <a:lnL>
                      <a:noFill/>
                    </a:lnL>
                    <a:lnR>
                      <a:noFill/>
                    </a:lnR>
                    <a:lnT>
                      <a:noFill/>
                    </a:lnT>
                    <a:lnB>
                      <a:noFill/>
                    </a:lnB>
                    <a:no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01" marR="9501" marT="9501" marB="0" anchor="b">
                    <a:lnL>
                      <a:noFill/>
                    </a:lnL>
                    <a:lnR>
                      <a:noFill/>
                    </a:lnR>
                    <a:lnT>
                      <a:noFill/>
                    </a:lnT>
                    <a:lnB>
                      <a:noFill/>
                    </a:lnB>
                    <a:no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01" marR="9501" marT="9501" marB="0" anchor="b">
                    <a:lnL>
                      <a:noFill/>
                    </a:lnL>
                    <a:lnR>
                      <a:noFill/>
                    </a:lnR>
                    <a:lnT>
                      <a:noFill/>
                    </a:lnT>
                    <a:lnB>
                      <a:noFill/>
                    </a:lnB>
                    <a:noFill/>
                  </a:tcPr>
                </a:tc>
                <a:extLst>
                  <a:ext uri="{0D108BD9-81ED-4DB2-BD59-A6C34878D82A}">
                    <a16:rowId xmlns:a16="http://schemas.microsoft.com/office/drawing/2014/main" val="710652720"/>
                  </a:ext>
                </a:extLst>
              </a:tr>
              <a:tr h="258372">
                <a:tc gridSpan="5">
                  <a:txBody>
                    <a:bodyPr/>
                    <a:lstStyle/>
                    <a:p>
                      <a:pPr algn="ctr" fontAlgn="ctr"/>
                      <a:r>
                        <a:rPr lang="fr-FR" sz="1200" b="1" i="0" u="none" strike="noStrike" dirty="0">
                          <a:solidFill>
                            <a:srgbClr val="FFFFFF"/>
                          </a:solidFill>
                          <a:effectLst/>
                          <a:latin typeface="Montserrat Light" panose="00000400000000000000" pitchFamily="50" charset="0"/>
                        </a:rPr>
                        <a:t>Budget : ASST Régie</a:t>
                      </a:r>
                    </a:p>
                  </a:txBody>
                  <a:tcPr marL="9501" marR="9501" marT="9501" marB="0" anchor="ctr">
                    <a:lnL>
                      <a:noFill/>
                    </a:lnL>
                    <a:lnR>
                      <a:noFill/>
                    </a:lnR>
                    <a:lnT>
                      <a:noFill/>
                    </a:lnT>
                    <a:lnB>
                      <a:noFill/>
                    </a:lnB>
                    <a:solidFill>
                      <a:srgbClr val="1DAD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84703420"/>
                  </a:ext>
                </a:extLst>
              </a:tr>
              <a:tr h="258372">
                <a:tc gridSpan="5">
                  <a:txBody>
                    <a:bodyPr/>
                    <a:lstStyle/>
                    <a:p>
                      <a:pPr algn="ctr" fontAlgn="ctr"/>
                      <a:r>
                        <a:rPr lang="fr-FR" sz="1200" b="1" i="0" u="none" strike="noStrike" dirty="0">
                          <a:solidFill>
                            <a:srgbClr val="FFFFFF"/>
                          </a:solidFill>
                          <a:effectLst/>
                          <a:latin typeface="Montserrat Light" panose="00000400000000000000" pitchFamily="50" charset="0"/>
                        </a:rPr>
                        <a:t>N° : 03003</a:t>
                      </a:r>
                    </a:p>
                  </a:txBody>
                  <a:tcPr marL="9501" marR="9501" marT="9501" marB="0" anchor="ctr">
                    <a:lnL>
                      <a:noFill/>
                    </a:lnL>
                    <a:lnR>
                      <a:noFill/>
                    </a:lnR>
                    <a:lnT>
                      <a:noFill/>
                    </a:lnT>
                    <a:lnB>
                      <a:noFill/>
                    </a:lnB>
                    <a:solidFill>
                      <a:srgbClr val="1DAD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3458457"/>
                  </a:ext>
                </a:extLst>
              </a:tr>
              <a:tr h="211890">
                <a:tc>
                  <a:txBody>
                    <a:bodyPr/>
                    <a:lstStyle/>
                    <a:p>
                      <a:pPr algn="l" fontAlgn="b"/>
                      <a:endParaRPr lang="fr-FR" sz="1000" b="0" i="0" u="none" strike="noStrike">
                        <a:solidFill>
                          <a:srgbClr val="000000"/>
                        </a:solidFill>
                        <a:effectLst/>
                        <a:latin typeface="Montserrat Light" panose="00000400000000000000" pitchFamily="50" charset="0"/>
                      </a:endParaRPr>
                    </a:p>
                  </a:txBody>
                  <a:tcPr marL="9501" marR="9501" marT="9501" marB="0" anchor="b">
                    <a:lnL>
                      <a:noFill/>
                    </a:lnL>
                    <a:lnR>
                      <a:noFill/>
                    </a:lnR>
                    <a:lnT>
                      <a:noFill/>
                    </a:lnT>
                    <a:lnB>
                      <a:noFill/>
                    </a:lnB>
                    <a:noFill/>
                  </a:tcPr>
                </a:tc>
                <a:tc>
                  <a:txBody>
                    <a:bodyPr/>
                    <a:lstStyle/>
                    <a:p>
                      <a:pPr algn="l" fontAlgn="b"/>
                      <a:endParaRPr lang="fr-FR" sz="1000" b="0" i="0" u="none" strike="noStrike">
                        <a:solidFill>
                          <a:srgbClr val="000000"/>
                        </a:solidFill>
                        <a:effectLst/>
                        <a:latin typeface="Montserrat Light" panose="00000400000000000000" pitchFamily="50" charset="0"/>
                      </a:endParaRPr>
                    </a:p>
                  </a:txBody>
                  <a:tcPr marL="9501" marR="9501" marT="9501" marB="0" anchor="b">
                    <a:lnL>
                      <a:noFill/>
                    </a:lnL>
                    <a:lnR>
                      <a:noFill/>
                    </a:lnR>
                    <a:lnT>
                      <a:noFill/>
                    </a:lnT>
                    <a:lnB>
                      <a:noFill/>
                    </a:lnB>
                    <a:noFill/>
                  </a:tcPr>
                </a:tc>
                <a:tc>
                  <a:txBody>
                    <a:bodyPr/>
                    <a:lstStyle/>
                    <a:p>
                      <a:pPr algn="l" fontAlgn="b"/>
                      <a:endParaRPr lang="fr-FR" sz="1000" b="0" i="0" u="none" strike="noStrike" dirty="0">
                        <a:solidFill>
                          <a:srgbClr val="000000"/>
                        </a:solidFill>
                        <a:effectLst/>
                        <a:latin typeface="Montserrat Light" panose="00000400000000000000" pitchFamily="50" charset="0"/>
                      </a:endParaRPr>
                    </a:p>
                  </a:txBody>
                  <a:tcPr marL="9501" marR="9501" marT="9501" marB="0" anchor="b">
                    <a:lnL>
                      <a:noFill/>
                    </a:lnL>
                    <a:lnR>
                      <a:noFill/>
                    </a:lnR>
                    <a:lnT>
                      <a:noFill/>
                    </a:lnT>
                    <a:lnB>
                      <a:noFill/>
                    </a:lnB>
                    <a:no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01" marR="9501" marT="9501" marB="0" anchor="b">
                    <a:lnL>
                      <a:noFill/>
                    </a:lnL>
                    <a:lnR>
                      <a:noFill/>
                    </a:lnR>
                    <a:lnT>
                      <a:noFill/>
                    </a:lnT>
                    <a:lnB>
                      <a:noFill/>
                    </a:lnB>
                    <a:no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01" marR="9501" marT="9501" marB="0" anchor="b">
                    <a:lnL>
                      <a:noFill/>
                    </a:lnL>
                    <a:lnR>
                      <a:noFill/>
                    </a:lnR>
                    <a:lnT>
                      <a:noFill/>
                    </a:lnT>
                    <a:lnB>
                      <a:noFill/>
                    </a:lnB>
                    <a:noFill/>
                  </a:tcPr>
                </a:tc>
                <a:extLst>
                  <a:ext uri="{0D108BD9-81ED-4DB2-BD59-A6C34878D82A}">
                    <a16:rowId xmlns:a16="http://schemas.microsoft.com/office/drawing/2014/main" val="2639355973"/>
                  </a:ext>
                </a:extLst>
              </a:tr>
              <a:tr h="258372">
                <a:tc gridSpan="5">
                  <a:txBody>
                    <a:bodyPr/>
                    <a:lstStyle/>
                    <a:p>
                      <a:pPr algn="ctr" fontAlgn="ctr"/>
                      <a:r>
                        <a:rPr lang="fr-FR" sz="1200" b="1" i="0" u="none" strike="noStrike" dirty="0">
                          <a:solidFill>
                            <a:srgbClr val="FFFFFF"/>
                          </a:solidFill>
                          <a:effectLst/>
                          <a:latin typeface="Montserrat Light" panose="00000400000000000000" pitchFamily="50" charset="0"/>
                        </a:rPr>
                        <a:t>Restes à réaliser</a:t>
                      </a:r>
                    </a:p>
                  </a:txBody>
                  <a:tcPr marL="9501" marR="9501" marT="9501" marB="0" anchor="ctr">
                    <a:lnL>
                      <a:noFill/>
                    </a:lnL>
                    <a:lnR>
                      <a:noFill/>
                    </a:lnR>
                    <a:lnT>
                      <a:noFill/>
                    </a:lnT>
                    <a:lnB>
                      <a:noFill/>
                    </a:lnB>
                    <a:solidFill>
                      <a:srgbClr val="1DAD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95556371"/>
                  </a:ext>
                </a:extLst>
              </a:tr>
              <a:tr h="211890">
                <a:tc>
                  <a:txBody>
                    <a:bodyPr/>
                    <a:lstStyle/>
                    <a:p>
                      <a:pPr algn="l" fontAlgn="b"/>
                      <a:endParaRPr lang="fr-FR" sz="1000" b="0" i="0" u="none" strike="noStrike">
                        <a:solidFill>
                          <a:srgbClr val="000000"/>
                        </a:solidFill>
                        <a:effectLst/>
                        <a:latin typeface="Trebuchet MS" panose="020B0603020202020204" pitchFamily="34" charset="0"/>
                      </a:endParaRPr>
                    </a:p>
                  </a:txBody>
                  <a:tcPr marL="9501" marR="9501" marT="9501" marB="0" anchor="b">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b"/>
                      <a:endParaRPr lang="fr-FR" sz="1000" b="0" i="0" u="none" strike="noStrike">
                        <a:solidFill>
                          <a:srgbClr val="000000"/>
                        </a:solidFill>
                        <a:effectLst/>
                        <a:latin typeface="Trebuchet MS" panose="020B0603020202020204" pitchFamily="34" charset="0"/>
                      </a:endParaRPr>
                    </a:p>
                  </a:txBody>
                  <a:tcPr marL="9501" marR="9501" marT="9501" marB="0" anchor="b">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b"/>
                      <a:endParaRPr lang="fr-FR" sz="1000" b="0" i="0" u="none" strike="noStrike" dirty="0">
                        <a:solidFill>
                          <a:srgbClr val="000000"/>
                        </a:solidFill>
                        <a:effectLst/>
                        <a:latin typeface="Trebuchet MS" panose="020B0603020202020204" pitchFamily="34" charset="0"/>
                      </a:endParaRPr>
                    </a:p>
                  </a:txBody>
                  <a:tcPr marL="9501" marR="9501" marT="9501" marB="0" anchor="b">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01" marR="9501" marT="9501" marB="0" anchor="b">
                    <a:lnL>
                      <a:noFill/>
                    </a:lnL>
                    <a:lnR>
                      <a:noFill/>
                    </a:lnR>
                    <a:lnT>
                      <a:noFill/>
                    </a:lnT>
                    <a:lnB>
                      <a:noFill/>
                    </a:lnB>
                    <a:noFill/>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01" marR="9501" marT="9501" marB="0" anchor="b">
                    <a:lnL>
                      <a:noFill/>
                    </a:lnL>
                    <a:lnR>
                      <a:noFill/>
                    </a:lnR>
                    <a:lnT>
                      <a:noFill/>
                    </a:lnT>
                    <a:lnB>
                      <a:noFill/>
                    </a:lnB>
                    <a:noFill/>
                  </a:tcPr>
                </a:tc>
                <a:extLst>
                  <a:ext uri="{0D108BD9-81ED-4DB2-BD59-A6C34878D82A}">
                    <a16:rowId xmlns:a16="http://schemas.microsoft.com/office/drawing/2014/main" val="904039257"/>
                  </a:ext>
                </a:extLst>
              </a:tr>
              <a:tr h="545494">
                <a:tc>
                  <a:txBody>
                    <a:bodyPr/>
                    <a:lstStyle/>
                    <a:p>
                      <a:pPr algn="ctr" fontAlgn="ctr"/>
                      <a:r>
                        <a:rPr lang="fr-FR" sz="900" b="1" i="0" u="none" strike="noStrike" dirty="0">
                          <a:solidFill>
                            <a:srgbClr val="FFFFFF"/>
                          </a:solidFill>
                          <a:effectLst/>
                          <a:latin typeface="Montserrat Light" panose="00000400000000000000" pitchFamily="50" charset="0"/>
                        </a:rPr>
                        <a:t>Chapitre</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Périmètre</a:t>
                      </a:r>
                    </a:p>
                  </a:txBody>
                  <a:tcPr marL="9501" marR="9501" marT="950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Opération</a:t>
                      </a:r>
                    </a:p>
                  </a:txBody>
                  <a:tcPr marL="9501" marR="9501" marT="950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Budget HT</a:t>
                      </a:r>
                    </a:p>
                  </a:txBody>
                  <a:tcPr marL="9501" marR="9501" marT="950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Observations</a:t>
                      </a:r>
                    </a:p>
                  </a:txBody>
                  <a:tcPr marL="9501" marR="9501" marT="9501" marB="0" anchor="ctr">
                    <a:lnL w="6350" cap="flat" cmpd="sng" algn="ctr">
                      <a:solidFill>
                        <a:srgbClr val="FFFFFF"/>
                      </a:solidFill>
                      <a:prstDash val="solid"/>
                      <a:round/>
                      <a:headEnd type="none" w="med" len="med"/>
                      <a:tailEnd type="none" w="med" len="med"/>
                    </a:lnL>
                    <a:lnR>
                      <a:noFill/>
                    </a:lnR>
                    <a:lnT>
                      <a:noFill/>
                    </a:lnT>
                    <a:lnB w="6350" cap="flat" cmpd="sng" algn="ctr">
                      <a:solidFill>
                        <a:srgbClr val="1DADFF"/>
                      </a:solidFill>
                      <a:prstDash val="solid"/>
                      <a:round/>
                      <a:headEnd type="none" w="med" len="med"/>
                      <a:tailEnd type="none" w="med" len="med"/>
                    </a:lnB>
                    <a:solidFill>
                      <a:srgbClr val="1DADFF"/>
                    </a:solidFill>
                  </a:tcPr>
                </a:tc>
                <a:extLst>
                  <a:ext uri="{0D108BD9-81ED-4DB2-BD59-A6C34878D82A}">
                    <a16:rowId xmlns:a16="http://schemas.microsoft.com/office/drawing/2014/main" val="744834140"/>
                  </a:ext>
                </a:extLst>
              </a:tr>
              <a:tr h="301434">
                <a:tc>
                  <a:txBody>
                    <a:bodyPr/>
                    <a:lstStyle/>
                    <a:p>
                      <a:pPr algn="ctr" fontAlgn="ctr"/>
                      <a:r>
                        <a:rPr lang="fr-FR" sz="900" b="0" i="0" u="none" strike="noStrike">
                          <a:solidFill>
                            <a:srgbClr val="000000"/>
                          </a:solidFill>
                          <a:effectLst/>
                          <a:latin typeface="Montserrat Light" panose="00000400000000000000" pitchFamily="50" charset="0"/>
                        </a:rPr>
                        <a:t>20</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Montserrat Light" panose="00000400000000000000" pitchFamily="50" charset="0"/>
                        </a:rPr>
                        <a:t>Régie</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Etude doublement filière boues </a:t>
                      </a:r>
                      <a:r>
                        <a:rPr lang="fr-FR" sz="900" b="0" i="0" u="none" strike="noStrike" dirty="0" err="1">
                          <a:solidFill>
                            <a:srgbClr val="000000"/>
                          </a:solidFill>
                          <a:effectLst/>
                          <a:latin typeface="Montserrat Light" panose="00000400000000000000" pitchFamily="50" charset="0"/>
                        </a:rPr>
                        <a:t>Step</a:t>
                      </a:r>
                      <a:r>
                        <a:rPr lang="fr-FR" sz="900" b="0" i="0" u="none" strike="noStrike" dirty="0">
                          <a:solidFill>
                            <a:srgbClr val="000000"/>
                          </a:solidFill>
                          <a:effectLst/>
                          <a:latin typeface="Montserrat Light" panose="00000400000000000000" pitchFamily="50" charset="0"/>
                        </a:rPr>
                        <a:t> Sierentz</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FFD966"/>
                    </a:solidFill>
                  </a:tcPr>
                </a:tc>
                <a:tc>
                  <a:txBody>
                    <a:bodyPr/>
                    <a:lstStyle/>
                    <a:p>
                      <a:pPr algn="ctr" fontAlgn="ctr"/>
                      <a:r>
                        <a:rPr lang="fr-FR" sz="900" b="0" i="0" u="none" strike="noStrike">
                          <a:solidFill>
                            <a:srgbClr val="000000"/>
                          </a:solidFill>
                          <a:effectLst/>
                          <a:latin typeface="Montserrat Light" panose="00000400000000000000" pitchFamily="50" charset="0"/>
                        </a:rPr>
                        <a:t>26 100,00 €</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Montserrat Light" panose="00000400000000000000" pitchFamily="50" charset="0"/>
                        </a:rPr>
                        <a:t>26 100,00 €</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extLst>
                  <a:ext uri="{0D108BD9-81ED-4DB2-BD59-A6C34878D82A}">
                    <a16:rowId xmlns:a16="http://schemas.microsoft.com/office/drawing/2014/main" val="2291270483"/>
                  </a:ext>
                </a:extLst>
              </a:tr>
              <a:tr h="301434">
                <a:tc rowSpan="3">
                  <a:txBody>
                    <a:bodyPr/>
                    <a:lstStyle/>
                    <a:p>
                      <a:pPr algn="ctr" fontAlgn="ctr"/>
                      <a:r>
                        <a:rPr lang="fr-FR" sz="900" b="0" i="0" u="none" strike="noStrike">
                          <a:solidFill>
                            <a:srgbClr val="000000"/>
                          </a:solidFill>
                          <a:effectLst/>
                          <a:latin typeface="Montserrat Light" panose="00000400000000000000" pitchFamily="50" charset="0"/>
                        </a:rPr>
                        <a:t>21</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Montserrat Light" panose="00000400000000000000" pitchFamily="50" charset="0"/>
                        </a:rPr>
                        <a:t>DSP</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Branchements neufs</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82 952,00 €</a:t>
                      </a:r>
                    </a:p>
                  </a:txBody>
                  <a:tcPr marL="85507"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rowSpan="3">
                  <a:txBody>
                    <a:bodyPr/>
                    <a:lstStyle/>
                    <a:p>
                      <a:pPr algn="ctr" fontAlgn="ctr"/>
                      <a:r>
                        <a:rPr lang="fr-FR" sz="900" b="0" i="0" u="none" strike="noStrike">
                          <a:solidFill>
                            <a:srgbClr val="000000"/>
                          </a:solidFill>
                          <a:effectLst/>
                          <a:latin typeface="Montserrat Light" panose="00000400000000000000" pitchFamily="50" charset="0"/>
                        </a:rPr>
                        <a:t>288 724,00 €</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extLst>
                  <a:ext uri="{0D108BD9-81ED-4DB2-BD59-A6C34878D82A}">
                    <a16:rowId xmlns:a16="http://schemas.microsoft.com/office/drawing/2014/main" val="1711245350"/>
                  </a:ext>
                </a:extLst>
              </a:tr>
              <a:tr h="473682">
                <a:tc vMerge="1">
                  <a:txBody>
                    <a:bodyPr/>
                    <a:lstStyle/>
                    <a:p>
                      <a:endParaRPr lang="fr-FR"/>
                    </a:p>
                  </a:txBody>
                  <a:tcPr/>
                </a:tc>
                <a:tc rowSpan="2">
                  <a:txBody>
                    <a:bodyPr/>
                    <a:lstStyle/>
                    <a:p>
                      <a:pPr algn="ctr" fontAlgn="ctr"/>
                      <a:r>
                        <a:rPr lang="fr-FR" sz="900" b="0" i="0" u="none" strike="noStrike">
                          <a:solidFill>
                            <a:srgbClr val="000000"/>
                          </a:solidFill>
                          <a:effectLst/>
                          <a:latin typeface="Montserrat Light" panose="00000400000000000000" pitchFamily="50" charset="0"/>
                        </a:rPr>
                        <a:t>Régie</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Branchements neufs/renouvellement matériel électromécanique hydraulique et autre</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rowSpan="2">
                  <a:txBody>
                    <a:bodyPr/>
                    <a:lstStyle/>
                    <a:p>
                      <a:pPr algn="ctr" fontAlgn="ctr"/>
                      <a:r>
                        <a:rPr lang="fr-FR" sz="900" b="0" i="0" u="none" strike="noStrike" dirty="0">
                          <a:solidFill>
                            <a:srgbClr val="000000"/>
                          </a:solidFill>
                          <a:effectLst/>
                          <a:latin typeface="Montserrat Light" panose="00000400000000000000" pitchFamily="50" charset="0"/>
                        </a:rPr>
                        <a:t>205 772,00 €</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607507631"/>
                  </a:ext>
                </a:extLst>
              </a:tr>
              <a:tr h="301434">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Vestiaires Sierentz</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168765760"/>
                  </a:ext>
                </a:extLst>
              </a:tr>
              <a:tr h="301434">
                <a:tc>
                  <a:txBody>
                    <a:bodyPr/>
                    <a:lstStyle/>
                    <a:p>
                      <a:pPr algn="ctr" fontAlgn="ctr"/>
                      <a:r>
                        <a:rPr lang="fr-FR" sz="900" b="0" i="0" u="none" strike="noStrike">
                          <a:solidFill>
                            <a:srgbClr val="000000"/>
                          </a:solidFill>
                          <a:effectLst/>
                          <a:latin typeface="Montserrat Light" panose="00000400000000000000" pitchFamily="50" charset="0"/>
                        </a:rPr>
                        <a:t>23</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Montserrat Light" panose="00000400000000000000" pitchFamily="50" charset="0"/>
                        </a:rPr>
                        <a:t>Régie</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Reprise réseaux Geispitzen - Travaux </a:t>
                      </a:r>
                      <a:r>
                        <a:rPr lang="fr-FR" sz="900" b="0" i="0" u="none" strike="noStrike" dirty="0" err="1">
                          <a:solidFill>
                            <a:srgbClr val="000000"/>
                          </a:solidFill>
                          <a:effectLst/>
                          <a:latin typeface="Montserrat Light" panose="00000400000000000000" pitchFamily="50" charset="0"/>
                        </a:rPr>
                        <a:t>Rhizo</a:t>
                      </a:r>
                      <a:r>
                        <a:rPr lang="fr-FR" sz="900" b="0" i="0" u="none" strike="noStrike" dirty="0">
                          <a:solidFill>
                            <a:srgbClr val="000000"/>
                          </a:solidFill>
                          <a:effectLst/>
                          <a:latin typeface="Montserrat Light" panose="00000400000000000000" pitchFamily="50" charset="0"/>
                        </a:rPr>
                        <a:t>. MLH</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dirty="0">
                          <a:solidFill>
                            <a:srgbClr val="000000"/>
                          </a:solidFill>
                          <a:effectLst/>
                          <a:latin typeface="Montserrat Light" panose="00000400000000000000" pitchFamily="50" charset="0"/>
                        </a:rPr>
                        <a:t>57 045,00 €</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0" i="0" u="none" strike="noStrike" dirty="0">
                          <a:solidFill>
                            <a:srgbClr val="000000"/>
                          </a:solidFill>
                          <a:effectLst/>
                          <a:latin typeface="Montserrat Light" panose="00000400000000000000" pitchFamily="50" charset="0"/>
                        </a:rPr>
                        <a:t>57 045,00 €</a:t>
                      </a:r>
                    </a:p>
                  </a:txBody>
                  <a:tcPr marL="9501" marR="9501" marT="9501"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extLst>
                  <a:ext uri="{0D108BD9-81ED-4DB2-BD59-A6C34878D82A}">
                    <a16:rowId xmlns:a16="http://schemas.microsoft.com/office/drawing/2014/main" val="2308114973"/>
                  </a:ext>
                </a:extLst>
              </a:tr>
              <a:tr h="301434">
                <a:tc gridSpan="3">
                  <a:txBody>
                    <a:bodyPr/>
                    <a:lstStyle/>
                    <a:p>
                      <a:pPr algn="ctr" fontAlgn="ctr"/>
                      <a:endParaRPr lang="fr-FR" sz="900" b="1" i="0" u="none" strike="noStrike">
                        <a:solidFill>
                          <a:srgbClr val="FFFFFF"/>
                        </a:solidFill>
                        <a:effectLst/>
                        <a:latin typeface="Montserrat Light" panose="00000400000000000000" pitchFamily="50" charset="0"/>
                      </a:endParaRPr>
                    </a:p>
                  </a:txBody>
                  <a:tcPr marL="9501" marR="9501" marT="9501" marB="0" anchor="ctr">
                    <a:lnL>
                      <a:noFill/>
                    </a:lnL>
                    <a:lnR>
                      <a:noFill/>
                    </a:lnR>
                    <a:lnT w="6350" cap="flat" cmpd="sng" algn="ctr">
                      <a:solidFill>
                        <a:srgbClr val="1DADFF"/>
                      </a:solidFill>
                      <a:prstDash val="solid"/>
                      <a:round/>
                      <a:headEnd type="none" w="med" len="med"/>
                      <a:tailEnd type="none" w="med" len="med"/>
                    </a:lnT>
                    <a:lnB>
                      <a:noFill/>
                    </a:lnB>
                    <a:no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dirty="0">
                          <a:solidFill>
                            <a:srgbClr val="FFFFFF"/>
                          </a:solidFill>
                          <a:effectLst/>
                          <a:latin typeface="Montserrat Light" panose="00000400000000000000" pitchFamily="50" charset="0"/>
                        </a:rPr>
                        <a:t>371 869,00 €</a:t>
                      </a:r>
                    </a:p>
                  </a:txBody>
                  <a:tcPr marL="9501" marR="9501" marT="9501" marB="0" anchor="ctr">
                    <a:lnL>
                      <a:noFill/>
                    </a:lnL>
                    <a:lnR>
                      <a:noFill/>
                    </a:lnR>
                    <a:lnT w="6350" cap="flat" cmpd="sng" algn="ctr">
                      <a:solidFill>
                        <a:srgbClr val="1DADFF"/>
                      </a:solidFill>
                      <a:prstDash val="solid"/>
                      <a:round/>
                      <a:headEnd type="none" w="med" len="med"/>
                      <a:tailEnd type="none" w="med" len="med"/>
                    </a:lnT>
                    <a:lnB>
                      <a:noFill/>
                    </a:lnB>
                    <a:solidFill>
                      <a:srgbClr val="BFBFBF"/>
                    </a:solidFill>
                  </a:tcPr>
                </a:tc>
                <a:tc>
                  <a:txBody>
                    <a:bodyPr/>
                    <a:lstStyle/>
                    <a:p>
                      <a:pPr algn="ctr" fontAlgn="b"/>
                      <a:endParaRPr lang="fr-FR" sz="900" b="0" i="0" u="none" strike="noStrike" dirty="0">
                        <a:solidFill>
                          <a:srgbClr val="000000"/>
                        </a:solidFill>
                        <a:effectLst/>
                        <a:latin typeface="Montserrat Light" panose="00000400000000000000" pitchFamily="50" charset="0"/>
                      </a:endParaRPr>
                    </a:p>
                  </a:txBody>
                  <a:tcPr marL="9501" marR="9501" marT="9501" marB="0" anchor="b">
                    <a:lnL>
                      <a:noFill/>
                    </a:lnL>
                    <a:lnR>
                      <a:noFill/>
                    </a:lnR>
                    <a:lnT w="6350" cap="flat" cmpd="sng" algn="ctr">
                      <a:solidFill>
                        <a:srgbClr val="1DADFF"/>
                      </a:solidFill>
                      <a:prstDash val="solid"/>
                      <a:round/>
                      <a:headEnd type="none" w="med" len="med"/>
                      <a:tailEnd type="none" w="med" len="med"/>
                    </a:lnT>
                    <a:lnB>
                      <a:noFill/>
                    </a:lnB>
                    <a:noFill/>
                  </a:tcPr>
                </a:tc>
                <a:extLst>
                  <a:ext uri="{0D108BD9-81ED-4DB2-BD59-A6C34878D82A}">
                    <a16:rowId xmlns:a16="http://schemas.microsoft.com/office/drawing/2014/main" val="4086334478"/>
                  </a:ext>
                </a:extLst>
              </a:tr>
            </a:tbl>
          </a:graphicData>
        </a:graphic>
      </p:graphicFrame>
      <p:sp>
        <p:nvSpPr>
          <p:cNvPr id="3" name="Graphique 12">
            <a:extLst>
              <a:ext uri="{FF2B5EF4-FFF2-40B4-BE49-F238E27FC236}">
                <a16:creationId xmlns:a16="http://schemas.microsoft.com/office/drawing/2014/main" id="{5367FBC9-61E5-5194-887F-00C1EB9E7B04}"/>
              </a:ext>
            </a:extLst>
          </p:cNvPr>
          <p:cNvSpPr/>
          <p:nvPr/>
        </p:nvSpPr>
        <p:spPr>
          <a:xfrm>
            <a:off x="8924924" y="385677"/>
            <a:ext cx="2910257" cy="7225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tIns="0" rIns="36000" bIns="360000" rtlCol="0" anchor="t" anchorCtr="0"/>
          <a:lstStyle/>
          <a:p>
            <a:pPr>
              <a:lnSpc>
                <a:spcPts val="2160"/>
              </a:lnSpc>
            </a:pPr>
            <a:r>
              <a:rPr lang="fr-FR" dirty="0">
                <a:solidFill>
                  <a:srgbClr val="FFFFFF"/>
                </a:solidFill>
                <a:latin typeface="Bebas" pitchFamily="2" charset="0"/>
              </a:rPr>
              <a:t>Budget annexe de</a:t>
            </a:r>
          </a:p>
          <a:p>
            <a:pPr>
              <a:lnSpc>
                <a:spcPts val="2160"/>
              </a:lnSpc>
            </a:pPr>
            <a:r>
              <a:rPr lang="fr-FR" dirty="0">
                <a:solidFill>
                  <a:srgbClr val="FFFFFF"/>
                </a:solidFill>
                <a:latin typeface="Bebas" pitchFamily="2" charset="0"/>
              </a:rPr>
              <a:t>   l’assainissement</a:t>
            </a:r>
            <a:br>
              <a:rPr lang="fr-FR" dirty="0">
                <a:solidFill>
                  <a:srgbClr val="FFFFFF"/>
                </a:solidFill>
                <a:latin typeface="Bebas" pitchFamily="2" charset="0"/>
              </a:rPr>
            </a:br>
            <a:r>
              <a:rPr lang="fr-FR" dirty="0">
                <a:solidFill>
                  <a:srgbClr val="FFFFFF"/>
                </a:solidFill>
                <a:latin typeface="Bebas" pitchFamily="2" charset="0"/>
              </a:rPr>
              <a:t>   </a:t>
            </a:r>
          </a:p>
        </p:txBody>
      </p:sp>
    </p:spTree>
    <p:extLst>
      <p:ext uri="{BB962C8B-B14F-4D97-AF65-F5344CB8AC3E}">
        <p14:creationId xmlns:p14="http://schemas.microsoft.com/office/powerpoint/2010/main" val="2239383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A612D98-1C16-3243-B9C6-592248D57B0C}"/>
              </a:ext>
            </a:extLst>
          </p:cNvPr>
          <p:cNvSpPr/>
          <p:nvPr/>
        </p:nvSpPr>
        <p:spPr bwMode="auto">
          <a:xfrm>
            <a:off x="370704" y="370702"/>
            <a:ext cx="11450592" cy="6116594"/>
          </a:xfrm>
          <a:prstGeom prst="rect">
            <a:avLst/>
          </a:prstGeom>
          <a:solidFill>
            <a:srgbClr val="2D9AD6"/>
          </a:solidFill>
          <a:ln>
            <a:noFill/>
          </a:ln>
        </p:spPr>
        <p:txBody>
          <a:bodyPr vert="horz" wrap="square" lIns="91440" tIns="45720" rIns="91440" bIns="45720" numCol="1" rtlCol="0" anchor="ctr" anchorCtr="0" compatLnSpc="1">
            <a:prstTxWarp prst="textArchDow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22222"/>
              </a:solidFill>
              <a:effectLst/>
              <a:uLnTx/>
              <a:uFillTx/>
              <a:latin typeface="Calibri" panose="020F0502020204030204"/>
              <a:ea typeface="+mn-ea"/>
              <a:cs typeface="+mn-cs"/>
            </a:endParaRPr>
          </a:p>
        </p:txBody>
      </p:sp>
      <p:grpSp>
        <p:nvGrpSpPr>
          <p:cNvPr id="28" name="Groupe 27">
            <a:extLst>
              <a:ext uri="{FF2B5EF4-FFF2-40B4-BE49-F238E27FC236}">
                <a16:creationId xmlns:a16="http://schemas.microsoft.com/office/drawing/2014/main" id="{8629D03A-A536-B744-BD08-250522D09447}"/>
              </a:ext>
            </a:extLst>
          </p:cNvPr>
          <p:cNvGrpSpPr/>
          <p:nvPr/>
        </p:nvGrpSpPr>
        <p:grpSpPr>
          <a:xfrm>
            <a:off x="8040788" y="370702"/>
            <a:ext cx="3780508" cy="6116594"/>
            <a:chOff x="8040788" y="370702"/>
            <a:chExt cx="3780508" cy="6116594"/>
          </a:xfrm>
        </p:grpSpPr>
        <p:grpSp>
          <p:nvGrpSpPr>
            <p:cNvPr id="25" name="Groupe 24">
              <a:extLst>
                <a:ext uri="{FF2B5EF4-FFF2-40B4-BE49-F238E27FC236}">
                  <a16:creationId xmlns:a16="http://schemas.microsoft.com/office/drawing/2014/main" id="{17EEEEAF-69A2-F747-91EB-A681F94F184B}"/>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72001AEC-48EF-9645-A34E-EFFF7BC91A5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25BD5208-F4C0-9048-9081-CDF5354FB9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BA4C0A9F-407B-8342-9069-77A8C5FDA33D}"/>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150B18BD-3D4F-424B-8C96-7F20DAF5AF47}"/>
              </a:ext>
            </a:extLst>
          </p:cNvPr>
          <p:cNvSpPr/>
          <p:nvPr/>
        </p:nvSpPr>
        <p:spPr>
          <a:xfrm>
            <a:off x="370703" y="370702"/>
            <a:ext cx="11591911" cy="6116594"/>
          </a:xfrm>
          <a:prstGeom prst="rect">
            <a:avLst/>
          </a:prstGeom>
        </p:spPr>
        <p:txBody>
          <a:bodyPr wrap="square" lIns="360000" tIns="720000" rIns="360000" bIns="720000" anchor="ctr" anchorCtr="0">
            <a:noAutofit/>
          </a:bodyPr>
          <a:lstStyle/>
          <a:p>
            <a:pPr algn="ctr">
              <a:tabLst>
                <a:tab pos="625475" algn="l"/>
              </a:tabLst>
              <a:defRPr/>
            </a:pPr>
            <a:endParaRPr lang="en-US" sz="44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pPr algn="ctr">
              <a:tabLst>
                <a:tab pos="625475" algn="l"/>
              </a:tabLst>
              <a:defRPr/>
            </a:pPr>
            <a:r>
              <a:rPr lang="en-US"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t>Le </a:t>
            </a:r>
            <a:r>
              <a:rPr lang="en-US" sz="4400" b="1" spc="300" dirty="0" err="1">
                <a:solidFill>
                  <a:schemeClr val="bg1"/>
                </a:solidFill>
                <a:effectLst>
                  <a:outerShdw blurRad="50800" dist="38100" algn="l" rotWithShape="0">
                    <a:prstClr val="black">
                      <a:alpha val="40000"/>
                    </a:prstClr>
                  </a:outerShdw>
                </a:effectLst>
                <a:latin typeface="Montserrat Light" panose="00000400000000000000" pitchFamily="50" charset="0"/>
              </a:rPr>
              <a:t>contexte</a:t>
            </a:r>
            <a:r>
              <a:rPr lang="en-US"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t> </a:t>
            </a:r>
            <a:r>
              <a:rPr lang="en-US" sz="4400" b="1" spc="300" dirty="0" err="1">
                <a:solidFill>
                  <a:schemeClr val="bg1"/>
                </a:solidFill>
                <a:effectLst>
                  <a:outerShdw blurRad="50800" dist="38100" algn="l" rotWithShape="0">
                    <a:prstClr val="black">
                      <a:alpha val="40000"/>
                    </a:prstClr>
                  </a:outerShdw>
                </a:effectLst>
                <a:latin typeface="Montserrat Light" panose="00000400000000000000" pitchFamily="50" charset="0"/>
              </a:rPr>
              <a:t>général</a:t>
            </a:r>
            <a:br>
              <a:rPr lang="en-US" sz="4400" b="1" spc="300" dirty="0">
                <a:solidFill>
                  <a:schemeClr val="bg1"/>
                </a:solidFill>
                <a:effectLst>
                  <a:outerShdw blurRad="50800" dist="38100" algn="l" rotWithShape="0">
                    <a:prstClr val="black">
                      <a:alpha val="40000"/>
                    </a:prstClr>
                  </a:outerShdw>
                </a:effectLst>
                <a:latin typeface="Montserrat Light" panose="00000400000000000000" pitchFamily="50" charset="0"/>
              </a:rPr>
            </a:br>
            <a:r>
              <a:rPr kumimoji="0" lang="en-US" sz="4200"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a typeface="+mn-ea"/>
                <a:cs typeface="+mn-cs"/>
              </a:rPr>
              <a:t>(international – national et local</a:t>
            </a:r>
            <a:r>
              <a:rPr lang="en-US" sz="4200" spc="300" dirty="0">
                <a:solidFill>
                  <a:srgbClr val="FFFFFF"/>
                </a:solidFill>
                <a:effectLst>
                  <a:outerShdw blurRad="50800" dist="38100" algn="l" rotWithShape="0">
                    <a:prstClr val="black">
                      <a:alpha val="40000"/>
                    </a:prstClr>
                  </a:outerShdw>
                </a:effectLst>
                <a:latin typeface="Montserrat Light" panose="00000400000000000000" pitchFamily="50" charset="0"/>
              </a:rPr>
              <a:t>)</a:t>
            </a:r>
            <a:endParaRPr kumimoji="0" lang="en-US" sz="42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Bebas" pitchFamily="2" charset="0"/>
              <a:ea typeface="+mn-ea"/>
              <a:cs typeface="+mn-cs"/>
            </a:endParaRPr>
          </a:p>
        </p:txBody>
      </p:sp>
    </p:spTree>
    <p:extLst>
      <p:ext uri="{BB962C8B-B14F-4D97-AF65-F5344CB8AC3E}">
        <p14:creationId xmlns:p14="http://schemas.microsoft.com/office/powerpoint/2010/main" val="39961023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FA67E-CF8D-AC8F-BE29-2786FB1445D8}"/>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5A6C7545-3802-331E-B2C2-CE9B84EFF7A4}"/>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graphicFrame>
        <p:nvGraphicFramePr>
          <p:cNvPr id="3" name="Tableau 2">
            <a:extLst>
              <a:ext uri="{FF2B5EF4-FFF2-40B4-BE49-F238E27FC236}">
                <a16:creationId xmlns:a16="http://schemas.microsoft.com/office/drawing/2014/main" id="{8F1B10A0-AECB-6742-3618-77534F25591A}"/>
              </a:ext>
            </a:extLst>
          </p:cNvPr>
          <p:cNvGraphicFramePr>
            <a:graphicFrameLocks noGrp="1"/>
          </p:cNvGraphicFramePr>
          <p:nvPr>
            <p:extLst>
              <p:ext uri="{D42A27DB-BD31-4B8C-83A1-F6EECF244321}">
                <p14:modId xmlns:p14="http://schemas.microsoft.com/office/powerpoint/2010/main" val="2234197992"/>
              </p:ext>
            </p:extLst>
          </p:nvPr>
        </p:nvGraphicFramePr>
        <p:xfrm>
          <a:off x="558147" y="580524"/>
          <a:ext cx="7890526" cy="5720579"/>
        </p:xfrm>
        <a:graphic>
          <a:graphicData uri="http://schemas.openxmlformats.org/drawingml/2006/table">
            <a:tbl>
              <a:tblPr/>
              <a:tblGrid>
                <a:gridCol w="917503">
                  <a:extLst>
                    <a:ext uri="{9D8B030D-6E8A-4147-A177-3AD203B41FA5}">
                      <a16:colId xmlns:a16="http://schemas.microsoft.com/office/drawing/2014/main" val="370173590"/>
                    </a:ext>
                  </a:extLst>
                </a:gridCol>
                <a:gridCol w="917503">
                  <a:extLst>
                    <a:ext uri="{9D8B030D-6E8A-4147-A177-3AD203B41FA5}">
                      <a16:colId xmlns:a16="http://schemas.microsoft.com/office/drawing/2014/main" val="3939634403"/>
                    </a:ext>
                  </a:extLst>
                </a:gridCol>
                <a:gridCol w="3486512">
                  <a:extLst>
                    <a:ext uri="{9D8B030D-6E8A-4147-A177-3AD203B41FA5}">
                      <a16:colId xmlns:a16="http://schemas.microsoft.com/office/drawing/2014/main" val="2581570078"/>
                    </a:ext>
                  </a:extLst>
                </a:gridCol>
                <a:gridCol w="1284504">
                  <a:extLst>
                    <a:ext uri="{9D8B030D-6E8A-4147-A177-3AD203B41FA5}">
                      <a16:colId xmlns:a16="http://schemas.microsoft.com/office/drawing/2014/main" val="493402426"/>
                    </a:ext>
                  </a:extLst>
                </a:gridCol>
                <a:gridCol w="1284504">
                  <a:extLst>
                    <a:ext uri="{9D8B030D-6E8A-4147-A177-3AD203B41FA5}">
                      <a16:colId xmlns:a16="http://schemas.microsoft.com/office/drawing/2014/main" val="3309598094"/>
                    </a:ext>
                  </a:extLst>
                </a:gridCol>
              </a:tblGrid>
              <a:tr h="0">
                <a:tc gridSpan="5">
                  <a:txBody>
                    <a:bodyPr/>
                    <a:lstStyle/>
                    <a:p>
                      <a:pPr algn="ctr" fontAlgn="ctr"/>
                      <a:r>
                        <a:rPr lang="fr-FR" sz="1200" b="1" i="0" u="none" strike="noStrike" dirty="0">
                          <a:solidFill>
                            <a:srgbClr val="FFFFFF"/>
                          </a:solidFill>
                          <a:effectLst/>
                          <a:latin typeface="Montserrat Light" panose="00000400000000000000" pitchFamily="50" charset="0"/>
                        </a:rPr>
                        <a:t>Nouvelles opérations</a:t>
                      </a:r>
                    </a:p>
                  </a:txBody>
                  <a:tcPr marL="5265" marR="5265" marT="5265" marB="0" anchor="ctr">
                    <a:lnL>
                      <a:noFill/>
                    </a:lnL>
                    <a:lnR>
                      <a:noFill/>
                    </a:lnR>
                    <a:lnT>
                      <a:noFill/>
                    </a:lnT>
                    <a:lnB>
                      <a:noFill/>
                    </a:lnB>
                    <a:solidFill>
                      <a:srgbClr val="1DAD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955688058"/>
                  </a:ext>
                </a:extLst>
              </a:tr>
              <a:tr h="150341">
                <a:tc>
                  <a:txBody>
                    <a:bodyPr/>
                    <a:lstStyle/>
                    <a:p>
                      <a:pPr algn="l" fontAlgn="ctr"/>
                      <a:endParaRPr lang="fr-FR" sz="700" b="1" i="0" u="none" strike="noStrike">
                        <a:solidFill>
                          <a:srgbClr val="000000"/>
                        </a:solidFill>
                        <a:effectLst/>
                        <a:latin typeface="Symbol" panose="05050102010706020507" pitchFamily="18" charset="2"/>
                      </a:endParaRPr>
                    </a:p>
                  </a:txBody>
                  <a:tcPr marL="47389" marR="5265" marT="5265" marB="0" anchor="ctr">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ctr"/>
                      <a:endParaRPr lang="fr-FR" sz="700" b="1" i="0" u="none" strike="noStrike">
                        <a:solidFill>
                          <a:srgbClr val="000000"/>
                        </a:solidFill>
                        <a:effectLst/>
                        <a:latin typeface="Symbol" panose="05050102010706020507" pitchFamily="18" charset="2"/>
                      </a:endParaRPr>
                    </a:p>
                  </a:txBody>
                  <a:tcPr marL="47389" marR="5265" marT="5265" marB="0" anchor="ctr">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b"/>
                      <a:endParaRPr lang="fr-FR" sz="600" b="0" i="0" u="none" strike="noStrike" dirty="0">
                        <a:solidFill>
                          <a:srgbClr val="000000"/>
                        </a:solidFill>
                        <a:effectLst/>
                        <a:latin typeface="Trebuchet MS" panose="020B0603020202020204" pitchFamily="34" charset="0"/>
                      </a:endParaRPr>
                    </a:p>
                  </a:txBody>
                  <a:tcPr marL="5265" marR="5265" marT="5265" marB="0" anchor="b">
                    <a:lnL>
                      <a:noFill/>
                    </a:lnL>
                    <a:lnR>
                      <a:noFill/>
                    </a:lnR>
                    <a:lnT>
                      <a:noFill/>
                    </a:lnT>
                    <a:lnB w="6350" cap="flat" cmpd="sng" algn="ctr">
                      <a:solidFill>
                        <a:srgbClr val="1DADFF"/>
                      </a:solidFill>
                      <a:prstDash val="solid"/>
                      <a:round/>
                      <a:headEnd type="none" w="med" len="med"/>
                      <a:tailEnd type="none" w="med" len="med"/>
                    </a:lnB>
                    <a:noFill/>
                  </a:tcPr>
                </a:tc>
                <a:tc>
                  <a:txBody>
                    <a:bodyPr/>
                    <a:lstStyle/>
                    <a:p>
                      <a:pPr algn="l" fontAlgn="b"/>
                      <a:endParaRPr lang="fr-FR" sz="600" b="0" i="0" u="none" strike="noStrike">
                        <a:solidFill>
                          <a:srgbClr val="000000"/>
                        </a:solidFill>
                        <a:effectLst/>
                        <a:latin typeface="Calibri" panose="020F0502020204030204" pitchFamily="34" charset="0"/>
                      </a:endParaRPr>
                    </a:p>
                  </a:txBody>
                  <a:tcPr marL="5265" marR="5265" marT="5265" marB="0" anchor="b">
                    <a:lnL>
                      <a:noFill/>
                    </a:lnL>
                    <a:lnR>
                      <a:noFill/>
                    </a:lnR>
                    <a:lnT>
                      <a:noFill/>
                    </a:lnT>
                    <a:lnB>
                      <a:noFill/>
                    </a:lnB>
                    <a:noFill/>
                  </a:tcPr>
                </a:tc>
                <a:tc>
                  <a:txBody>
                    <a:bodyPr/>
                    <a:lstStyle/>
                    <a:p>
                      <a:pPr algn="l" fontAlgn="b"/>
                      <a:endParaRPr lang="fr-FR" sz="600" b="0" i="0" u="none" strike="noStrike">
                        <a:solidFill>
                          <a:srgbClr val="000000"/>
                        </a:solidFill>
                        <a:effectLst/>
                        <a:latin typeface="Calibri" panose="020F0502020204030204" pitchFamily="34" charset="0"/>
                      </a:endParaRPr>
                    </a:p>
                  </a:txBody>
                  <a:tcPr marL="5265" marR="5265" marT="5265" marB="0" anchor="b">
                    <a:lnL>
                      <a:noFill/>
                    </a:lnL>
                    <a:lnR>
                      <a:noFill/>
                    </a:lnR>
                    <a:lnT>
                      <a:noFill/>
                    </a:lnT>
                    <a:lnB>
                      <a:noFill/>
                    </a:lnB>
                    <a:noFill/>
                  </a:tcPr>
                </a:tc>
                <a:extLst>
                  <a:ext uri="{0D108BD9-81ED-4DB2-BD59-A6C34878D82A}">
                    <a16:rowId xmlns:a16="http://schemas.microsoft.com/office/drawing/2014/main" val="823326921"/>
                  </a:ext>
                </a:extLst>
              </a:tr>
              <a:tr h="413439">
                <a:tc>
                  <a:txBody>
                    <a:bodyPr/>
                    <a:lstStyle/>
                    <a:p>
                      <a:pPr algn="ctr" fontAlgn="ctr"/>
                      <a:r>
                        <a:rPr lang="fr-FR" sz="900" b="1" i="0" u="none" strike="noStrike" dirty="0">
                          <a:solidFill>
                            <a:srgbClr val="FFFFFF"/>
                          </a:solidFill>
                          <a:effectLst/>
                          <a:latin typeface="Montserrat Light" panose="00000400000000000000" pitchFamily="50" charset="0"/>
                        </a:rPr>
                        <a:t>Chapitre</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a:solidFill>
                            <a:srgbClr val="FFFFFF"/>
                          </a:solidFill>
                          <a:effectLst/>
                          <a:latin typeface="Montserrat Light" panose="00000400000000000000" pitchFamily="50" charset="0"/>
                        </a:rPr>
                        <a:t>Périmètre</a:t>
                      </a:r>
                    </a:p>
                  </a:txBody>
                  <a:tcPr marL="5265" marR="5265" marT="526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Opération</a:t>
                      </a:r>
                    </a:p>
                  </a:txBody>
                  <a:tcPr marL="5265" marR="5265" marT="526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Montant</a:t>
                      </a:r>
                      <a:br>
                        <a:rPr lang="fr-FR" sz="900" b="1" i="0" u="none" strike="noStrike" dirty="0">
                          <a:solidFill>
                            <a:srgbClr val="FFFFFF"/>
                          </a:solidFill>
                          <a:effectLst/>
                          <a:latin typeface="Montserrat Light" panose="00000400000000000000" pitchFamily="50" charset="0"/>
                        </a:rPr>
                      </a:br>
                      <a:r>
                        <a:rPr lang="fr-FR" sz="900" b="1" i="0" u="none" strike="noStrike" dirty="0">
                          <a:solidFill>
                            <a:srgbClr val="FFFFFF"/>
                          </a:solidFill>
                          <a:effectLst/>
                          <a:latin typeface="Montserrat Light" panose="00000400000000000000" pitchFamily="50" charset="0"/>
                        </a:rPr>
                        <a:t>prévisionnel HT</a:t>
                      </a:r>
                    </a:p>
                  </a:txBody>
                  <a:tcPr marL="5265" marR="5265" marT="526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1DADFF"/>
                      </a:solidFill>
                      <a:prstDash val="solid"/>
                      <a:round/>
                      <a:headEnd type="none" w="med" len="med"/>
                      <a:tailEnd type="none" w="med" len="med"/>
                    </a:lnB>
                    <a:solidFill>
                      <a:srgbClr val="1DADFF"/>
                    </a:solidFill>
                  </a:tcPr>
                </a:tc>
                <a:tc>
                  <a:txBody>
                    <a:bodyPr/>
                    <a:lstStyle/>
                    <a:p>
                      <a:pPr algn="ctr" fontAlgn="ctr"/>
                      <a:r>
                        <a:rPr lang="fr-FR" sz="900" b="1" i="0" u="none" strike="noStrike" dirty="0">
                          <a:solidFill>
                            <a:srgbClr val="FFFFFF"/>
                          </a:solidFill>
                          <a:effectLst/>
                          <a:latin typeface="Montserrat Light" panose="00000400000000000000" pitchFamily="50" charset="0"/>
                        </a:rPr>
                        <a:t>Montant </a:t>
                      </a:r>
                      <a:br>
                        <a:rPr lang="fr-FR" sz="900" b="1" i="0" u="none" strike="noStrike" dirty="0">
                          <a:solidFill>
                            <a:srgbClr val="FFFFFF"/>
                          </a:solidFill>
                          <a:effectLst/>
                          <a:latin typeface="Montserrat Light" panose="00000400000000000000" pitchFamily="50" charset="0"/>
                        </a:rPr>
                      </a:br>
                      <a:r>
                        <a:rPr lang="fr-FR" sz="900" b="1" i="0" u="none" strike="noStrike" dirty="0">
                          <a:solidFill>
                            <a:srgbClr val="FFFFFF"/>
                          </a:solidFill>
                          <a:effectLst/>
                          <a:latin typeface="Montserrat Light" panose="00000400000000000000" pitchFamily="50" charset="0"/>
                        </a:rPr>
                        <a:t>budgétisé HT</a:t>
                      </a:r>
                    </a:p>
                  </a:txBody>
                  <a:tcPr marL="5265" marR="5265" marT="5265" marB="0" anchor="ctr">
                    <a:lnL w="6350" cap="flat" cmpd="sng" algn="ctr">
                      <a:solidFill>
                        <a:srgbClr val="FFFFFF"/>
                      </a:solidFill>
                      <a:prstDash val="solid"/>
                      <a:round/>
                      <a:headEnd type="none" w="med" len="med"/>
                      <a:tailEnd type="none" w="med" len="med"/>
                    </a:lnL>
                    <a:lnR w="9525" cap="flat" cmpd="sng" algn="ctr">
                      <a:solidFill>
                        <a:srgbClr val="1DADFF"/>
                      </a:solidFill>
                      <a:prstDash val="solid"/>
                      <a:round/>
                      <a:headEnd type="none" w="med" len="med"/>
                      <a:tailEnd type="none" w="med" len="med"/>
                    </a:lnR>
                    <a:lnT>
                      <a:noFill/>
                    </a:lnT>
                    <a:lnB w="6350" cap="flat" cmpd="sng" algn="ctr">
                      <a:solidFill>
                        <a:srgbClr val="1DADFF"/>
                      </a:solidFill>
                      <a:prstDash val="solid"/>
                      <a:round/>
                      <a:headEnd type="none" w="med" len="med"/>
                      <a:tailEnd type="none" w="med" len="med"/>
                    </a:lnB>
                    <a:solidFill>
                      <a:srgbClr val="1DADFF"/>
                    </a:solidFill>
                  </a:tcPr>
                </a:tc>
                <a:extLst>
                  <a:ext uri="{0D108BD9-81ED-4DB2-BD59-A6C34878D82A}">
                    <a16:rowId xmlns:a16="http://schemas.microsoft.com/office/drawing/2014/main" val="2265541004"/>
                  </a:ext>
                </a:extLst>
              </a:tr>
              <a:tr h="263097">
                <a:tc rowSpan="7">
                  <a:txBody>
                    <a:bodyPr/>
                    <a:lstStyle/>
                    <a:p>
                      <a:pPr algn="ctr" fontAlgn="ctr"/>
                      <a:r>
                        <a:rPr lang="fr-FR" sz="900" b="0" i="0" u="none" strike="noStrike" dirty="0">
                          <a:solidFill>
                            <a:srgbClr val="000000"/>
                          </a:solidFill>
                          <a:effectLst/>
                          <a:latin typeface="Montserrat Light" panose="00000400000000000000" pitchFamily="50" charset="0"/>
                        </a:rPr>
                        <a:t>21</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rowSpan="4">
                  <a:txBody>
                    <a:bodyPr/>
                    <a:lstStyle/>
                    <a:p>
                      <a:pPr algn="ctr" fontAlgn="ctr"/>
                      <a:r>
                        <a:rPr lang="fr-FR" sz="900" b="0" i="0" u="none" strike="noStrike" dirty="0">
                          <a:solidFill>
                            <a:srgbClr val="000000"/>
                          </a:solidFill>
                          <a:effectLst/>
                          <a:latin typeface="Montserrat Light" panose="00000400000000000000" pitchFamily="50" charset="0"/>
                        </a:rPr>
                        <a:t>Régie</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Branchements neufs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dirty="0">
                          <a:solidFill>
                            <a:srgbClr val="000000"/>
                          </a:solidFill>
                          <a:effectLst/>
                          <a:latin typeface="Montserrat Light" panose="00000400000000000000" pitchFamily="50" charset="0"/>
                        </a:rPr>
                        <a:t>300 000,00 €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rowSpan="7">
                  <a:txBody>
                    <a:bodyPr/>
                    <a:lstStyle/>
                    <a:p>
                      <a:pPr algn="ctr" fontAlgn="ctr"/>
                      <a:r>
                        <a:rPr lang="fr-FR" sz="900" b="0" i="0" u="none" strike="noStrike" dirty="0">
                          <a:solidFill>
                            <a:srgbClr val="FFFFFF"/>
                          </a:solidFill>
                          <a:effectLst/>
                          <a:latin typeface="Montserrat Light" panose="00000400000000000000" pitchFamily="50" charset="0"/>
                        </a:rPr>
                        <a:t>1 121 000,00 €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solidFill>
                      <a:srgbClr val="BFBFBF"/>
                    </a:solidFill>
                  </a:tcPr>
                </a:tc>
                <a:extLst>
                  <a:ext uri="{0D108BD9-81ED-4DB2-BD59-A6C34878D82A}">
                    <a16:rowId xmlns:a16="http://schemas.microsoft.com/office/drawing/2014/main" val="1315824076"/>
                  </a:ext>
                </a:extLst>
              </a:tr>
              <a:tr h="263097">
                <a:tc vMerge="1">
                  <a:txBody>
                    <a:bodyPr/>
                    <a:lstStyle/>
                    <a:p>
                      <a:endParaRPr lang="fr-FR"/>
                    </a:p>
                  </a:txBody>
                  <a:tcPr/>
                </a:tc>
                <a:tc vMerge="1">
                  <a:txBody>
                    <a:bodyPr/>
                    <a:lstStyle/>
                    <a:p>
                      <a:endParaRPr lang="fr-FR"/>
                    </a:p>
                  </a:txBody>
                  <a:tcPr/>
                </a:tc>
                <a:tc>
                  <a:txBody>
                    <a:bodyPr/>
                    <a:lstStyle/>
                    <a:p>
                      <a:pPr algn="l" fontAlgn="ctr"/>
                      <a:r>
                        <a:rPr lang="fr-FR" sz="900" b="0" i="0" u="none" strike="noStrike">
                          <a:solidFill>
                            <a:srgbClr val="000000"/>
                          </a:solidFill>
                          <a:effectLst/>
                          <a:latin typeface="Montserrat Light" panose="00000400000000000000" pitchFamily="50" charset="0"/>
                        </a:rPr>
                        <a:t>Renouvellement électromécanique</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100 000,00 €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3553090587"/>
                  </a:ext>
                </a:extLst>
              </a:tr>
              <a:tr h="263097">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Matériel roulant</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21 000,00 €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1708311934"/>
                  </a:ext>
                </a:extLst>
              </a:tr>
              <a:tr h="263097">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Matériel industriel  : 1 trépied / 1 enrouleur / 1 gaz</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50 000,00 €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2748701270"/>
                  </a:ext>
                </a:extLst>
              </a:tr>
              <a:tr h="263097">
                <a:tc vMerge="1">
                  <a:txBody>
                    <a:bodyPr/>
                    <a:lstStyle/>
                    <a:p>
                      <a:endParaRPr lang="fr-FR"/>
                    </a:p>
                  </a:txBody>
                  <a:tcPr/>
                </a:tc>
                <a:tc rowSpan="3">
                  <a:txBody>
                    <a:bodyPr/>
                    <a:lstStyle/>
                    <a:p>
                      <a:pPr algn="ctr" fontAlgn="ctr"/>
                      <a:r>
                        <a:rPr lang="fr-FR" sz="900" b="0" i="0" u="none" strike="noStrike" dirty="0">
                          <a:solidFill>
                            <a:srgbClr val="000000"/>
                          </a:solidFill>
                          <a:effectLst/>
                          <a:latin typeface="Montserrat Light" panose="00000400000000000000" pitchFamily="50" charset="0"/>
                        </a:rPr>
                        <a:t>DSP</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Branchements neufs</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a:noFill/>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400 550,00 €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a:noFill/>
                    </a:lnB>
                    <a:noFill/>
                  </a:tcPr>
                </a:tc>
                <a:tc vMerge="1">
                  <a:txBody>
                    <a:bodyPr/>
                    <a:lstStyle/>
                    <a:p>
                      <a:endParaRPr lang="fr-FR"/>
                    </a:p>
                  </a:txBody>
                  <a:tcPr/>
                </a:tc>
                <a:extLst>
                  <a:ext uri="{0D108BD9-81ED-4DB2-BD59-A6C34878D82A}">
                    <a16:rowId xmlns:a16="http://schemas.microsoft.com/office/drawing/2014/main" val="3863829166"/>
                  </a:ext>
                </a:extLst>
              </a:tr>
              <a:tr h="263097">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a:noFill/>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189 000,00 €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a:noFill/>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3593329288"/>
                  </a:ext>
                </a:extLst>
              </a:tr>
              <a:tr h="263097">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Acquisition foncière Village-Neuf</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60 450,00 €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545115996"/>
                  </a:ext>
                </a:extLst>
              </a:tr>
              <a:tr h="186908">
                <a:tc>
                  <a:txBody>
                    <a:bodyPr/>
                    <a:lstStyle/>
                    <a:p>
                      <a:pPr algn="ctr" fontAlgn="ctr"/>
                      <a:r>
                        <a:rPr lang="fr-FR" sz="900" b="0" i="0" u="none" strike="noStrike">
                          <a:solidFill>
                            <a:srgbClr val="000000"/>
                          </a:solidFill>
                          <a:effectLst/>
                          <a:latin typeface="Montserrat Light" panose="00000400000000000000" pitchFamily="50" charset="0"/>
                        </a:rPr>
                        <a:t> </a:t>
                      </a:r>
                    </a:p>
                  </a:txBody>
                  <a:tcPr marL="5265" marR="5265" marT="5265" marB="0" anchor="ctr">
                    <a:lnL w="9525" cap="flat" cmpd="sng" algn="ctr">
                      <a:solidFill>
                        <a:srgbClr val="1DADFF"/>
                      </a:solidFill>
                      <a:prstDash val="solid"/>
                      <a:round/>
                      <a:headEnd type="none" w="med" len="med"/>
                      <a:tailEnd type="none" w="med" len="med"/>
                    </a:lnL>
                    <a:lnR>
                      <a:noFill/>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5265" marR="5265" marT="5265" marB="0" anchor="ctr">
                    <a:lnL>
                      <a:noFill/>
                    </a:lnL>
                    <a:lnR>
                      <a:noFill/>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 </a:t>
                      </a:r>
                    </a:p>
                  </a:txBody>
                  <a:tcPr marL="5265" marR="5265" marT="5265" marB="0" anchor="ctr">
                    <a:lnL>
                      <a:noFill/>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tc>
                  <a:txBody>
                    <a:bodyPr/>
                    <a:lstStyle/>
                    <a:p>
                      <a:pPr algn="ctr" fontAlgn="ctr"/>
                      <a:r>
                        <a:rPr lang="fr-FR" sz="900" b="1" i="0" u="none" strike="noStrike" dirty="0">
                          <a:solidFill>
                            <a:srgbClr val="FFFFFF"/>
                          </a:solidFill>
                          <a:effectLst/>
                          <a:latin typeface="Montserrat Light" panose="00000400000000000000" pitchFamily="50" charset="0"/>
                        </a:rPr>
                        <a:t>1 121 000,00 €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solidFill>
                      <a:srgbClr val="BFBFBF"/>
                    </a:solidFill>
                  </a:tcPr>
                </a:tc>
                <a:tc>
                  <a:txBody>
                    <a:bodyPr/>
                    <a:lstStyle/>
                    <a:p>
                      <a:pPr algn="ctr" fontAlgn="ctr"/>
                      <a:r>
                        <a:rPr lang="fr-FR" sz="900" b="0" i="0" u="none" strike="noStrike" dirty="0">
                          <a:solidFill>
                            <a:srgbClr val="000000"/>
                          </a:solidFill>
                          <a:effectLst/>
                          <a:latin typeface="Montserrat Light" panose="00000400000000000000" pitchFamily="50" charset="0"/>
                        </a:rPr>
                        <a:t> </a:t>
                      </a:r>
                    </a:p>
                  </a:txBody>
                  <a:tcPr marL="5265" marR="5265" marT="5265" marB="0" anchor="ctr">
                    <a:lnL w="6350" cap="flat" cmpd="sng" algn="ctr">
                      <a:solidFill>
                        <a:srgbClr val="1DADFF"/>
                      </a:solidFill>
                      <a:prstDash val="solid"/>
                      <a:round/>
                      <a:headEnd type="none" w="med" len="med"/>
                      <a:tailEnd type="none" w="med" len="med"/>
                    </a:lnL>
                    <a:lnR w="9525"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extLst>
                  <a:ext uri="{0D108BD9-81ED-4DB2-BD59-A6C34878D82A}">
                    <a16:rowId xmlns:a16="http://schemas.microsoft.com/office/drawing/2014/main" val="3423408073"/>
                  </a:ext>
                </a:extLst>
              </a:tr>
              <a:tr h="263097">
                <a:tc rowSpan="7">
                  <a:txBody>
                    <a:bodyPr/>
                    <a:lstStyle/>
                    <a:p>
                      <a:pPr algn="ctr" fontAlgn="ctr"/>
                      <a:r>
                        <a:rPr lang="fr-FR" sz="900" b="0" i="0" u="none" strike="noStrike">
                          <a:solidFill>
                            <a:srgbClr val="000000"/>
                          </a:solidFill>
                          <a:effectLst/>
                          <a:latin typeface="Montserrat Light" panose="00000400000000000000" pitchFamily="50" charset="0"/>
                        </a:rPr>
                        <a:t>23</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rowSpan="6">
                  <a:txBody>
                    <a:bodyPr/>
                    <a:lstStyle/>
                    <a:p>
                      <a:pPr algn="ctr" fontAlgn="ctr"/>
                      <a:r>
                        <a:rPr lang="fr-FR" sz="900" b="0" i="0" u="none" strike="noStrike">
                          <a:solidFill>
                            <a:srgbClr val="000000"/>
                          </a:solidFill>
                          <a:effectLst/>
                          <a:latin typeface="Montserrat Light" panose="00000400000000000000" pitchFamily="50" charset="0"/>
                        </a:rPr>
                        <a:t>Régie</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de-DE" sz="900" b="0" i="0" u="none" strike="noStrike" dirty="0">
                          <a:solidFill>
                            <a:srgbClr val="000000"/>
                          </a:solidFill>
                          <a:effectLst/>
                          <a:latin typeface="Montserrat Light" panose="00000400000000000000" pitchFamily="50" charset="0"/>
                        </a:rPr>
                        <a:t>Extension </a:t>
                      </a:r>
                      <a:r>
                        <a:rPr lang="de-DE" sz="900" b="0" i="0" u="none" strike="noStrike" dirty="0" err="1">
                          <a:solidFill>
                            <a:srgbClr val="000000"/>
                          </a:solidFill>
                          <a:effectLst/>
                          <a:latin typeface="Montserrat Light" panose="00000400000000000000" pitchFamily="50" charset="0"/>
                        </a:rPr>
                        <a:t>réseaux</a:t>
                      </a:r>
                      <a:r>
                        <a:rPr lang="de-DE" sz="900" b="0" i="0" u="none" strike="noStrike" dirty="0">
                          <a:solidFill>
                            <a:srgbClr val="000000"/>
                          </a:solidFill>
                          <a:effectLst/>
                          <a:latin typeface="Montserrat Light" panose="00000400000000000000" pitchFamily="50" charset="0"/>
                        </a:rPr>
                        <a:t> EU/EP  </a:t>
                      </a:r>
                      <a:r>
                        <a:rPr lang="de-DE" sz="900" b="0" i="0" u="none" strike="noStrike" dirty="0" err="1">
                          <a:solidFill>
                            <a:srgbClr val="000000"/>
                          </a:solidFill>
                          <a:effectLst/>
                          <a:latin typeface="Montserrat Light" panose="00000400000000000000" pitchFamily="50" charset="0"/>
                        </a:rPr>
                        <a:t>rue</a:t>
                      </a:r>
                      <a:r>
                        <a:rPr lang="de-DE" sz="900" b="0" i="0" u="none" strike="noStrike" dirty="0">
                          <a:solidFill>
                            <a:srgbClr val="000000"/>
                          </a:solidFill>
                          <a:effectLst/>
                          <a:latin typeface="Montserrat Light" panose="00000400000000000000" pitchFamily="50" charset="0"/>
                        </a:rPr>
                        <a:t> Breitacker Waltenheim</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70 000,00 €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rowSpan="7">
                  <a:txBody>
                    <a:bodyPr/>
                    <a:lstStyle/>
                    <a:p>
                      <a:pPr algn="ctr" fontAlgn="ctr"/>
                      <a:r>
                        <a:rPr lang="fr-FR" sz="900" b="0" i="0" u="none" strike="noStrike" dirty="0">
                          <a:solidFill>
                            <a:srgbClr val="FFFFFF"/>
                          </a:solidFill>
                          <a:effectLst/>
                          <a:latin typeface="Montserrat Light" panose="00000400000000000000" pitchFamily="50" charset="0"/>
                        </a:rPr>
                        <a:t>1 642 000,00 €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solidFill>
                      <a:srgbClr val="BFBFBF"/>
                    </a:solidFill>
                  </a:tcPr>
                </a:tc>
                <a:extLst>
                  <a:ext uri="{0D108BD9-81ED-4DB2-BD59-A6C34878D82A}">
                    <a16:rowId xmlns:a16="http://schemas.microsoft.com/office/drawing/2014/main" val="1977353888"/>
                  </a:ext>
                </a:extLst>
              </a:tr>
              <a:tr h="263097">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Reprise NC réseaux Rantzwiller</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dirty="0">
                          <a:solidFill>
                            <a:srgbClr val="000000"/>
                          </a:solidFill>
                          <a:effectLst/>
                          <a:latin typeface="Montserrat Light" panose="00000400000000000000" pitchFamily="50" charset="0"/>
                        </a:rPr>
                        <a:t>70 000,00 €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4143939924"/>
                  </a:ext>
                </a:extLst>
              </a:tr>
              <a:tr h="413439">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Reprise réseaux Impasse Framboise/rue de Mulhouse </a:t>
                      </a:r>
                      <a:br>
                        <a:rPr lang="fr-FR" sz="900" b="0" i="0" u="none" strike="noStrike" dirty="0">
                          <a:solidFill>
                            <a:srgbClr val="000000"/>
                          </a:solidFill>
                          <a:effectLst/>
                          <a:latin typeface="Montserrat Light" panose="00000400000000000000" pitchFamily="50" charset="0"/>
                        </a:rPr>
                      </a:br>
                      <a:r>
                        <a:rPr lang="fr-FR" sz="900" b="0" i="0" u="none" strike="noStrike" dirty="0">
                          <a:solidFill>
                            <a:srgbClr val="000000"/>
                          </a:solidFill>
                          <a:effectLst/>
                          <a:latin typeface="Montserrat Light" panose="00000400000000000000" pitchFamily="50" charset="0"/>
                        </a:rPr>
                        <a:t>à Rantzwiller</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dirty="0">
                          <a:solidFill>
                            <a:srgbClr val="000000"/>
                          </a:solidFill>
                          <a:effectLst/>
                          <a:latin typeface="Montserrat Light" panose="00000400000000000000" pitchFamily="50" charset="0"/>
                        </a:rPr>
                        <a:t>650 000,00 €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2640405989"/>
                  </a:ext>
                </a:extLst>
              </a:tr>
              <a:tr h="263097">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Reprise réseau rue de la Fontaine à Stetten</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dirty="0">
                          <a:solidFill>
                            <a:srgbClr val="000000"/>
                          </a:solidFill>
                          <a:effectLst/>
                          <a:latin typeface="Montserrat Light" panose="00000400000000000000" pitchFamily="50" charset="0"/>
                        </a:rPr>
                        <a:t>100 000,00 €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2553185404"/>
                  </a:ext>
                </a:extLst>
              </a:tr>
              <a:tr h="263097">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Géoréférencement Hagenthal Bas/Haut - Leymen</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dirty="0">
                          <a:solidFill>
                            <a:srgbClr val="000000"/>
                          </a:solidFill>
                          <a:effectLst/>
                          <a:latin typeface="Montserrat Light" panose="00000400000000000000" pitchFamily="50" charset="0"/>
                        </a:rPr>
                        <a:t>152 000,00 €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533677460"/>
                  </a:ext>
                </a:extLst>
              </a:tr>
              <a:tr h="263097">
                <a:tc vMerge="1">
                  <a:txBody>
                    <a:bodyPr/>
                    <a:lstStyle/>
                    <a:p>
                      <a:endParaRPr lang="fr-FR"/>
                    </a:p>
                  </a:txBody>
                  <a:tcPr/>
                </a:tc>
                <a:tc vMerge="1">
                  <a:txBody>
                    <a:bodyPr/>
                    <a:lstStyle/>
                    <a:p>
                      <a:endParaRPr lang="fr-FR"/>
                    </a:p>
                  </a:txBody>
                  <a:tcPr/>
                </a:tc>
                <a:tc>
                  <a:txBody>
                    <a:bodyPr/>
                    <a:lstStyle/>
                    <a:p>
                      <a:pPr algn="l" fontAlgn="ctr"/>
                      <a:r>
                        <a:rPr lang="fr-FR" sz="900" b="0" i="0" u="none" strike="noStrike" dirty="0">
                          <a:solidFill>
                            <a:srgbClr val="000000"/>
                          </a:solidFill>
                          <a:effectLst/>
                          <a:latin typeface="Montserrat Light" panose="00000400000000000000" pitchFamily="50" charset="0"/>
                        </a:rPr>
                        <a:t>Reprise réseaux Knoeringue</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dirty="0">
                          <a:solidFill>
                            <a:srgbClr val="000000"/>
                          </a:solidFill>
                          <a:effectLst/>
                          <a:latin typeface="Montserrat Light" panose="00000400000000000000" pitchFamily="50" charset="0"/>
                        </a:rPr>
                        <a:t>100 000,00 €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3566725804"/>
                  </a:ext>
                </a:extLst>
              </a:tr>
              <a:tr h="263097">
                <a:tc vMerge="1">
                  <a:txBody>
                    <a:bodyPr/>
                    <a:lstStyle/>
                    <a:p>
                      <a:endParaRPr lang="fr-FR"/>
                    </a:p>
                  </a:txBody>
                  <a:tcPr/>
                </a:tc>
                <a:tc>
                  <a:txBody>
                    <a:bodyPr/>
                    <a:lstStyle/>
                    <a:p>
                      <a:pPr algn="ctr" fontAlgn="ctr"/>
                      <a:r>
                        <a:rPr lang="fr-FR" sz="900" b="0" i="0" u="none" strike="noStrike">
                          <a:solidFill>
                            <a:srgbClr val="000000"/>
                          </a:solidFill>
                          <a:effectLst/>
                          <a:latin typeface="Montserrat Light" panose="00000400000000000000" pitchFamily="50" charset="0"/>
                        </a:rPr>
                        <a:t>Régie/DSP</a:t>
                      </a:r>
                    </a:p>
                  </a:txBody>
                  <a:tcPr marL="5265" marR="5265" marT="5265" marB="0" anchor="ctr">
                    <a:lnL w="6350" cap="flat" cmpd="sng" algn="ctr">
                      <a:solidFill>
                        <a:srgbClr val="1DADFF"/>
                      </a:solidFill>
                      <a:prstDash val="solid"/>
                      <a:round/>
                      <a:headEnd type="none" w="med" len="med"/>
                      <a:tailEnd type="none" w="med" len="med"/>
                    </a:lnL>
                    <a:lnR>
                      <a:noFill/>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Chemisage réseaux</a:t>
                      </a:r>
                    </a:p>
                  </a:txBody>
                  <a:tcPr marL="5265" marR="5265" marT="5265" marB="0" anchor="ctr">
                    <a:lnL>
                      <a:noFill/>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92D050"/>
                    </a:solidFill>
                  </a:tcPr>
                </a:tc>
                <a:tc>
                  <a:txBody>
                    <a:bodyPr/>
                    <a:lstStyle/>
                    <a:p>
                      <a:pPr algn="ctr" fontAlgn="ctr"/>
                      <a:r>
                        <a:rPr lang="fr-FR" sz="900" b="0" i="0" u="none" strike="noStrike">
                          <a:solidFill>
                            <a:srgbClr val="000000"/>
                          </a:solidFill>
                          <a:effectLst/>
                          <a:latin typeface="Montserrat Light" panose="00000400000000000000" pitchFamily="50" charset="0"/>
                        </a:rPr>
                        <a:t>500 000,00 €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2595374155"/>
                  </a:ext>
                </a:extLst>
              </a:tr>
              <a:tr h="186908">
                <a:tc>
                  <a:txBody>
                    <a:bodyPr/>
                    <a:lstStyle/>
                    <a:p>
                      <a:pPr algn="ctr" fontAlgn="ctr"/>
                      <a:r>
                        <a:rPr lang="fr-FR" sz="900" b="0" i="0" u="none" strike="noStrike">
                          <a:solidFill>
                            <a:srgbClr val="000000"/>
                          </a:solidFill>
                          <a:effectLst/>
                          <a:latin typeface="Montserrat Light" panose="00000400000000000000" pitchFamily="50" charset="0"/>
                        </a:rPr>
                        <a:t> </a:t>
                      </a:r>
                    </a:p>
                  </a:txBody>
                  <a:tcPr marL="5265" marR="5265" marT="5265" marB="0" anchor="ctr">
                    <a:lnL w="6350" cap="flat" cmpd="sng" algn="ctr">
                      <a:solidFill>
                        <a:srgbClr val="1DADFF"/>
                      </a:solidFill>
                      <a:prstDash val="solid"/>
                      <a:round/>
                      <a:headEnd type="none" w="med" len="med"/>
                      <a:tailEnd type="none" w="med" len="med"/>
                    </a:lnL>
                    <a:lnR>
                      <a:noFill/>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5265" marR="5265" marT="5265" marB="0" anchor="ctr">
                    <a:lnL>
                      <a:noFill/>
                    </a:lnL>
                    <a:lnR>
                      <a:noFill/>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a:solidFill>
                            <a:srgbClr val="000000"/>
                          </a:solidFill>
                          <a:effectLst/>
                          <a:latin typeface="Montserrat Light" panose="00000400000000000000" pitchFamily="50" charset="0"/>
                        </a:rPr>
                        <a:t> </a:t>
                      </a:r>
                    </a:p>
                  </a:txBody>
                  <a:tcPr marL="5265" marR="5265" marT="5265" marB="0" anchor="ctr">
                    <a:lnL>
                      <a:noFill/>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1" i="0" u="none" strike="noStrike" dirty="0">
                          <a:solidFill>
                            <a:srgbClr val="FFFFFF"/>
                          </a:solidFill>
                          <a:effectLst/>
                          <a:latin typeface="Montserrat Light" panose="00000400000000000000" pitchFamily="50" charset="0"/>
                        </a:rPr>
                        <a:t>1 642 000,00 €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solidFill>
                      <a:srgbClr val="BFBFBF"/>
                    </a:solidFill>
                  </a:tcPr>
                </a:tc>
                <a:tc>
                  <a:txBody>
                    <a:bodyPr/>
                    <a:lstStyle/>
                    <a:p>
                      <a:pPr algn="ctr" fontAlgn="ctr"/>
                      <a:r>
                        <a:rPr lang="fr-FR" sz="900" b="0" i="0" u="none" strike="noStrike">
                          <a:solidFill>
                            <a:srgbClr val="FFFFFF"/>
                          </a:solidFill>
                          <a:effectLst/>
                          <a:latin typeface="Montserrat Light" panose="00000400000000000000" pitchFamily="50" charset="0"/>
                        </a:rPr>
                        <a:t> </a:t>
                      </a:r>
                    </a:p>
                  </a:txBody>
                  <a:tcPr marL="5265" marR="5265" marT="5265" marB="0" anchor="ctr">
                    <a:lnL w="6350" cap="flat" cmpd="sng" algn="ctr">
                      <a:solidFill>
                        <a:srgbClr val="1DADFF"/>
                      </a:solidFill>
                      <a:prstDash val="solid"/>
                      <a:round/>
                      <a:headEnd type="none" w="med" len="med"/>
                      <a:tailEnd type="none" w="med" len="med"/>
                    </a:lnL>
                    <a:lnR>
                      <a:noFill/>
                    </a:lnR>
                    <a:lnT w="9525" cap="flat" cmpd="sng" algn="ctr">
                      <a:solidFill>
                        <a:srgbClr val="1DADFF"/>
                      </a:solidFill>
                      <a:prstDash val="solid"/>
                      <a:round/>
                      <a:headEnd type="none" w="med" len="med"/>
                      <a:tailEnd type="none" w="med" len="med"/>
                    </a:lnT>
                    <a:lnB>
                      <a:noFill/>
                    </a:lnB>
                    <a:noFill/>
                  </a:tcPr>
                </a:tc>
                <a:extLst>
                  <a:ext uri="{0D108BD9-81ED-4DB2-BD59-A6C34878D82A}">
                    <a16:rowId xmlns:a16="http://schemas.microsoft.com/office/drawing/2014/main" val="3613808292"/>
                  </a:ext>
                </a:extLst>
              </a:tr>
              <a:tr h="413439">
                <a:tc>
                  <a:txBody>
                    <a:bodyPr/>
                    <a:lstStyle/>
                    <a:p>
                      <a:pPr algn="ctr" fontAlgn="ctr"/>
                      <a:r>
                        <a:rPr lang="fr-FR" sz="900" b="0" i="0" u="none" strike="noStrike">
                          <a:solidFill>
                            <a:srgbClr val="000000"/>
                          </a:solidFill>
                          <a:effectLst/>
                          <a:latin typeface="Montserrat Light" panose="00000400000000000000" pitchFamily="50" charset="0"/>
                        </a:rPr>
                        <a:t>23</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0" i="0" u="none" strike="noStrike">
                          <a:solidFill>
                            <a:srgbClr val="000000"/>
                          </a:solidFill>
                          <a:effectLst/>
                          <a:latin typeface="Montserrat Light" panose="00000400000000000000" pitchFamily="50" charset="0"/>
                        </a:rPr>
                        <a:t>Régie/DSP</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dirty="0">
                          <a:solidFill>
                            <a:srgbClr val="000000"/>
                          </a:solidFill>
                          <a:effectLst/>
                          <a:latin typeface="Montserrat Light" panose="00000400000000000000" pitchFamily="50" charset="0"/>
                        </a:rPr>
                        <a:t>Crédits non affectés à conserver pour équilibre </a:t>
                      </a:r>
                      <a:br>
                        <a:rPr lang="fr-FR" sz="900" b="0" i="0" u="none" strike="noStrike" dirty="0">
                          <a:solidFill>
                            <a:srgbClr val="000000"/>
                          </a:solidFill>
                          <a:effectLst/>
                          <a:latin typeface="Montserrat Light" panose="00000400000000000000" pitchFamily="50" charset="0"/>
                        </a:rPr>
                      </a:br>
                      <a:r>
                        <a:rPr lang="fr-FR" sz="900" b="0" i="0" u="none" strike="noStrike" dirty="0">
                          <a:solidFill>
                            <a:srgbClr val="000000"/>
                          </a:solidFill>
                          <a:effectLst/>
                          <a:latin typeface="Montserrat Light" panose="00000400000000000000" pitchFamily="50" charset="0"/>
                        </a:rPr>
                        <a:t>de la section de fonctionnement</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ctr" fontAlgn="ctr"/>
                      <a:r>
                        <a:rPr lang="fr-FR" sz="900" b="1" i="0" u="none" strike="noStrike" dirty="0">
                          <a:solidFill>
                            <a:srgbClr val="000000"/>
                          </a:solidFill>
                          <a:effectLst/>
                          <a:latin typeface="Montserrat Light" panose="00000400000000000000" pitchFamily="50" charset="0"/>
                        </a:rPr>
                        <a:t>1 724 732,00 €</a:t>
                      </a:r>
                    </a:p>
                  </a:txBody>
                  <a:tcPr marL="5265" marR="5265" marT="5265" marB="0" anchor="ctr">
                    <a:lnL w="6350" cap="flat" cmpd="sng" algn="ctr">
                      <a:solidFill>
                        <a:srgbClr val="1DADFF"/>
                      </a:solidFill>
                      <a:prstDash val="solid"/>
                      <a:round/>
                      <a:headEnd type="none" w="med" len="med"/>
                      <a:tailEnd type="none" w="med" len="med"/>
                    </a:lnL>
                    <a:lnR w="6350" cap="flat" cmpd="sng" algn="ctr">
                      <a:solidFill>
                        <a:srgbClr val="1DADFF"/>
                      </a:solidFill>
                      <a:prstDash val="solid"/>
                      <a:round/>
                      <a:headEnd type="none" w="med" len="med"/>
                      <a:tailEnd type="none" w="med" len="med"/>
                    </a:lnR>
                    <a:lnT w="6350" cap="flat" cmpd="sng" algn="ctr">
                      <a:solidFill>
                        <a:srgbClr val="1DADFF"/>
                      </a:solidFill>
                      <a:prstDash val="solid"/>
                      <a:round/>
                      <a:headEnd type="none" w="med" len="med"/>
                      <a:tailEnd type="none" w="med" len="med"/>
                    </a:lnT>
                    <a:lnB w="6350" cap="flat" cmpd="sng" algn="ctr">
                      <a:solidFill>
                        <a:srgbClr val="1DADFF"/>
                      </a:solidFill>
                      <a:prstDash val="solid"/>
                      <a:round/>
                      <a:headEnd type="none" w="med" len="med"/>
                      <a:tailEnd type="none" w="med" len="med"/>
                    </a:lnB>
                    <a:noFill/>
                  </a:tcPr>
                </a:tc>
                <a:tc>
                  <a:txBody>
                    <a:bodyPr/>
                    <a:lstStyle/>
                    <a:p>
                      <a:pPr algn="l" fontAlgn="ctr"/>
                      <a:r>
                        <a:rPr lang="fr-FR" sz="900" b="0" i="0" u="none" strike="noStrike">
                          <a:solidFill>
                            <a:srgbClr val="FFFFFF"/>
                          </a:solidFill>
                          <a:effectLst/>
                          <a:latin typeface="Montserrat Light" panose="00000400000000000000" pitchFamily="50" charset="0"/>
                        </a:rPr>
                        <a:t> </a:t>
                      </a:r>
                    </a:p>
                  </a:txBody>
                  <a:tcPr marL="5265" marR="5265" marT="5265" marB="0" anchor="ctr">
                    <a:lnL w="6350" cap="flat" cmpd="sng" algn="ctr">
                      <a:solidFill>
                        <a:srgbClr val="1DADFF"/>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525395520"/>
                  </a:ext>
                </a:extLst>
              </a:tr>
              <a:tr h="148697">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5265" marR="5265" marT="5265" marB="0" anchor="ctr">
                    <a:lnL>
                      <a:noFill/>
                    </a:lnL>
                    <a:lnR>
                      <a:noFill/>
                    </a:lnR>
                    <a:lnT w="6350" cap="flat" cmpd="sng" algn="ctr">
                      <a:solidFill>
                        <a:srgbClr val="1DADFF"/>
                      </a:solidFill>
                      <a:prstDash val="solid"/>
                      <a:round/>
                      <a:headEnd type="none" w="med" len="med"/>
                      <a:tailEnd type="none" w="med" len="med"/>
                    </a:lnT>
                    <a:lnB>
                      <a:noFill/>
                    </a:lnB>
                    <a:noFill/>
                  </a:tcPr>
                </a:tc>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5265" marR="5265" marT="5265" marB="0" anchor="ctr">
                    <a:lnL>
                      <a:noFill/>
                    </a:lnL>
                    <a:lnR>
                      <a:noFill/>
                    </a:lnR>
                    <a:lnT w="6350" cap="flat" cmpd="sng" algn="ctr">
                      <a:solidFill>
                        <a:srgbClr val="1DADFF"/>
                      </a:solidFill>
                      <a:prstDash val="solid"/>
                      <a:round/>
                      <a:headEnd type="none" w="med" len="med"/>
                      <a:tailEnd type="none" w="med" len="med"/>
                    </a:lnT>
                    <a:lnB>
                      <a:noFill/>
                    </a:lnB>
                    <a:noFill/>
                  </a:tcPr>
                </a:tc>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5265" marR="5265" marT="5265" marB="0" anchor="ctr">
                    <a:lnL>
                      <a:noFill/>
                    </a:lnL>
                    <a:lnR>
                      <a:noFill/>
                    </a:lnR>
                    <a:lnT w="6350" cap="flat" cmpd="sng" algn="ctr">
                      <a:solidFill>
                        <a:srgbClr val="1DADFF"/>
                      </a:solidFill>
                      <a:prstDash val="solid"/>
                      <a:round/>
                      <a:headEnd type="none" w="med" len="med"/>
                      <a:tailEnd type="none" w="med" len="med"/>
                    </a:lnT>
                    <a:lnB>
                      <a:noFill/>
                    </a:lnB>
                    <a:noFill/>
                  </a:tcPr>
                </a:tc>
                <a:tc>
                  <a:txBody>
                    <a:bodyPr/>
                    <a:lstStyle/>
                    <a:p>
                      <a:pPr algn="ctr" fontAlgn="ctr"/>
                      <a:endParaRPr lang="fr-FR" sz="900" b="1" i="0" u="none" strike="noStrike" dirty="0">
                        <a:solidFill>
                          <a:srgbClr val="FFFFFF"/>
                        </a:solidFill>
                        <a:effectLst/>
                        <a:latin typeface="Montserrat Light" panose="00000400000000000000" pitchFamily="50" charset="0"/>
                      </a:endParaRPr>
                    </a:p>
                  </a:txBody>
                  <a:tcPr marL="5265" marR="5265" marT="5265" marB="0" anchor="ctr">
                    <a:lnL>
                      <a:noFill/>
                    </a:lnL>
                    <a:lnR>
                      <a:noFill/>
                    </a:lnR>
                    <a:lnT w="6350" cap="flat" cmpd="sng" algn="ctr">
                      <a:solidFill>
                        <a:srgbClr val="1DADFF"/>
                      </a:solidFill>
                      <a:prstDash val="solid"/>
                      <a:round/>
                      <a:headEnd type="none" w="med" len="med"/>
                      <a:tailEnd type="none" w="med" len="med"/>
                    </a:lnT>
                    <a:lnB>
                      <a:noFill/>
                    </a:lnB>
                    <a:noFill/>
                  </a:tcPr>
                </a:tc>
                <a:tc>
                  <a:txBody>
                    <a:bodyPr/>
                    <a:lstStyle/>
                    <a:p>
                      <a:pPr algn="l" fontAlgn="b"/>
                      <a:endParaRPr lang="fr-FR" sz="900" b="0" i="0" u="none" strike="noStrike" dirty="0">
                        <a:solidFill>
                          <a:srgbClr val="000000"/>
                        </a:solidFill>
                        <a:effectLst/>
                        <a:latin typeface="Montserrat Light" panose="00000400000000000000" pitchFamily="50" charset="0"/>
                      </a:endParaRPr>
                    </a:p>
                  </a:txBody>
                  <a:tcPr marL="5265" marR="5265" marT="5265" marB="0" anchor="b">
                    <a:lnL>
                      <a:noFill/>
                    </a:lnL>
                    <a:lnR>
                      <a:noFill/>
                    </a:lnR>
                    <a:lnT>
                      <a:noFill/>
                    </a:lnT>
                    <a:lnB>
                      <a:noFill/>
                    </a:lnB>
                    <a:noFill/>
                  </a:tcPr>
                </a:tc>
                <a:extLst>
                  <a:ext uri="{0D108BD9-81ED-4DB2-BD59-A6C34878D82A}">
                    <a16:rowId xmlns:a16="http://schemas.microsoft.com/office/drawing/2014/main" val="2003731474"/>
                  </a:ext>
                </a:extLst>
              </a:tr>
              <a:tr h="199002">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5265" marR="5265" marT="5265" marB="0" anchor="ctr">
                    <a:lnL>
                      <a:noFill/>
                    </a:lnL>
                    <a:lnR>
                      <a:noFill/>
                    </a:lnR>
                    <a:lnT>
                      <a:noFill/>
                    </a:lnT>
                    <a:lnB>
                      <a:noFill/>
                    </a:lnB>
                    <a:noFill/>
                  </a:tcPr>
                </a:tc>
                <a:tc>
                  <a:txBody>
                    <a:bodyPr/>
                    <a:lstStyle/>
                    <a:p>
                      <a:pPr algn="ctr" fontAlgn="ctr"/>
                      <a:endParaRPr lang="fr-FR" sz="900" b="0" i="0" u="none" strike="noStrike">
                        <a:solidFill>
                          <a:srgbClr val="000000"/>
                        </a:solidFill>
                        <a:effectLst/>
                        <a:latin typeface="Montserrat Light" panose="00000400000000000000" pitchFamily="50" charset="0"/>
                      </a:endParaRPr>
                    </a:p>
                  </a:txBody>
                  <a:tcPr marL="5265" marR="5265" marT="5265" marB="0" anchor="ctr">
                    <a:lnL>
                      <a:noFill/>
                    </a:lnL>
                    <a:lnR>
                      <a:noFill/>
                    </a:lnR>
                    <a:lnT>
                      <a:noFill/>
                    </a:lnT>
                    <a:lnB>
                      <a:noFill/>
                    </a:lnB>
                    <a:noFill/>
                  </a:tcPr>
                </a:tc>
                <a:tc>
                  <a:txBody>
                    <a:bodyPr/>
                    <a:lstStyle/>
                    <a:p>
                      <a:pPr algn="r" fontAlgn="ctr"/>
                      <a:r>
                        <a:rPr lang="fr-FR" sz="900" b="1" i="0" u="none" strike="noStrike">
                          <a:solidFill>
                            <a:srgbClr val="000000"/>
                          </a:solidFill>
                          <a:effectLst/>
                          <a:latin typeface="Montserrat Light" panose="00000400000000000000" pitchFamily="50" charset="0"/>
                        </a:rPr>
                        <a:t>TOTAL</a:t>
                      </a:r>
                    </a:p>
                  </a:txBody>
                  <a:tcPr marL="5265" marR="5265" marT="5265" marB="0" anchor="ctr">
                    <a:lnL>
                      <a:noFill/>
                    </a:lnL>
                    <a:lnR>
                      <a:noFill/>
                    </a:lnR>
                    <a:lnT>
                      <a:noFill/>
                    </a:lnT>
                    <a:lnB>
                      <a:noFill/>
                    </a:lnB>
                    <a:noFill/>
                  </a:tcPr>
                </a:tc>
                <a:tc>
                  <a:txBody>
                    <a:bodyPr/>
                    <a:lstStyle/>
                    <a:p>
                      <a:pPr algn="ctr" fontAlgn="ctr"/>
                      <a:r>
                        <a:rPr lang="fr-FR" sz="900" b="1" i="0" u="none" strike="noStrike">
                          <a:solidFill>
                            <a:srgbClr val="FFFFFF"/>
                          </a:solidFill>
                          <a:effectLst/>
                          <a:latin typeface="Montserrat Light" panose="00000400000000000000" pitchFamily="50" charset="0"/>
                        </a:rPr>
                        <a:t>4 487 732,00 €</a:t>
                      </a:r>
                    </a:p>
                  </a:txBody>
                  <a:tcPr marL="5265" marR="5265" marT="5265" marB="0" anchor="ctr">
                    <a:lnL>
                      <a:noFill/>
                    </a:lnL>
                    <a:lnR>
                      <a:noFill/>
                    </a:lnR>
                    <a:lnT>
                      <a:noFill/>
                    </a:lnT>
                    <a:lnB>
                      <a:noFill/>
                    </a:lnB>
                    <a:solidFill>
                      <a:srgbClr val="BFBFBF"/>
                    </a:solidFill>
                  </a:tcPr>
                </a:tc>
                <a:tc>
                  <a:txBody>
                    <a:bodyPr/>
                    <a:lstStyle/>
                    <a:p>
                      <a:pPr algn="ctr" fontAlgn="ctr"/>
                      <a:r>
                        <a:rPr lang="fr-FR" sz="900" b="1" i="0" u="none" strike="noStrike" dirty="0">
                          <a:solidFill>
                            <a:srgbClr val="FFFFFF"/>
                          </a:solidFill>
                          <a:effectLst/>
                          <a:latin typeface="Montserrat Light" panose="00000400000000000000" pitchFamily="50" charset="0"/>
                        </a:rPr>
                        <a:t>2 763 000,00 €</a:t>
                      </a:r>
                    </a:p>
                  </a:txBody>
                  <a:tcPr marL="5265" marR="5265" marT="5265" marB="0" anchor="ctr">
                    <a:lnL>
                      <a:noFill/>
                    </a:lnL>
                    <a:lnR>
                      <a:noFill/>
                    </a:lnR>
                    <a:lnT>
                      <a:noFill/>
                    </a:lnT>
                    <a:lnB>
                      <a:noFill/>
                    </a:lnB>
                    <a:solidFill>
                      <a:srgbClr val="BFBFBF"/>
                    </a:solidFill>
                  </a:tcPr>
                </a:tc>
                <a:extLst>
                  <a:ext uri="{0D108BD9-81ED-4DB2-BD59-A6C34878D82A}">
                    <a16:rowId xmlns:a16="http://schemas.microsoft.com/office/drawing/2014/main" val="1365243066"/>
                  </a:ext>
                </a:extLst>
              </a:tr>
            </a:tbl>
          </a:graphicData>
        </a:graphic>
      </p:graphicFrame>
      <p:sp>
        <p:nvSpPr>
          <p:cNvPr id="5" name="Graphique 12">
            <a:extLst>
              <a:ext uri="{FF2B5EF4-FFF2-40B4-BE49-F238E27FC236}">
                <a16:creationId xmlns:a16="http://schemas.microsoft.com/office/drawing/2014/main" id="{E8D293C3-01CD-3922-1D94-80A5B3002E7E}"/>
              </a:ext>
            </a:extLst>
          </p:cNvPr>
          <p:cNvSpPr/>
          <p:nvPr/>
        </p:nvSpPr>
        <p:spPr>
          <a:xfrm>
            <a:off x="8924924" y="385677"/>
            <a:ext cx="2910257" cy="7225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tIns="0" rIns="36000" bIns="360000" rtlCol="0" anchor="t" anchorCtr="0"/>
          <a:lstStyle/>
          <a:p>
            <a:pPr>
              <a:lnSpc>
                <a:spcPts val="2160"/>
              </a:lnSpc>
            </a:pPr>
            <a:r>
              <a:rPr lang="fr-FR" dirty="0">
                <a:solidFill>
                  <a:srgbClr val="FFFFFF"/>
                </a:solidFill>
                <a:latin typeface="Bebas" pitchFamily="2" charset="0"/>
              </a:rPr>
              <a:t>Budget annexe de</a:t>
            </a:r>
          </a:p>
          <a:p>
            <a:pPr>
              <a:lnSpc>
                <a:spcPts val="2160"/>
              </a:lnSpc>
            </a:pPr>
            <a:r>
              <a:rPr lang="fr-FR" dirty="0">
                <a:solidFill>
                  <a:srgbClr val="FFFFFF"/>
                </a:solidFill>
                <a:latin typeface="Bebas" pitchFamily="2" charset="0"/>
              </a:rPr>
              <a:t>   l’assainissement</a:t>
            </a:r>
            <a:br>
              <a:rPr lang="fr-FR" dirty="0">
                <a:solidFill>
                  <a:srgbClr val="FFFFFF"/>
                </a:solidFill>
                <a:latin typeface="Bebas" pitchFamily="2" charset="0"/>
              </a:rPr>
            </a:br>
            <a:r>
              <a:rPr lang="fr-FR" dirty="0">
                <a:solidFill>
                  <a:srgbClr val="FFFFFF"/>
                </a:solidFill>
                <a:latin typeface="Bebas" pitchFamily="2" charset="0"/>
              </a:rPr>
              <a:t>   </a:t>
            </a:r>
          </a:p>
        </p:txBody>
      </p:sp>
      <p:graphicFrame>
        <p:nvGraphicFramePr>
          <p:cNvPr id="6" name="Tableau 5">
            <a:extLst>
              <a:ext uri="{FF2B5EF4-FFF2-40B4-BE49-F238E27FC236}">
                <a16:creationId xmlns:a16="http://schemas.microsoft.com/office/drawing/2014/main" id="{973C1E5D-821B-6F01-A589-4C6B0FC50FD4}"/>
              </a:ext>
            </a:extLst>
          </p:cNvPr>
          <p:cNvGraphicFramePr>
            <a:graphicFrameLocks noGrp="1"/>
          </p:cNvGraphicFramePr>
          <p:nvPr>
            <p:extLst>
              <p:ext uri="{D42A27DB-BD31-4B8C-83A1-F6EECF244321}">
                <p14:modId xmlns:p14="http://schemas.microsoft.com/office/powerpoint/2010/main" val="546271830"/>
              </p:ext>
            </p:extLst>
          </p:nvPr>
        </p:nvGraphicFramePr>
        <p:xfrm>
          <a:off x="8723596" y="1840629"/>
          <a:ext cx="2910257" cy="2747940"/>
        </p:xfrm>
        <a:graphic>
          <a:graphicData uri="http://schemas.openxmlformats.org/drawingml/2006/table">
            <a:tbl>
              <a:tblPr/>
              <a:tblGrid>
                <a:gridCol w="2910257">
                  <a:extLst>
                    <a:ext uri="{9D8B030D-6E8A-4147-A177-3AD203B41FA5}">
                      <a16:colId xmlns:a16="http://schemas.microsoft.com/office/drawing/2014/main" val="3265323874"/>
                    </a:ext>
                  </a:extLst>
                </a:gridCol>
              </a:tblGrid>
              <a:tr h="1731246">
                <a:tc>
                  <a:txBody>
                    <a:bodyPr/>
                    <a:lstStyle/>
                    <a:p>
                      <a:pPr marL="72000" algn="l" fontAlgn="ctr"/>
                      <a:endParaRPr lang="fr-FR" sz="1200" b="1" i="0" u="sng" strike="noStrike" dirty="0">
                        <a:solidFill>
                          <a:srgbClr val="000000"/>
                        </a:solidFill>
                        <a:effectLst/>
                        <a:latin typeface="Montserrat Light" panose="00000400000000000000" pitchFamily="50" charset="0"/>
                      </a:endParaRPr>
                    </a:p>
                    <a:p>
                      <a:pPr marL="72000" algn="l" fontAlgn="ctr"/>
                      <a:r>
                        <a:rPr lang="fr-FR" sz="1200" b="1" i="0" u="sng" strike="noStrike" dirty="0">
                          <a:solidFill>
                            <a:srgbClr val="000000"/>
                          </a:solidFill>
                          <a:effectLst/>
                          <a:latin typeface="Montserrat Light" panose="00000400000000000000" pitchFamily="50" charset="0"/>
                        </a:rPr>
                        <a:t>Commentaires</a:t>
                      </a:r>
                      <a:r>
                        <a:rPr lang="fr-FR" sz="1200" b="1" i="0" u="none" strike="noStrike" dirty="0">
                          <a:solidFill>
                            <a:srgbClr val="000000"/>
                          </a:solidFill>
                          <a:effectLst/>
                          <a:latin typeface="Montserrat Light" panose="00000400000000000000" pitchFamily="50" charset="0"/>
                        </a:rPr>
                        <a:t>  :</a:t>
                      </a:r>
                    </a:p>
                    <a:p>
                      <a:pPr marL="72000" algn="l" fontAlgn="ctr"/>
                      <a:br>
                        <a:rPr lang="fr-FR" sz="1200" b="1" i="0" u="none" strike="noStrike" dirty="0">
                          <a:solidFill>
                            <a:srgbClr val="000000"/>
                          </a:solidFill>
                          <a:effectLst/>
                          <a:latin typeface="Montserrat Light" panose="00000400000000000000" pitchFamily="50" charset="0"/>
                        </a:rPr>
                      </a:br>
                      <a:r>
                        <a:rPr lang="fr-FR" sz="1200" b="1" i="0" u="none" strike="noStrike" dirty="0">
                          <a:solidFill>
                            <a:srgbClr val="000000"/>
                          </a:solidFill>
                          <a:effectLst/>
                          <a:latin typeface="Montserrat Light" panose="00000400000000000000" pitchFamily="50" charset="0"/>
                        </a:rPr>
                        <a:t>Compte tenu des conclusions de l'audit financier :</a:t>
                      </a:r>
                    </a:p>
                    <a:p>
                      <a:pPr marL="72000" algn="l" fontAlgn="ctr"/>
                      <a:endParaRPr lang="fr-FR" sz="1200" b="1" i="0" u="none" strike="noStrike" dirty="0">
                        <a:solidFill>
                          <a:srgbClr val="000000"/>
                        </a:solidFill>
                        <a:effectLst/>
                        <a:latin typeface="Montserrat Light" panose="00000400000000000000" pitchFamily="50" charset="0"/>
                      </a:endParaRPr>
                    </a:p>
                    <a:p>
                      <a:pPr marL="243450" indent="-171450" algn="l" fontAlgn="ctr">
                        <a:buFont typeface="Wingdings" panose="05000000000000000000" pitchFamily="2" charset="2"/>
                        <a:buChar char="§"/>
                      </a:pPr>
                      <a:r>
                        <a:rPr lang="fr-FR" sz="1200" b="1" i="0" u="none" strike="noStrike" dirty="0">
                          <a:solidFill>
                            <a:srgbClr val="000000"/>
                          </a:solidFill>
                          <a:effectLst/>
                          <a:latin typeface="Montserrat Light" panose="00000400000000000000" pitchFamily="50" charset="0"/>
                        </a:rPr>
                        <a:t>une enveloppe de 2,74 M€ est consacrée aux dépenses d'investissements courantes et projet d'avenir</a:t>
                      </a:r>
                    </a:p>
                    <a:p>
                      <a:pPr marL="243450" indent="-171450" algn="l" fontAlgn="ctr">
                        <a:buFont typeface="Wingdings" panose="05000000000000000000" pitchFamily="2" charset="2"/>
                        <a:buChar char="§"/>
                      </a:pPr>
                      <a:endParaRPr lang="fr-FR" sz="1200" b="1" i="0" u="none" strike="noStrike" dirty="0">
                        <a:solidFill>
                          <a:srgbClr val="000000"/>
                        </a:solidFill>
                        <a:effectLst/>
                        <a:latin typeface="Montserrat Light" panose="00000400000000000000" pitchFamily="50" charset="0"/>
                      </a:endParaRPr>
                    </a:p>
                    <a:p>
                      <a:pPr marL="243450" indent="-171450" algn="l" fontAlgn="ctr">
                        <a:buFont typeface="Wingdings" panose="05000000000000000000" pitchFamily="2" charset="2"/>
                        <a:buChar char="§"/>
                      </a:pPr>
                      <a:r>
                        <a:rPr lang="fr-FR" sz="1200" b="1" i="0" u="none" strike="noStrike" dirty="0">
                          <a:solidFill>
                            <a:srgbClr val="000000"/>
                          </a:solidFill>
                          <a:effectLst/>
                          <a:latin typeface="Montserrat Light" panose="00000400000000000000" pitchFamily="50" charset="0"/>
                        </a:rPr>
                        <a:t> 1,72 M€ de crédits non affectés issus de la section d'exploitation doivent être conserver pour équilibrer cette section </a:t>
                      </a:r>
                    </a:p>
                  </a:txBody>
                  <a:tcPr marL="4740" marR="4740" marT="4740" marB="0" anchor="ctr">
                    <a:lnL w="9525" cap="flat" cmpd="sng" algn="ctr">
                      <a:solidFill>
                        <a:srgbClr val="1DADFF"/>
                      </a:solidFill>
                      <a:prstDash val="solid"/>
                      <a:round/>
                      <a:headEnd type="none" w="med" len="med"/>
                      <a:tailEnd type="none" w="med" len="med"/>
                    </a:lnL>
                    <a:lnR w="9525" cap="flat" cmpd="sng" algn="ctr">
                      <a:solidFill>
                        <a:srgbClr val="1DADFF"/>
                      </a:solidFill>
                      <a:prstDash val="solid"/>
                      <a:round/>
                      <a:headEnd type="none" w="med" len="med"/>
                      <a:tailEnd type="none" w="med" len="med"/>
                    </a:lnR>
                    <a:lnT w="9525" cap="flat" cmpd="sng" algn="ctr">
                      <a:solidFill>
                        <a:srgbClr val="1DADFF"/>
                      </a:solidFill>
                      <a:prstDash val="solid"/>
                      <a:round/>
                      <a:headEnd type="none" w="med" len="med"/>
                      <a:tailEnd type="none" w="med" len="med"/>
                    </a:lnT>
                    <a:lnB w="9525" cap="flat" cmpd="sng" algn="ctr">
                      <a:solidFill>
                        <a:srgbClr val="1DADFF"/>
                      </a:solidFill>
                      <a:prstDash val="solid"/>
                      <a:round/>
                      <a:headEnd type="none" w="med" len="med"/>
                      <a:tailEnd type="none" w="med" len="med"/>
                    </a:lnB>
                    <a:noFill/>
                  </a:tcPr>
                </a:tc>
                <a:extLst>
                  <a:ext uri="{0D108BD9-81ED-4DB2-BD59-A6C34878D82A}">
                    <a16:rowId xmlns:a16="http://schemas.microsoft.com/office/drawing/2014/main" val="30418771"/>
                  </a:ext>
                </a:extLst>
              </a:tr>
            </a:tbl>
          </a:graphicData>
        </a:graphic>
      </p:graphicFrame>
    </p:spTree>
    <p:extLst>
      <p:ext uri="{BB962C8B-B14F-4D97-AF65-F5344CB8AC3E}">
        <p14:creationId xmlns:p14="http://schemas.microsoft.com/office/powerpoint/2010/main" val="10435116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465C2-2DD8-2E4E-800B-2643ABC953CD}"/>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8FC97F8F-B192-A17D-A520-5191169F3533}"/>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7" name="Image 6">
            <a:extLst>
              <a:ext uri="{FF2B5EF4-FFF2-40B4-BE49-F238E27FC236}">
                <a16:creationId xmlns:a16="http://schemas.microsoft.com/office/drawing/2014/main" id="{72847AA6-51B3-CD0B-7243-F7BCAAB3972E}"/>
              </a:ext>
            </a:extLst>
          </p:cNvPr>
          <p:cNvPicPr>
            <a:picLocks noChangeAspect="1"/>
          </p:cNvPicPr>
          <p:nvPr/>
        </p:nvPicPr>
        <p:blipFill>
          <a:blip r:embed="rId3"/>
          <a:stretch>
            <a:fillRect/>
          </a:stretch>
        </p:blipFill>
        <p:spPr>
          <a:xfrm>
            <a:off x="1463686" y="1131664"/>
            <a:ext cx="8943975" cy="1400175"/>
          </a:xfrm>
          <a:prstGeom prst="rect">
            <a:avLst/>
          </a:prstGeom>
        </p:spPr>
      </p:pic>
      <p:pic>
        <p:nvPicPr>
          <p:cNvPr id="8" name="Image 7">
            <a:extLst>
              <a:ext uri="{FF2B5EF4-FFF2-40B4-BE49-F238E27FC236}">
                <a16:creationId xmlns:a16="http://schemas.microsoft.com/office/drawing/2014/main" id="{48A8932C-0F01-05DF-DD74-FBE26FEC2B5B}"/>
              </a:ext>
            </a:extLst>
          </p:cNvPr>
          <p:cNvPicPr>
            <a:picLocks noChangeAspect="1"/>
          </p:cNvPicPr>
          <p:nvPr/>
        </p:nvPicPr>
        <p:blipFill>
          <a:blip r:embed="rId4"/>
          <a:stretch>
            <a:fillRect/>
          </a:stretch>
        </p:blipFill>
        <p:spPr>
          <a:xfrm>
            <a:off x="1463686" y="2680034"/>
            <a:ext cx="8872192" cy="2724150"/>
          </a:xfrm>
          <a:prstGeom prst="rect">
            <a:avLst/>
          </a:prstGeom>
        </p:spPr>
      </p:pic>
      <p:sp>
        <p:nvSpPr>
          <p:cNvPr id="3" name="Graphique 12">
            <a:extLst>
              <a:ext uri="{FF2B5EF4-FFF2-40B4-BE49-F238E27FC236}">
                <a16:creationId xmlns:a16="http://schemas.microsoft.com/office/drawing/2014/main" id="{09879100-E06B-ADA8-B753-A3682B377A1B}"/>
              </a:ext>
            </a:extLst>
          </p:cNvPr>
          <p:cNvSpPr/>
          <p:nvPr/>
        </p:nvSpPr>
        <p:spPr>
          <a:xfrm>
            <a:off x="8924924" y="385677"/>
            <a:ext cx="2910257" cy="7225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tIns="0" rIns="36000" bIns="360000" rtlCol="0" anchor="t" anchorCtr="0"/>
          <a:lstStyle/>
          <a:p>
            <a:pPr>
              <a:lnSpc>
                <a:spcPts val="2160"/>
              </a:lnSpc>
            </a:pPr>
            <a:r>
              <a:rPr lang="fr-FR" dirty="0">
                <a:solidFill>
                  <a:srgbClr val="FFFFFF"/>
                </a:solidFill>
                <a:latin typeface="Bebas" pitchFamily="2" charset="0"/>
              </a:rPr>
              <a:t>Budget annexe de</a:t>
            </a:r>
          </a:p>
          <a:p>
            <a:pPr>
              <a:lnSpc>
                <a:spcPts val="2160"/>
              </a:lnSpc>
            </a:pPr>
            <a:r>
              <a:rPr lang="fr-FR" dirty="0">
                <a:solidFill>
                  <a:srgbClr val="FFFFFF"/>
                </a:solidFill>
                <a:latin typeface="Bebas" pitchFamily="2" charset="0"/>
              </a:rPr>
              <a:t>   l’assainissement</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4" name="ZoneTexte 3">
            <a:extLst>
              <a:ext uri="{FF2B5EF4-FFF2-40B4-BE49-F238E27FC236}">
                <a16:creationId xmlns:a16="http://schemas.microsoft.com/office/drawing/2014/main" id="{398B9997-B827-DFCC-8C12-F135F3F27C97}"/>
              </a:ext>
            </a:extLst>
          </p:cNvPr>
          <p:cNvSpPr txBox="1"/>
          <p:nvPr/>
        </p:nvSpPr>
        <p:spPr>
          <a:xfrm>
            <a:off x="1089084" y="5734169"/>
            <a:ext cx="9572625" cy="338554"/>
          </a:xfrm>
          <a:prstGeom prst="rect">
            <a:avLst/>
          </a:prstGeom>
          <a:noFill/>
        </p:spPr>
        <p:txBody>
          <a:bodyPr wrap="square" rtlCol="0">
            <a:spAutoFit/>
          </a:bodyPr>
          <a:lstStyle/>
          <a:p>
            <a:r>
              <a:rPr lang="fr-FR" sz="1600" dirty="0">
                <a:latin typeface="Montserrat Light" panose="00000400000000000000" pitchFamily="50" charset="0"/>
              </a:rPr>
              <a:t>Le résultat de clôture du budget annexe de l’assainissement s’élève à 4 951 068,78 €</a:t>
            </a:r>
          </a:p>
        </p:txBody>
      </p:sp>
      <p:sp>
        <p:nvSpPr>
          <p:cNvPr id="9" name="ZoneTexte 8">
            <a:extLst>
              <a:ext uri="{FF2B5EF4-FFF2-40B4-BE49-F238E27FC236}">
                <a16:creationId xmlns:a16="http://schemas.microsoft.com/office/drawing/2014/main" id="{E9B76A33-84AB-E039-723F-6F86E80111AA}"/>
              </a:ext>
            </a:extLst>
          </p:cNvPr>
          <p:cNvSpPr txBox="1"/>
          <p:nvPr/>
        </p:nvSpPr>
        <p:spPr>
          <a:xfrm>
            <a:off x="988695" y="608485"/>
            <a:ext cx="6096000" cy="386388"/>
          </a:xfrm>
          <a:prstGeom prst="rect">
            <a:avLst/>
          </a:prstGeom>
          <a:noFill/>
        </p:spPr>
        <p:txBody>
          <a:bodyPr wrap="square">
            <a:spAutoFit/>
          </a:bodyPr>
          <a:lstStyle/>
          <a:p>
            <a:pPr marL="0" indent="0" algn="just">
              <a:lnSpc>
                <a:spcPct val="120000"/>
              </a:lnSpc>
              <a:spcBef>
                <a:spcPts val="0"/>
              </a:spcBef>
              <a:buClrTx/>
              <a:buNone/>
            </a:pPr>
            <a:r>
              <a:rPr lang="fr-FR" b="1" dirty="0">
                <a:solidFill>
                  <a:schemeClr val="bg1"/>
                </a:solidFill>
                <a:highlight>
                  <a:srgbClr val="D7D800"/>
                </a:highlight>
                <a:latin typeface="Montserrat Light" panose="00000400000000000000" pitchFamily="50" charset="0"/>
              </a:rPr>
              <a:t>RESULTAT 2024</a:t>
            </a:r>
            <a:endParaRPr lang="fr-FR" sz="1800" b="1" dirty="0">
              <a:solidFill>
                <a:schemeClr val="bg1"/>
              </a:solidFill>
              <a:highlight>
                <a:srgbClr val="D7D800"/>
              </a:highlight>
              <a:latin typeface="Montserrat Light" panose="00000400000000000000" pitchFamily="50" charset="0"/>
            </a:endParaRPr>
          </a:p>
        </p:txBody>
      </p:sp>
    </p:spTree>
    <p:extLst>
      <p:ext uri="{BB962C8B-B14F-4D97-AF65-F5344CB8AC3E}">
        <p14:creationId xmlns:p14="http://schemas.microsoft.com/office/powerpoint/2010/main" val="3395729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16291-EBD5-D3D6-382D-2E836CF6D4F1}"/>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1EB7A1D5-9D58-75AA-3685-CA7C6CC9D1D5}"/>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5" name="Image 4">
            <a:extLst>
              <a:ext uri="{FF2B5EF4-FFF2-40B4-BE49-F238E27FC236}">
                <a16:creationId xmlns:a16="http://schemas.microsoft.com/office/drawing/2014/main" id="{CD50B1FC-8DB6-0AD7-B566-BE11655F873E}"/>
              </a:ext>
            </a:extLst>
          </p:cNvPr>
          <p:cNvPicPr>
            <a:picLocks noChangeAspect="1"/>
          </p:cNvPicPr>
          <p:nvPr/>
        </p:nvPicPr>
        <p:blipFill>
          <a:blip r:embed="rId3"/>
          <a:stretch>
            <a:fillRect/>
          </a:stretch>
        </p:blipFill>
        <p:spPr>
          <a:xfrm>
            <a:off x="6410990" y="3306856"/>
            <a:ext cx="4820323" cy="3172268"/>
          </a:xfrm>
          <a:prstGeom prst="rect">
            <a:avLst/>
          </a:prstGeom>
        </p:spPr>
      </p:pic>
      <p:pic>
        <p:nvPicPr>
          <p:cNvPr id="8" name="Image 7">
            <a:extLst>
              <a:ext uri="{FF2B5EF4-FFF2-40B4-BE49-F238E27FC236}">
                <a16:creationId xmlns:a16="http://schemas.microsoft.com/office/drawing/2014/main" id="{0904D486-743C-50AA-95E9-F6E48C77CF31}"/>
              </a:ext>
            </a:extLst>
          </p:cNvPr>
          <p:cNvPicPr>
            <a:picLocks noChangeAspect="1"/>
          </p:cNvPicPr>
          <p:nvPr/>
        </p:nvPicPr>
        <p:blipFill>
          <a:blip r:embed="rId4"/>
          <a:stretch>
            <a:fillRect/>
          </a:stretch>
        </p:blipFill>
        <p:spPr>
          <a:xfrm>
            <a:off x="1781645" y="3749831"/>
            <a:ext cx="4191585" cy="2286319"/>
          </a:xfrm>
          <a:prstGeom prst="rect">
            <a:avLst/>
          </a:prstGeom>
        </p:spPr>
      </p:pic>
      <p:pic>
        <p:nvPicPr>
          <p:cNvPr id="10" name="Image 9">
            <a:extLst>
              <a:ext uri="{FF2B5EF4-FFF2-40B4-BE49-F238E27FC236}">
                <a16:creationId xmlns:a16="http://schemas.microsoft.com/office/drawing/2014/main" id="{049C918B-E0C7-CED8-5560-F94EA7FB7379}"/>
              </a:ext>
            </a:extLst>
          </p:cNvPr>
          <p:cNvPicPr>
            <a:picLocks noChangeAspect="1"/>
          </p:cNvPicPr>
          <p:nvPr/>
        </p:nvPicPr>
        <p:blipFill>
          <a:blip r:embed="rId5"/>
          <a:stretch>
            <a:fillRect/>
          </a:stretch>
        </p:blipFill>
        <p:spPr>
          <a:xfrm>
            <a:off x="1010012" y="563232"/>
            <a:ext cx="4963218" cy="1695687"/>
          </a:xfrm>
          <a:prstGeom prst="rect">
            <a:avLst/>
          </a:prstGeom>
        </p:spPr>
      </p:pic>
      <p:pic>
        <p:nvPicPr>
          <p:cNvPr id="12" name="Image 11">
            <a:extLst>
              <a:ext uri="{FF2B5EF4-FFF2-40B4-BE49-F238E27FC236}">
                <a16:creationId xmlns:a16="http://schemas.microsoft.com/office/drawing/2014/main" id="{4B20EA9B-6A63-4639-0060-06E8AD9F7520}"/>
              </a:ext>
            </a:extLst>
          </p:cNvPr>
          <p:cNvPicPr>
            <a:picLocks noChangeAspect="1"/>
          </p:cNvPicPr>
          <p:nvPr/>
        </p:nvPicPr>
        <p:blipFill>
          <a:blip r:embed="rId6"/>
          <a:stretch>
            <a:fillRect/>
          </a:stretch>
        </p:blipFill>
        <p:spPr>
          <a:xfrm>
            <a:off x="1142308" y="2306959"/>
            <a:ext cx="9907383" cy="981212"/>
          </a:xfrm>
          <a:prstGeom prst="rect">
            <a:avLst/>
          </a:prstGeom>
        </p:spPr>
      </p:pic>
      <p:sp>
        <p:nvSpPr>
          <p:cNvPr id="3" name="Graphique 12">
            <a:extLst>
              <a:ext uri="{FF2B5EF4-FFF2-40B4-BE49-F238E27FC236}">
                <a16:creationId xmlns:a16="http://schemas.microsoft.com/office/drawing/2014/main" id="{A1725F28-07A5-096A-2BDB-3BF5A8203533}"/>
              </a:ext>
            </a:extLst>
          </p:cNvPr>
          <p:cNvSpPr/>
          <p:nvPr/>
        </p:nvSpPr>
        <p:spPr>
          <a:xfrm>
            <a:off x="8924924" y="385677"/>
            <a:ext cx="2910257" cy="7225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tIns="0" rIns="36000" bIns="360000" rtlCol="0" anchor="t" anchorCtr="0"/>
          <a:lstStyle/>
          <a:p>
            <a:pPr>
              <a:lnSpc>
                <a:spcPts val="2160"/>
              </a:lnSpc>
            </a:pPr>
            <a:r>
              <a:rPr lang="fr-FR" dirty="0">
                <a:solidFill>
                  <a:srgbClr val="FFFFFF"/>
                </a:solidFill>
                <a:latin typeface="Bebas" pitchFamily="2" charset="0"/>
              </a:rPr>
              <a:t>Budget annexe de</a:t>
            </a:r>
          </a:p>
          <a:p>
            <a:pPr>
              <a:lnSpc>
                <a:spcPts val="2160"/>
              </a:lnSpc>
            </a:pPr>
            <a:r>
              <a:rPr lang="fr-FR" dirty="0">
                <a:solidFill>
                  <a:srgbClr val="FFFFFF"/>
                </a:solidFill>
                <a:latin typeface="Bebas" pitchFamily="2" charset="0"/>
              </a:rPr>
              <a:t>   l’assainissement</a:t>
            </a:r>
            <a:br>
              <a:rPr lang="fr-FR" dirty="0">
                <a:solidFill>
                  <a:srgbClr val="FFFFFF"/>
                </a:solidFill>
                <a:latin typeface="Bebas" pitchFamily="2" charset="0"/>
              </a:rPr>
            </a:br>
            <a:r>
              <a:rPr lang="fr-FR" dirty="0">
                <a:solidFill>
                  <a:srgbClr val="FFFFFF"/>
                </a:solidFill>
                <a:latin typeface="Bebas" pitchFamily="2" charset="0"/>
              </a:rPr>
              <a:t>   </a:t>
            </a:r>
          </a:p>
        </p:txBody>
      </p:sp>
    </p:spTree>
    <p:extLst>
      <p:ext uri="{BB962C8B-B14F-4D97-AF65-F5344CB8AC3E}">
        <p14:creationId xmlns:p14="http://schemas.microsoft.com/office/powerpoint/2010/main" val="23306866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3BF74-28F8-DE85-53D9-BC35732F8D68}"/>
            </a:ext>
          </a:extLst>
        </p:cNvPr>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A83F17DA-F5A8-7E21-51BB-6AFC3D5AD673}"/>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6" name="ZoneTexte 5">
            <a:extLst>
              <a:ext uri="{FF2B5EF4-FFF2-40B4-BE49-F238E27FC236}">
                <a16:creationId xmlns:a16="http://schemas.microsoft.com/office/drawing/2014/main" id="{A16492EB-C780-C3A8-B831-44C85C78F2A2}"/>
              </a:ext>
            </a:extLst>
          </p:cNvPr>
          <p:cNvSpPr txBox="1"/>
          <p:nvPr/>
        </p:nvSpPr>
        <p:spPr>
          <a:xfrm>
            <a:off x="707779" y="1246644"/>
            <a:ext cx="10806752" cy="3693319"/>
          </a:xfrm>
          <a:prstGeom prst="rect">
            <a:avLst/>
          </a:prstGeom>
          <a:noFill/>
        </p:spPr>
        <p:txBody>
          <a:bodyPr wrap="square">
            <a:spAutoFit/>
          </a:bodyPr>
          <a:lstStyle/>
          <a:p>
            <a:pPr marL="540000" algn="just">
              <a:tabLst>
                <a:tab pos="2970530" algn="l"/>
                <a:tab pos="4500880" algn="l"/>
              </a:tabLst>
            </a:pPr>
            <a:r>
              <a:rPr lang="fr-FR" b="1" u="sng" strike="noStrike" dirty="0">
                <a:latin typeface="Montserrat Light" panose="00000400000000000000" pitchFamily="50" charset="0"/>
                <a:ea typeface="Times New Roman" panose="02020603050405020304" pitchFamily="18" charset="0"/>
                <a:cs typeface="Times New Roman" panose="02020603050405020304" pitchFamily="18" charset="0"/>
              </a:rPr>
              <a:t>Con</a:t>
            </a:r>
            <a:r>
              <a:rPr lang="fr-FR" b="1" u="sng" dirty="0">
                <a:latin typeface="Montserrat Light" panose="00000400000000000000" pitchFamily="50" charset="0"/>
                <a:ea typeface="Times New Roman" panose="02020603050405020304" pitchFamily="18" charset="0"/>
                <a:cs typeface="Times New Roman" panose="02020603050405020304" pitchFamily="18" charset="0"/>
              </a:rPr>
              <a:t>clusions</a:t>
            </a:r>
            <a:r>
              <a:rPr lang="fr-FR" sz="1800" b="1" u="none" strike="noStrike" dirty="0">
                <a:effectLst/>
                <a:latin typeface="Montserrat Light" panose="00000400000000000000" pitchFamily="50" charset="0"/>
                <a:ea typeface="Times New Roman" panose="02020603050405020304" pitchFamily="18" charset="0"/>
                <a:cs typeface="Times New Roman" panose="02020603050405020304" pitchFamily="18" charset="0"/>
              </a:rPr>
              <a:t> :</a:t>
            </a:r>
            <a:endParaRPr lang="fr-FR" sz="1800" b="1" u="sng"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just">
              <a:tabLst>
                <a:tab pos="2970530" algn="l"/>
                <a:tab pos="4500880" algn="l"/>
              </a:tabLst>
            </a:pPr>
            <a:endParaRPr lang="fr-FR" dirty="0">
              <a:latin typeface="Montserrat Light" panose="00000400000000000000" pitchFamily="50" charset="0"/>
              <a:ea typeface="Times New Roman" panose="02020603050405020304" pitchFamily="18" charset="0"/>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Le budget 2025 poursuit la déclinaison transcrite au travers de l’audit budgétaire et de la Vision du Territoire pour une gestion globale - raisonnée des ressources en Eau.</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 </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Pour faire face aux défit de préservation et raréfaction de nos ressources qui s’illustrent aujourd’hui par des problématiques de pollution de l’eau, Saint-Louis Agglomération attribuera les concessions AEP/ASST de type affermage sur les périmètres actuels au(x) candidat(s) dont les offres répondront aux enjeux techniques et financiers des territoires impactés.</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 </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a:p>
            <a:pPr algn="just">
              <a:tabLst>
                <a:tab pos="2970530" algn="l"/>
                <a:tab pos="4500880" algn="l"/>
              </a:tabLst>
            </a:pPr>
            <a:r>
              <a:rPr lang="fr-FR" sz="1800" dirty="0">
                <a:effectLst/>
                <a:latin typeface="Montserrat Light" panose="00000400000000000000" pitchFamily="50" charset="0"/>
                <a:ea typeface="Times New Roman" panose="02020603050405020304" pitchFamily="18" charset="0"/>
                <a:cs typeface="Times New Roman" panose="02020603050405020304" pitchFamily="18" charset="0"/>
              </a:rPr>
              <a:t>Il conviendra de bien intégrer ces évolutions tarifaires afin de calibrer un prix de l’Eau harmonisé à l’échelle de notre Agglomération juste et acceptable pour concilier continuité des services et développement du Territoire.</a:t>
            </a:r>
            <a:endParaRPr lang="fr-FR" sz="1800" dirty="0">
              <a:effectLst/>
              <a:latin typeface="Trebuchet MS" panose="020B0603020202020204" pitchFamily="34" charset="0"/>
              <a:ea typeface="MS Mincho" panose="02020609040205080304" pitchFamily="49" charset="-128"/>
              <a:cs typeface="Times New Roman" panose="02020603050405020304" pitchFamily="18" charset="0"/>
            </a:endParaRPr>
          </a:p>
        </p:txBody>
      </p:sp>
      <p:sp>
        <p:nvSpPr>
          <p:cNvPr id="3" name="Graphique 12">
            <a:extLst>
              <a:ext uri="{FF2B5EF4-FFF2-40B4-BE49-F238E27FC236}">
                <a16:creationId xmlns:a16="http://schemas.microsoft.com/office/drawing/2014/main" id="{5FD854F2-94EA-A6E7-D101-E2A634679112}"/>
              </a:ext>
            </a:extLst>
          </p:cNvPr>
          <p:cNvSpPr/>
          <p:nvPr/>
        </p:nvSpPr>
        <p:spPr>
          <a:xfrm>
            <a:off x="8924924" y="385677"/>
            <a:ext cx="2910257" cy="7225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tIns="0" rIns="36000" bIns="360000" rtlCol="0" anchor="t" anchorCtr="0"/>
          <a:lstStyle/>
          <a:p>
            <a:pPr>
              <a:lnSpc>
                <a:spcPts val="2160"/>
              </a:lnSpc>
            </a:pPr>
            <a:r>
              <a:rPr lang="fr-FR" dirty="0">
                <a:solidFill>
                  <a:srgbClr val="FFFFFF"/>
                </a:solidFill>
                <a:latin typeface="Bebas" pitchFamily="2" charset="0"/>
              </a:rPr>
              <a:t>Budget annexe de</a:t>
            </a:r>
          </a:p>
          <a:p>
            <a:pPr>
              <a:lnSpc>
                <a:spcPts val="2160"/>
              </a:lnSpc>
            </a:pPr>
            <a:r>
              <a:rPr lang="fr-FR" dirty="0">
                <a:solidFill>
                  <a:srgbClr val="FFFFFF"/>
                </a:solidFill>
                <a:latin typeface="Bebas" pitchFamily="2" charset="0"/>
              </a:rPr>
              <a:t>   l’assainissement</a:t>
            </a:r>
            <a:br>
              <a:rPr lang="fr-FR" dirty="0">
                <a:solidFill>
                  <a:srgbClr val="FFFFFF"/>
                </a:solidFill>
                <a:latin typeface="Bebas" pitchFamily="2" charset="0"/>
              </a:rPr>
            </a:br>
            <a:r>
              <a:rPr lang="fr-FR" dirty="0">
                <a:solidFill>
                  <a:srgbClr val="FFFFFF"/>
                </a:solidFill>
                <a:latin typeface="Bebas" pitchFamily="2" charset="0"/>
              </a:rPr>
              <a:t>   </a:t>
            </a:r>
          </a:p>
        </p:txBody>
      </p:sp>
    </p:spTree>
    <p:extLst>
      <p:ext uri="{BB962C8B-B14F-4D97-AF65-F5344CB8AC3E}">
        <p14:creationId xmlns:p14="http://schemas.microsoft.com/office/powerpoint/2010/main" val="25055807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87E19-0443-A1B7-E791-0A942C8A01C4}"/>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62F1162B-FD99-207F-8086-85A0F98C1DFF}"/>
              </a:ext>
            </a:extLst>
          </p:cNvPr>
          <p:cNvSpPr/>
          <p:nvPr/>
        </p:nvSpPr>
        <p:spPr bwMode="auto">
          <a:xfrm>
            <a:off x="838200" y="1095374"/>
            <a:ext cx="10440000" cy="4680000"/>
          </a:xfrm>
          <a:prstGeom prst="rect">
            <a:avLst/>
          </a:prstGeom>
          <a:solidFill>
            <a:srgbClr val="D7D800"/>
          </a:solidFill>
          <a:ln>
            <a:noFill/>
          </a:ln>
        </p:spPr>
        <p:txBody>
          <a:bodyPr vert="horz" wrap="square" lIns="91440" tIns="45720" rIns="91440" bIns="45720" numCol="1" rtlCol="0" anchor="ctr" anchorCtr="0" compatLnSpc="1">
            <a:prstTxWarp prst="textArchDown">
              <a:avLst/>
            </a:prstTxWarp>
          </a:bodyPr>
          <a:lstStyle/>
          <a:p>
            <a:pPr algn="ctr"/>
            <a:endParaRPr lang="fr-FR"/>
          </a:p>
        </p:txBody>
      </p:sp>
      <p:grpSp>
        <p:nvGrpSpPr>
          <p:cNvPr id="28" name="Groupe 27">
            <a:extLst>
              <a:ext uri="{FF2B5EF4-FFF2-40B4-BE49-F238E27FC236}">
                <a16:creationId xmlns:a16="http://schemas.microsoft.com/office/drawing/2014/main" id="{31DB48B0-5A1C-5D44-E6C3-63804C372C5D}"/>
              </a:ext>
            </a:extLst>
          </p:cNvPr>
          <p:cNvGrpSpPr/>
          <p:nvPr/>
        </p:nvGrpSpPr>
        <p:grpSpPr>
          <a:xfrm>
            <a:off x="7497692" y="1095374"/>
            <a:ext cx="3780508" cy="6116594"/>
            <a:chOff x="8040788" y="370702"/>
            <a:chExt cx="3780508" cy="6116594"/>
          </a:xfrm>
        </p:grpSpPr>
        <p:grpSp>
          <p:nvGrpSpPr>
            <p:cNvPr id="25" name="Groupe 24">
              <a:extLst>
                <a:ext uri="{FF2B5EF4-FFF2-40B4-BE49-F238E27FC236}">
                  <a16:creationId xmlns:a16="http://schemas.microsoft.com/office/drawing/2014/main" id="{8BC943C3-1D9B-511E-C151-A08A6393BA53}"/>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A3F82FD2-AE8B-C926-17A7-B931204CED1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A1135113-BCF4-F15D-5E7F-9307DD76DC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97D002A9-D130-F18E-033A-34B0EC792DE3}"/>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09D82AC8-8F17-5CB5-5BAE-4A440D287C00}"/>
              </a:ext>
            </a:extLst>
          </p:cNvPr>
          <p:cNvSpPr/>
          <p:nvPr/>
        </p:nvSpPr>
        <p:spPr>
          <a:xfrm>
            <a:off x="694553" y="646053"/>
            <a:ext cx="9011421" cy="6116594"/>
          </a:xfrm>
          <a:prstGeom prst="rect">
            <a:avLst/>
          </a:prstGeom>
        </p:spPr>
        <p:txBody>
          <a:bodyPr wrap="square" lIns="180000" tIns="720000" rIns="180000" bIns="720000" anchor="ctr" anchorCtr="0">
            <a:noAutofit/>
          </a:bodyPr>
          <a:lstStyle/>
          <a:p>
            <a:pPr algn="ctr"/>
            <a:endParaRPr lang="en-US" sz="40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pPr algn="ct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Le budget annexe</a:t>
            </a:r>
            <a:b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b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 de la pépinière d’entreprise</a:t>
            </a:r>
            <a:b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b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à Schlierbach</a:t>
            </a: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ndParaRPr>
          </a:p>
          <a:p>
            <a:endParaRPr lang="en-US" sz="6000" b="1" spc="300" dirty="0">
              <a:solidFill>
                <a:schemeClr val="bg1"/>
              </a:solidFill>
              <a:effectLst>
                <a:outerShdw blurRad="50800" dist="38100" algn="l" rotWithShape="0">
                  <a:prstClr val="black">
                    <a:alpha val="40000"/>
                  </a:prstClr>
                </a:outerShdw>
              </a:effectLst>
              <a:latin typeface="Bebas" pitchFamily="2" charset="0"/>
            </a:endParaRPr>
          </a:p>
        </p:txBody>
      </p:sp>
    </p:spTree>
    <p:extLst>
      <p:ext uri="{BB962C8B-B14F-4D97-AF65-F5344CB8AC3E}">
        <p14:creationId xmlns:p14="http://schemas.microsoft.com/office/powerpoint/2010/main" val="8999165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12B0B-72AB-D3EF-4821-F86F76C4CDDF}"/>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0631D7F0-3E8B-A2C9-0D95-BD0DC583F584}"/>
              </a:ext>
            </a:extLst>
          </p:cNvPr>
          <p:cNvSpPr/>
          <p:nvPr/>
        </p:nvSpPr>
        <p:spPr>
          <a:xfrm>
            <a:off x="7550590" y="386591"/>
            <a:ext cx="4275112" cy="10403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a:t>
            </a:r>
          </a:p>
          <a:p>
            <a:pPr>
              <a:lnSpc>
                <a:spcPts val="2160"/>
              </a:lnSpc>
            </a:pPr>
            <a:r>
              <a:rPr lang="fr-FR" dirty="0">
                <a:solidFill>
                  <a:srgbClr val="FFFFFF"/>
                </a:solidFill>
                <a:latin typeface="Bebas" pitchFamily="2" charset="0"/>
              </a:rPr>
              <a:t>  Pépinière d’entreprise à Schlierbach</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E573769C-90BD-C8F8-9A9C-2D00A06FDFCC}"/>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9" name="Image 8">
            <a:extLst>
              <a:ext uri="{FF2B5EF4-FFF2-40B4-BE49-F238E27FC236}">
                <a16:creationId xmlns:a16="http://schemas.microsoft.com/office/drawing/2014/main" id="{0C30D80C-ABFB-A2AB-95F1-41B1B02EE9D6}"/>
              </a:ext>
            </a:extLst>
          </p:cNvPr>
          <p:cNvPicPr>
            <a:picLocks noChangeAspect="1"/>
          </p:cNvPicPr>
          <p:nvPr/>
        </p:nvPicPr>
        <p:blipFill>
          <a:blip r:embed="rId3"/>
          <a:stretch>
            <a:fillRect/>
          </a:stretch>
        </p:blipFill>
        <p:spPr>
          <a:xfrm>
            <a:off x="1686022" y="1492917"/>
            <a:ext cx="7115175" cy="3857625"/>
          </a:xfrm>
          <a:prstGeom prst="rect">
            <a:avLst/>
          </a:prstGeom>
        </p:spPr>
      </p:pic>
      <p:sp>
        <p:nvSpPr>
          <p:cNvPr id="10" name="ZoneTexte 9">
            <a:extLst>
              <a:ext uri="{FF2B5EF4-FFF2-40B4-BE49-F238E27FC236}">
                <a16:creationId xmlns:a16="http://schemas.microsoft.com/office/drawing/2014/main" id="{07F1EE2C-E52D-9482-2401-A74B9E8A64B3}"/>
              </a:ext>
            </a:extLst>
          </p:cNvPr>
          <p:cNvSpPr txBox="1"/>
          <p:nvPr/>
        </p:nvSpPr>
        <p:spPr>
          <a:xfrm>
            <a:off x="893445" y="5527272"/>
            <a:ext cx="9965054" cy="584775"/>
          </a:xfrm>
          <a:prstGeom prst="rect">
            <a:avLst/>
          </a:prstGeom>
          <a:noFill/>
        </p:spPr>
        <p:txBody>
          <a:bodyPr wrap="square">
            <a:spAutoFit/>
          </a:bodyPr>
          <a:lstStyle/>
          <a:p>
            <a:r>
              <a:rPr lang="fr-FR" sz="1600" dirty="0">
                <a:latin typeface="Montserrat Light" panose="00000400000000000000" pitchFamily="50" charset="0"/>
              </a:rPr>
              <a:t>Le résultat de fonctionnement 2024 s’élève à 60 439,15 €. </a:t>
            </a:r>
          </a:p>
          <a:p>
            <a:r>
              <a:rPr lang="fr-FR" sz="1600" dirty="0">
                <a:latin typeface="Montserrat Light" panose="00000400000000000000" pitchFamily="50" charset="0"/>
              </a:rPr>
              <a:t>La section de fonctionnement est présentée à l’équilibre pour un montant de 216 780€</a:t>
            </a:r>
          </a:p>
        </p:txBody>
      </p:sp>
      <p:sp>
        <p:nvSpPr>
          <p:cNvPr id="3" name="ZoneTexte 2">
            <a:extLst>
              <a:ext uri="{FF2B5EF4-FFF2-40B4-BE49-F238E27FC236}">
                <a16:creationId xmlns:a16="http://schemas.microsoft.com/office/drawing/2014/main" id="{D2E5FBD8-2E0E-80EF-5FD9-B00715C19EF8}"/>
              </a:ext>
            </a:extLst>
          </p:cNvPr>
          <p:cNvSpPr txBox="1"/>
          <p:nvPr/>
        </p:nvSpPr>
        <p:spPr>
          <a:xfrm>
            <a:off x="893445" y="1007562"/>
            <a:ext cx="6096000" cy="386388"/>
          </a:xfrm>
          <a:prstGeom prst="rect">
            <a:avLst/>
          </a:prstGeom>
          <a:noFill/>
        </p:spPr>
        <p:txBody>
          <a:bodyPr wrap="square">
            <a:spAutoFit/>
          </a:bodyPr>
          <a:lstStyle/>
          <a:p>
            <a:pPr marL="0" indent="0" algn="just">
              <a:lnSpc>
                <a:spcPct val="120000"/>
              </a:lnSpc>
              <a:spcBef>
                <a:spcPts val="0"/>
              </a:spcBef>
              <a:buClrTx/>
              <a:buNone/>
            </a:pPr>
            <a:r>
              <a:rPr lang="fr-FR" b="1" dirty="0">
                <a:solidFill>
                  <a:schemeClr val="bg1"/>
                </a:solidFill>
                <a:highlight>
                  <a:srgbClr val="D7D800"/>
                </a:highlight>
                <a:latin typeface="Montserrat Light" panose="00000400000000000000" pitchFamily="50" charset="0"/>
              </a:rPr>
              <a:t>SECTION DE FONCTIONNEMENT</a:t>
            </a:r>
            <a:endParaRPr lang="fr-FR" sz="1800" b="1" dirty="0">
              <a:solidFill>
                <a:schemeClr val="bg1"/>
              </a:solidFill>
              <a:highlight>
                <a:srgbClr val="D7D800"/>
              </a:highlight>
              <a:latin typeface="Montserrat Light" panose="00000400000000000000" pitchFamily="50" charset="0"/>
            </a:endParaRPr>
          </a:p>
        </p:txBody>
      </p:sp>
    </p:spTree>
    <p:extLst>
      <p:ext uri="{BB962C8B-B14F-4D97-AF65-F5344CB8AC3E}">
        <p14:creationId xmlns:p14="http://schemas.microsoft.com/office/powerpoint/2010/main" val="182272559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66117-F077-FEDF-8BEE-BE0610990B50}"/>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3225191A-0A49-3A2E-BA70-864B0DE218A3}"/>
              </a:ext>
            </a:extLst>
          </p:cNvPr>
          <p:cNvSpPr/>
          <p:nvPr/>
        </p:nvSpPr>
        <p:spPr>
          <a:xfrm>
            <a:off x="7550590" y="386591"/>
            <a:ext cx="4275112" cy="10403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a:t>
            </a:r>
          </a:p>
          <a:p>
            <a:pPr>
              <a:lnSpc>
                <a:spcPts val="2160"/>
              </a:lnSpc>
            </a:pPr>
            <a:r>
              <a:rPr lang="fr-FR" dirty="0">
                <a:solidFill>
                  <a:srgbClr val="FFFFFF"/>
                </a:solidFill>
                <a:latin typeface="Bebas" pitchFamily="2" charset="0"/>
              </a:rPr>
              <a:t>  Pépinière d’entreprise à Schlierbach</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A732C5A9-AD37-4989-3B01-26C26DE86C05}"/>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11" name="Image 10">
            <a:extLst>
              <a:ext uri="{FF2B5EF4-FFF2-40B4-BE49-F238E27FC236}">
                <a16:creationId xmlns:a16="http://schemas.microsoft.com/office/drawing/2014/main" id="{EE5C8282-2CA0-8030-6E16-2484A77DE456}"/>
              </a:ext>
            </a:extLst>
          </p:cNvPr>
          <p:cNvPicPr>
            <a:picLocks noChangeAspect="1"/>
          </p:cNvPicPr>
          <p:nvPr/>
        </p:nvPicPr>
        <p:blipFill>
          <a:blip r:embed="rId3"/>
          <a:stretch>
            <a:fillRect/>
          </a:stretch>
        </p:blipFill>
        <p:spPr>
          <a:xfrm>
            <a:off x="793082" y="1107589"/>
            <a:ext cx="7200900" cy="5476875"/>
          </a:xfrm>
          <a:prstGeom prst="rect">
            <a:avLst/>
          </a:prstGeom>
        </p:spPr>
      </p:pic>
      <p:sp>
        <p:nvSpPr>
          <p:cNvPr id="12" name="ZoneTexte 11">
            <a:extLst>
              <a:ext uri="{FF2B5EF4-FFF2-40B4-BE49-F238E27FC236}">
                <a16:creationId xmlns:a16="http://schemas.microsoft.com/office/drawing/2014/main" id="{E660BD27-2EC9-F05C-6394-AA1639DBAC17}"/>
              </a:ext>
            </a:extLst>
          </p:cNvPr>
          <p:cNvSpPr txBox="1"/>
          <p:nvPr/>
        </p:nvSpPr>
        <p:spPr>
          <a:xfrm>
            <a:off x="8321842" y="2551747"/>
            <a:ext cx="3000876" cy="1877437"/>
          </a:xfrm>
          <a:prstGeom prst="rect">
            <a:avLst/>
          </a:prstGeom>
          <a:noFill/>
        </p:spPr>
        <p:txBody>
          <a:bodyPr wrap="square">
            <a:spAutoFit/>
          </a:bodyPr>
          <a:lstStyle/>
          <a:p>
            <a:r>
              <a:rPr lang="fr-FR" sz="1600" dirty="0">
                <a:latin typeface="Montserrat Light" panose="00000400000000000000" pitchFamily="50" charset="0"/>
              </a:rPr>
              <a:t>Le résultat d’investissement 2024 s’élève à 22 783,37 €</a:t>
            </a:r>
          </a:p>
          <a:p>
            <a:endParaRPr lang="fr-FR" sz="1600" dirty="0">
              <a:latin typeface="Montserrat Light" panose="00000400000000000000" pitchFamily="50" charset="0"/>
            </a:endParaRPr>
          </a:p>
          <a:p>
            <a:r>
              <a:rPr lang="fr-FR" sz="1600" dirty="0">
                <a:latin typeface="Montserrat Light" panose="00000400000000000000" pitchFamily="50" charset="0"/>
              </a:rPr>
              <a:t>Le résultat de clôture 2024 est de 83 221,04 € </a:t>
            </a:r>
          </a:p>
          <a:p>
            <a:endParaRPr lang="fr-FR" dirty="0"/>
          </a:p>
          <a:p>
            <a:endParaRPr lang="fr-FR" dirty="0"/>
          </a:p>
        </p:txBody>
      </p:sp>
      <p:sp>
        <p:nvSpPr>
          <p:cNvPr id="3" name="ZoneTexte 2">
            <a:extLst>
              <a:ext uri="{FF2B5EF4-FFF2-40B4-BE49-F238E27FC236}">
                <a16:creationId xmlns:a16="http://schemas.microsoft.com/office/drawing/2014/main" id="{55901DF2-9807-2F6C-DD96-B331B4F25C4F}"/>
              </a:ext>
            </a:extLst>
          </p:cNvPr>
          <p:cNvSpPr txBox="1"/>
          <p:nvPr/>
        </p:nvSpPr>
        <p:spPr>
          <a:xfrm>
            <a:off x="707779" y="561526"/>
            <a:ext cx="6096000" cy="386388"/>
          </a:xfrm>
          <a:prstGeom prst="rect">
            <a:avLst/>
          </a:prstGeom>
          <a:noFill/>
        </p:spPr>
        <p:txBody>
          <a:bodyPr wrap="square">
            <a:spAutoFit/>
          </a:bodyPr>
          <a:lstStyle/>
          <a:p>
            <a:pPr marL="0" indent="0" algn="just">
              <a:lnSpc>
                <a:spcPct val="120000"/>
              </a:lnSpc>
              <a:spcBef>
                <a:spcPts val="0"/>
              </a:spcBef>
              <a:buClrTx/>
              <a:buNone/>
            </a:pPr>
            <a:r>
              <a:rPr lang="fr-FR" b="1" dirty="0">
                <a:solidFill>
                  <a:schemeClr val="bg1"/>
                </a:solidFill>
                <a:highlight>
                  <a:srgbClr val="D7D800"/>
                </a:highlight>
                <a:latin typeface="Montserrat Light" panose="00000400000000000000" pitchFamily="50" charset="0"/>
              </a:rPr>
              <a:t>SECTION D’INVESTISSEMENT</a:t>
            </a:r>
            <a:endParaRPr lang="fr-FR" sz="1800" b="1" dirty="0">
              <a:solidFill>
                <a:schemeClr val="bg1"/>
              </a:solidFill>
              <a:highlight>
                <a:srgbClr val="D7D800"/>
              </a:highlight>
              <a:latin typeface="Montserrat Light" panose="00000400000000000000" pitchFamily="50" charset="0"/>
            </a:endParaRPr>
          </a:p>
        </p:txBody>
      </p:sp>
    </p:spTree>
    <p:extLst>
      <p:ext uri="{BB962C8B-B14F-4D97-AF65-F5344CB8AC3E}">
        <p14:creationId xmlns:p14="http://schemas.microsoft.com/office/powerpoint/2010/main" val="36693954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D684C-4632-26E4-2D90-1423BC612B9C}"/>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816967DA-8F92-99D4-0135-AB1C9BA9D67D}"/>
              </a:ext>
            </a:extLst>
          </p:cNvPr>
          <p:cNvSpPr/>
          <p:nvPr/>
        </p:nvSpPr>
        <p:spPr>
          <a:xfrm>
            <a:off x="7550590" y="386591"/>
            <a:ext cx="4275112" cy="1040348"/>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Budget annexe de la</a:t>
            </a:r>
          </a:p>
          <a:p>
            <a:pPr>
              <a:lnSpc>
                <a:spcPts val="2160"/>
              </a:lnSpc>
            </a:pPr>
            <a:r>
              <a:rPr lang="fr-FR" dirty="0">
                <a:solidFill>
                  <a:srgbClr val="FFFFFF"/>
                </a:solidFill>
                <a:latin typeface="Bebas" pitchFamily="2" charset="0"/>
              </a:rPr>
              <a:t>  Pépinière d’entreprise à Schlierbach</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10F1FA6F-82B6-F3F7-CB9C-EC759D4A636E}"/>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pic>
        <p:nvPicPr>
          <p:cNvPr id="4" name="Image 3">
            <a:extLst>
              <a:ext uri="{FF2B5EF4-FFF2-40B4-BE49-F238E27FC236}">
                <a16:creationId xmlns:a16="http://schemas.microsoft.com/office/drawing/2014/main" id="{33AA41A8-E2FD-5FA8-C641-6D720925DC71}"/>
              </a:ext>
            </a:extLst>
          </p:cNvPr>
          <p:cNvPicPr>
            <a:picLocks noChangeAspect="1"/>
          </p:cNvPicPr>
          <p:nvPr/>
        </p:nvPicPr>
        <p:blipFill>
          <a:blip r:embed="rId3"/>
          <a:stretch>
            <a:fillRect/>
          </a:stretch>
        </p:blipFill>
        <p:spPr>
          <a:xfrm>
            <a:off x="646996" y="1194602"/>
            <a:ext cx="10705504" cy="4925995"/>
          </a:xfrm>
          <a:prstGeom prst="rect">
            <a:avLst/>
          </a:prstGeom>
        </p:spPr>
      </p:pic>
      <p:sp>
        <p:nvSpPr>
          <p:cNvPr id="5" name="ZoneTexte 4">
            <a:extLst>
              <a:ext uri="{FF2B5EF4-FFF2-40B4-BE49-F238E27FC236}">
                <a16:creationId xmlns:a16="http://schemas.microsoft.com/office/drawing/2014/main" id="{BA5B82AB-FD60-D10B-9449-4A326CB2A83F}"/>
              </a:ext>
            </a:extLst>
          </p:cNvPr>
          <p:cNvSpPr txBox="1"/>
          <p:nvPr/>
        </p:nvSpPr>
        <p:spPr>
          <a:xfrm>
            <a:off x="518849" y="1185871"/>
            <a:ext cx="6096000" cy="386388"/>
          </a:xfrm>
          <a:prstGeom prst="rect">
            <a:avLst/>
          </a:prstGeom>
          <a:noFill/>
        </p:spPr>
        <p:txBody>
          <a:bodyPr wrap="square">
            <a:spAutoFit/>
          </a:bodyPr>
          <a:lstStyle/>
          <a:p>
            <a:pPr marL="0" indent="0" algn="just">
              <a:lnSpc>
                <a:spcPct val="120000"/>
              </a:lnSpc>
              <a:spcBef>
                <a:spcPts val="0"/>
              </a:spcBef>
              <a:buClrTx/>
              <a:buNone/>
            </a:pPr>
            <a:r>
              <a:rPr lang="fr-FR" b="1" dirty="0">
                <a:solidFill>
                  <a:schemeClr val="bg1"/>
                </a:solidFill>
                <a:highlight>
                  <a:srgbClr val="D7D800"/>
                </a:highlight>
                <a:latin typeface="Montserrat Light" panose="00000400000000000000" pitchFamily="50" charset="0"/>
              </a:rPr>
              <a:t>RESULTAT 2024</a:t>
            </a:r>
            <a:endParaRPr lang="fr-FR" sz="1800" b="1" dirty="0">
              <a:solidFill>
                <a:schemeClr val="bg1"/>
              </a:solidFill>
              <a:highlight>
                <a:srgbClr val="D7D800"/>
              </a:highlight>
              <a:latin typeface="Montserrat Light" panose="00000400000000000000" pitchFamily="50" charset="0"/>
            </a:endParaRPr>
          </a:p>
        </p:txBody>
      </p:sp>
    </p:spTree>
    <p:extLst>
      <p:ext uri="{BB962C8B-B14F-4D97-AF65-F5344CB8AC3E}">
        <p14:creationId xmlns:p14="http://schemas.microsoft.com/office/powerpoint/2010/main" val="25950219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E40CF-962B-DBC1-1AB4-12B5D7FDE85A}"/>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5021C631-BB2D-F8AB-1D93-A6B6E0AE7998}"/>
              </a:ext>
            </a:extLst>
          </p:cNvPr>
          <p:cNvSpPr/>
          <p:nvPr/>
        </p:nvSpPr>
        <p:spPr bwMode="auto">
          <a:xfrm>
            <a:off x="838200" y="1095374"/>
            <a:ext cx="10440000" cy="4680000"/>
          </a:xfrm>
          <a:prstGeom prst="rect">
            <a:avLst/>
          </a:prstGeom>
          <a:solidFill>
            <a:srgbClr val="D7D800"/>
          </a:solidFill>
          <a:ln>
            <a:noFill/>
          </a:ln>
        </p:spPr>
        <p:txBody>
          <a:bodyPr vert="horz" wrap="square" lIns="91440" tIns="45720" rIns="91440" bIns="45720" numCol="1" rtlCol="0" anchor="ctr" anchorCtr="0" compatLnSpc="1">
            <a:prstTxWarp prst="textArchDown">
              <a:avLst/>
            </a:prstTxWarp>
          </a:bodyPr>
          <a:lstStyle/>
          <a:p>
            <a:pPr algn="ctr"/>
            <a:endParaRPr lang="fr-FR"/>
          </a:p>
        </p:txBody>
      </p:sp>
      <p:grpSp>
        <p:nvGrpSpPr>
          <p:cNvPr id="28" name="Groupe 27">
            <a:extLst>
              <a:ext uri="{FF2B5EF4-FFF2-40B4-BE49-F238E27FC236}">
                <a16:creationId xmlns:a16="http://schemas.microsoft.com/office/drawing/2014/main" id="{1D6B30DA-249A-67D0-61A9-A889EFA88928}"/>
              </a:ext>
            </a:extLst>
          </p:cNvPr>
          <p:cNvGrpSpPr/>
          <p:nvPr/>
        </p:nvGrpSpPr>
        <p:grpSpPr>
          <a:xfrm>
            <a:off x="7497692" y="1095374"/>
            <a:ext cx="3780508" cy="6116594"/>
            <a:chOff x="8040788" y="370702"/>
            <a:chExt cx="3780508" cy="6116594"/>
          </a:xfrm>
        </p:grpSpPr>
        <p:grpSp>
          <p:nvGrpSpPr>
            <p:cNvPr id="25" name="Groupe 24">
              <a:extLst>
                <a:ext uri="{FF2B5EF4-FFF2-40B4-BE49-F238E27FC236}">
                  <a16:creationId xmlns:a16="http://schemas.microsoft.com/office/drawing/2014/main" id="{8A12CF91-4278-EFC4-28D8-742F131C1546}"/>
                </a:ext>
              </a:extLst>
            </p:cNvPr>
            <p:cNvGrpSpPr/>
            <p:nvPr/>
          </p:nvGrpSpPr>
          <p:grpSpPr>
            <a:xfrm>
              <a:off x="8040788" y="370702"/>
              <a:ext cx="3780508" cy="6116594"/>
              <a:chOff x="2651055" y="2137857"/>
              <a:chExt cx="3780508" cy="6116594"/>
            </a:xfrm>
          </p:grpSpPr>
          <p:pic>
            <p:nvPicPr>
              <p:cNvPr id="24" name="Graphique 23">
                <a:extLst>
                  <a:ext uri="{FF2B5EF4-FFF2-40B4-BE49-F238E27FC236}">
                    <a16:creationId xmlns:a16="http://schemas.microsoft.com/office/drawing/2014/main" id="{1DB90B71-9A62-00EC-8B3B-5FCAF0AB643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2589" t="5639" r="10251" b="20476"/>
              <a:stretch/>
            </p:blipFill>
            <p:spPr>
              <a:xfrm>
                <a:off x="2669843" y="2137857"/>
                <a:ext cx="3761719" cy="6116594"/>
              </a:xfrm>
              <a:prstGeom prst="rect">
                <a:avLst/>
              </a:prstGeom>
            </p:spPr>
          </p:pic>
          <p:pic>
            <p:nvPicPr>
              <p:cNvPr id="23" name="Graphique 22">
                <a:extLst>
                  <a:ext uri="{FF2B5EF4-FFF2-40B4-BE49-F238E27FC236}">
                    <a16:creationId xmlns:a16="http://schemas.microsoft.com/office/drawing/2014/main" id="{BA16A0A8-F2CD-FEA7-5610-E7CDA8F6D7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51055" y="2137857"/>
                <a:ext cx="3780508" cy="2058277"/>
              </a:xfrm>
              <a:prstGeom prst="rect">
                <a:avLst/>
              </a:prstGeom>
            </p:spPr>
          </p:pic>
        </p:grpSp>
        <p:pic>
          <p:nvPicPr>
            <p:cNvPr id="26" name="Image 25">
              <a:extLst>
                <a:ext uri="{FF2B5EF4-FFF2-40B4-BE49-F238E27FC236}">
                  <a16:creationId xmlns:a16="http://schemas.microsoft.com/office/drawing/2014/main" id="{8E899616-8F93-5487-C521-5B19ABE7DEAC}"/>
                </a:ext>
              </a:extLst>
            </p:cNvPr>
            <p:cNvPicPr>
              <a:picLocks noChangeAspect="1"/>
            </p:cNvPicPr>
            <p:nvPr/>
          </p:nvPicPr>
          <p:blipFill>
            <a:blip r:embed="rId7"/>
            <a:stretch>
              <a:fillRect/>
            </a:stretch>
          </p:blipFill>
          <p:spPr>
            <a:xfrm>
              <a:off x="8670627" y="707823"/>
              <a:ext cx="2297297" cy="815170"/>
            </a:xfrm>
            <a:prstGeom prst="rect">
              <a:avLst/>
            </a:prstGeom>
          </p:spPr>
        </p:pic>
      </p:grpSp>
      <p:sp>
        <p:nvSpPr>
          <p:cNvPr id="27" name="Rectangle 26">
            <a:extLst>
              <a:ext uri="{FF2B5EF4-FFF2-40B4-BE49-F238E27FC236}">
                <a16:creationId xmlns:a16="http://schemas.microsoft.com/office/drawing/2014/main" id="{01132015-7E2C-F61F-B947-6F2B4B3AF02F}"/>
              </a:ext>
            </a:extLst>
          </p:cNvPr>
          <p:cNvSpPr/>
          <p:nvPr/>
        </p:nvSpPr>
        <p:spPr>
          <a:xfrm>
            <a:off x="370704" y="370702"/>
            <a:ext cx="8781922" cy="6116594"/>
          </a:xfrm>
          <a:prstGeom prst="rect">
            <a:avLst/>
          </a:prstGeom>
        </p:spPr>
        <p:txBody>
          <a:bodyPr wrap="square" lIns="180000" tIns="720000" rIns="180000" bIns="720000" anchor="ctr" anchorCtr="0">
            <a:noAutofit/>
          </a:bodyPr>
          <a:lstStyle/>
          <a:p>
            <a:pPr algn="ctr"/>
            <a:endParaRPr lang="en-US" sz="4000" b="1" spc="300" dirty="0">
              <a:solidFill>
                <a:schemeClr val="bg1"/>
              </a:solidFill>
              <a:effectLst>
                <a:outerShdw blurRad="50800" dist="38100" algn="l" rotWithShape="0">
                  <a:prstClr val="black">
                    <a:alpha val="40000"/>
                  </a:prstClr>
                </a:outerShdw>
              </a:effectLst>
              <a:latin typeface="Montserrat Light" panose="00000400000000000000" pitchFamily="50" charset="0"/>
            </a:endParaRPr>
          </a:p>
          <a:p>
            <a:pPr algn="ct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Le budget annexe</a:t>
            </a:r>
            <a:b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br>
            <a:r>
              <a:rPr lang="fr-FR" sz="4000" b="1" spc="300" dirty="0">
                <a:solidFill>
                  <a:schemeClr val="bg1"/>
                </a:solidFill>
                <a:effectLst>
                  <a:outerShdw blurRad="50800" dist="38100" algn="l" rotWithShape="0">
                    <a:prstClr val="black">
                      <a:alpha val="40000"/>
                    </a:prstClr>
                  </a:outerShdw>
                </a:effectLst>
                <a:latin typeface="Montserrat Light" panose="00000400000000000000" pitchFamily="50" charset="0"/>
              </a:rPr>
              <a:t> de la zone d’activité «Technoparc» à Hésingue</a:t>
            </a:r>
            <a:endParaRPr kumimoji="0" lang="en-US" sz="4000" b="1" i="0" u="none" strike="noStrike" kern="1200" cap="none" spc="300" normalizeH="0" baseline="0" noProof="0" dirty="0">
              <a:ln>
                <a:noFill/>
              </a:ln>
              <a:solidFill>
                <a:srgbClr val="FFFFFF"/>
              </a:solidFill>
              <a:effectLst>
                <a:outerShdw blurRad="50800" dist="38100" algn="l" rotWithShape="0">
                  <a:prstClr val="black">
                    <a:alpha val="40000"/>
                  </a:prstClr>
                </a:outerShdw>
              </a:effectLst>
              <a:uLnTx/>
              <a:uFillTx/>
              <a:latin typeface="Montserrat Light" panose="00000400000000000000" pitchFamily="50" charset="0"/>
            </a:endParaRPr>
          </a:p>
          <a:p>
            <a:endParaRPr lang="en-US" sz="6000" b="1" spc="300" dirty="0">
              <a:solidFill>
                <a:schemeClr val="bg1"/>
              </a:solidFill>
              <a:effectLst>
                <a:outerShdw blurRad="50800" dist="38100" algn="l" rotWithShape="0">
                  <a:prstClr val="black">
                    <a:alpha val="40000"/>
                  </a:prstClr>
                </a:outerShdw>
              </a:effectLst>
              <a:latin typeface="Bebas" pitchFamily="2" charset="0"/>
            </a:endParaRPr>
          </a:p>
        </p:txBody>
      </p:sp>
    </p:spTree>
    <p:extLst>
      <p:ext uri="{BB962C8B-B14F-4D97-AF65-F5344CB8AC3E}">
        <p14:creationId xmlns:p14="http://schemas.microsoft.com/office/powerpoint/2010/main" val="4219757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7B9D4-1893-17C7-E110-EB745889AF7E}"/>
            </a:ext>
          </a:extLst>
        </p:cNvPr>
        <p:cNvGrpSpPr/>
        <p:nvPr/>
      </p:nvGrpSpPr>
      <p:grpSpPr>
        <a:xfrm>
          <a:off x="0" y="0"/>
          <a:ext cx="0" cy="0"/>
          <a:chOff x="0" y="0"/>
          <a:chExt cx="0" cy="0"/>
        </a:xfrm>
      </p:grpSpPr>
      <p:sp>
        <p:nvSpPr>
          <p:cNvPr id="6" name="Graphique 12">
            <a:extLst>
              <a:ext uri="{FF2B5EF4-FFF2-40B4-BE49-F238E27FC236}">
                <a16:creationId xmlns:a16="http://schemas.microsoft.com/office/drawing/2014/main" id="{1F663464-A458-78FB-163C-41A6FB588A05}"/>
              </a:ext>
            </a:extLst>
          </p:cNvPr>
          <p:cNvSpPr/>
          <p:nvPr/>
        </p:nvSpPr>
        <p:spPr>
          <a:xfrm>
            <a:off x="9136251" y="386592"/>
            <a:ext cx="2689450" cy="605299"/>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err="1">
                <a:solidFill>
                  <a:srgbClr val="FFFFFF"/>
                </a:solidFill>
                <a:latin typeface="Bebas" pitchFamily="2" charset="0"/>
              </a:rPr>
              <a:t>Bdget</a:t>
            </a:r>
            <a:r>
              <a:rPr lang="fr-FR" dirty="0">
                <a:solidFill>
                  <a:srgbClr val="FFFFFF"/>
                </a:solidFill>
                <a:latin typeface="Bebas" pitchFamily="2" charset="0"/>
              </a:rPr>
              <a:t> principal</a:t>
            </a:r>
            <a:br>
              <a:rPr lang="fr-FR" dirty="0">
                <a:solidFill>
                  <a:srgbClr val="FFFFFF"/>
                </a:solidFill>
                <a:latin typeface="Bebas" pitchFamily="2" charset="0"/>
              </a:rPr>
            </a:br>
            <a:r>
              <a:rPr lang="fr-FR" dirty="0">
                <a:solidFill>
                  <a:srgbClr val="FFFFFF"/>
                </a:solidFill>
                <a:latin typeface="Bebas" pitchFamily="2" charset="0"/>
              </a:rPr>
              <a:t>   </a:t>
            </a:r>
          </a:p>
        </p:txBody>
      </p:sp>
      <p:sp>
        <p:nvSpPr>
          <p:cNvPr id="2" name="Espace réservé du contenu 4">
            <a:extLst>
              <a:ext uri="{FF2B5EF4-FFF2-40B4-BE49-F238E27FC236}">
                <a16:creationId xmlns:a16="http://schemas.microsoft.com/office/drawing/2014/main" id="{F6B74DA5-6F31-AF9E-2439-4AF2A30CA0A5}"/>
              </a:ext>
            </a:extLst>
          </p:cNvPr>
          <p:cNvSpPr txBox="1">
            <a:spLocks/>
          </p:cNvSpPr>
          <p:nvPr/>
        </p:nvSpPr>
        <p:spPr>
          <a:xfrm>
            <a:off x="707779" y="1426939"/>
            <a:ext cx="10455791" cy="464578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spcBef>
                <a:spcPts val="0"/>
              </a:spcBef>
              <a:spcAft>
                <a:spcPts val="1000"/>
              </a:spcAft>
              <a:buClr>
                <a:srgbClr val="E2C7B8"/>
              </a:buClr>
              <a:buSzPct val="100000"/>
              <a:buFont typeface="Arial"/>
              <a:buNone/>
            </a:pPr>
            <a:endParaRPr lang="fr-FR" sz="1500" dirty="0">
              <a:latin typeface="+mj-lt"/>
            </a:endParaRPr>
          </a:p>
        </p:txBody>
      </p:sp>
      <p:sp>
        <p:nvSpPr>
          <p:cNvPr id="3" name="Graphique 12">
            <a:extLst>
              <a:ext uri="{FF2B5EF4-FFF2-40B4-BE49-F238E27FC236}">
                <a16:creationId xmlns:a16="http://schemas.microsoft.com/office/drawing/2014/main" id="{82642F6B-98F3-520B-8F37-C90F8DFA6276}"/>
              </a:ext>
            </a:extLst>
          </p:cNvPr>
          <p:cNvSpPr/>
          <p:nvPr/>
        </p:nvSpPr>
        <p:spPr>
          <a:xfrm>
            <a:off x="7586804" y="386592"/>
            <a:ext cx="4238898" cy="926160"/>
          </a:xfrm>
          <a:custGeom>
            <a:avLst/>
            <a:gdLst>
              <a:gd name="connsiteX0" fmla="*/ 0 w 2003977"/>
              <a:gd name="connsiteY0" fmla="*/ 0 h 1090221"/>
              <a:gd name="connsiteX1" fmla="*/ 554434 w 2003977"/>
              <a:gd name="connsiteY1" fmla="*/ 1090221 h 1090221"/>
              <a:gd name="connsiteX2" fmla="*/ 2003977 w 2003977"/>
              <a:gd name="connsiteY2" fmla="*/ 477232 h 1090221"/>
              <a:gd name="connsiteX3" fmla="*/ 2003977 w 2003977"/>
              <a:gd name="connsiteY3" fmla="*/ 0 h 1090221"/>
            </a:gdLst>
            <a:ahLst/>
            <a:cxnLst>
              <a:cxn ang="0">
                <a:pos x="connsiteX0" y="connsiteY0"/>
              </a:cxn>
              <a:cxn ang="0">
                <a:pos x="connsiteX1" y="connsiteY1"/>
              </a:cxn>
              <a:cxn ang="0">
                <a:pos x="connsiteX2" y="connsiteY2"/>
              </a:cxn>
              <a:cxn ang="0">
                <a:pos x="connsiteX3" y="connsiteY3"/>
              </a:cxn>
            </a:cxnLst>
            <a:rect l="l" t="t" r="r" b="b"/>
            <a:pathLst>
              <a:path w="2003977" h="1090221">
                <a:moveTo>
                  <a:pt x="0" y="0"/>
                </a:moveTo>
                <a:lnTo>
                  <a:pt x="554434" y="1090221"/>
                </a:lnTo>
                <a:lnTo>
                  <a:pt x="2003977" y="477232"/>
                </a:lnTo>
                <a:lnTo>
                  <a:pt x="2003977" y="0"/>
                </a:lnTo>
                <a:close/>
              </a:path>
            </a:pathLst>
          </a:custGeom>
          <a:solidFill>
            <a:srgbClr val="D7D800"/>
          </a:solidFill>
          <a:ln w="8334" cap="flat">
            <a:noFill/>
            <a:prstDash val="solid"/>
            <a:miter/>
          </a:ln>
        </p:spPr>
        <p:txBody>
          <a:bodyPr wrap="none" lIns="468000" rIns="36000" bIns="360000" rtlCol="0" anchor="t" anchorCtr="0"/>
          <a:lstStyle/>
          <a:p>
            <a:pPr>
              <a:lnSpc>
                <a:spcPts val="2160"/>
              </a:lnSpc>
            </a:pPr>
            <a:r>
              <a:rPr lang="fr-FR" dirty="0">
                <a:solidFill>
                  <a:srgbClr val="FFFFFF"/>
                </a:solidFill>
                <a:latin typeface="Bebas" pitchFamily="2" charset="0"/>
              </a:rPr>
              <a:t>Le budget annexe de la zone d’activité </a:t>
            </a:r>
          </a:p>
          <a:p>
            <a:pPr>
              <a:lnSpc>
                <a:spcPts val="2160"/>
              </a:lnSpc>
            </a:pPr>
            <a:r>
              <a:rPr lang="fr-FR" dirty="0">
                <a:solidFill>
                  <a:srgbClr val="FFFFFF"/>
                </a:solidFill>
                <a:latin typeface="Bebas" pitchFamily="2" charset="0"/>
              </a:rPr>
              <a:t>        « Technoparc » à Hésingue</a:t>
            </a:r>
            <a:br>
              <a:rPr lang="fr-FR" dirty="0">
                <a:solidFill>
                  <a:srgbClr val="FFFFFF"/>
                </a:solidFill>
                <a:latin typeface="Bebas" pitchFamily="2" charset="0"/>
              </a:rPr>
            </a:br>
            <a:r>
              <a:rPr lang="fr-FR" dirty="0">
                <a:solidFill>
                  <a:srgbClr val="FFFFFF"/>
                </a:solidFill>
                <a:latin typeface="Bebas" pitchFamily="2" charset="0"/>
              </a:rPr>
              <a:t>   </a:t>
            </a:r>
          </a:p>
        </p:txBody>
      </p:sp>
      <p:pic>
        <p:nvPicPr>
          <p:cNvPr id="4" name="Image 3">
            <a:extLst>
              <a:ext uri="{FF2B5EF4-FFF2-40B4-BE49-F238E27FC236}">
                <a16:creationId xmlns:a16="http://schemas.microsoft.com/office/drawing/2014/main" id="{9F84A885-024B-9EE2-EFC4-207B8003D79B}"/>
              </a:ext>
            </a:extLst>
          </p:cNvPr>
          <p:cNvPicPr>
            <a:picLocks noChangeAspect="1"/>
          </p:cNvPicPr>
          <p:nvPr/>
        </p:nvPicPr>
        <p:blipFill>
          <a:blip r:embed="rId3"/>
          <a:stretch>
            <a:fillRect/>
          </a:stretch>
        </p:blipFill>
        <p:spPr>
          <a:xfrm>
            <a:off x="707778" y="785277"/>
            <a:ext cx="6478003" cy="5325475"/>
          </a:xfrm>
          <a:prstGeom prst="rect">
            <a:avLst/>
          </a:prstGeom>
        </p:spPr>
      </p:pic>
      <p:sp>
        <p:nvSpPr>
          <p:cNvPr id="5" name="ZoneTexte 4">
            <a:extLst>
              <a:ext uri="{FF2B5EF4-FFF2-40B4-BE49-F238E27FC236}">
                <a16:creationId xmlns:a16="http://schemas.microsoft.com/office/drawing/2014/main" id="{AD6EB0DC-8CCB-C164-E36F-608F3F99C8FD}"/>
              </a:ext>
            </a:extLst>
          </p:cNvPr>
          <p:cNvSpPr txBox="1"/>
          <p:nvPr/>
        </p:nvSpPr>
        <p:spPr>
          <a:xfrm>
            <a:off x="7321467" y="2664075"/>
            <a:ext cx="4317331" cy="1569660"/>
          </a:xfrm>
          <a:prstGeom prst="rect">
            <a:avLst/>
          </a:prstGeom>
          <a:noFill/>
        </p:spPr>
        <p:txBody>
          <a:bodyPr wrap="square">
            <a:spAutoFit/>
          </a:bodyPr>
          <a:lstStyle/>
          <a:p>
            <a:pPr algn="just"/>
            <a:r>
              <a:rPr lang="fr-FR" sz="1600" dirty="0">
                <a:latin typeface="Montserrat Light" panose="00000400000000000000" pitchFamily="50" charset="0"/>
              </a:rPr>
              <a:t>Le résultat 2024 s’élève à 288 481,36 €.</a:t>
            </a:r>
          </a:p>
          <a:p>
            <a:pPr algn="just"/>
            <a:r>
              <a:rPr lang="fr-FR" sz="1600" dirty="0">
                <a:latin typeface="Montserrat Light" panose="00000400000000000000" pitchFamily="50" charset="0"/>
              </a:rPr>
              <a:t>Le budget 2025 est présenté en sur équilibre en section de fonctionnement du au résultat antérieur et en équilibre en section d’investissement pour un montant de 2 672 351,17 €</a:t>
            </a:r>
          </a:p>
        </p:txBody>
      </p:sp>
    </p:spTree>
    <p:extLst>
      <p:ext uri="{BB962C8B-B14F-4D97-AF65-F5344CB8AC3E}">
        <p14:creationId xmlns:p14="http://schemas.microsoft.com/office/powerpoint/2010/main" val="260127894"/>
      </p:ext>
    </p:extLst>
  </p:cSld>
  <p:clrMapOvr>
    <a:masterClrMapping/>
  </p:clrMapOvr>
</p:sld>
</file>

<file path=ppt/theme/theme1.xml><?xml version="1.0" encoding="utf-8"?>
<a:theme xmlns:a="http://schemas.openxmlformats.org/drawingml/2006/main" name="Thème Office">
  <a:themeElements>
    <a:clrScheme name="Mark03 colors">
      <a:dk1>
        <a:srgbClr val="222222"/>
      </a:dk1>
      <a:lt1>
        <a:srgbClr val="FFFFFF"/>
      </a:lt1>
      <a:dk2>
        <a:srgbClr val="222222"/>
      </a:dk2>
      <a:lt2>
        <a:srgbClr val="F3F3F3"/>
      </a:lt2>
      <a:accent1>
        <a:srgbClr val="556270"/>
      </a:accent1>
      <a:accent2>
        <a:srgbClr val="4ECDC4"/>
      </a:accent2>
      <a:accent3>
        <a:srgbClr val="C7F464"/>
      </a:accent3>
      <a:accent4>
        <a:srgbClr val="FF6B6B"/>
      </a:accent4>
      <a:accent5>
        <a:srgbClr val="C44D58"/>
      </a:accent5>
      <a:accent6>
        <a:srgbClr val="8CCBAC"/>
      </a:accent6>
      <a:hlink>
        <a:srgbClr val="32BEC7"/>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spPr>
      <a:bodyPr vert="horz" wrap="square" lIns="91440" tIns="45720" rIns="91440" bIns="45720" numCol="1" anchor="ctr" anchorCtr="0" compatLnSpc="1">
        <a:prstTxWarp prst="textArchDown">
          <a:avLst/>
        </a:prstTxWarp>
      </a:bodyPr>
      <a:lstStyle>
        <a:defPPr algn="ctr">
          <a:defRPr dirty="0" smtClean="0"/>
        </a:defPPr>
      </a:lstStyle>
    </a:spDef>
  </a:objectDefaults>
  <a:extraClrSchemeLst/>
  <a:extLst>
    <a:ext uri="{05A4C25C-085E-4340-85A3-A5531E510DB2}">
      <thm15:themeFamily xmlns:thm15="http://schemas.microsoft.com/office/thememl/2012/main" name="Nouvelle Présentation PowerPoint PFSP 2023.pptx" id="{99536871-EAE7-4934-9885-30D94DC590C0}" vid="{099817CE-206E-45E2-8ECA-4F106915CB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061b61f-940e-49ab-b321-fcdffb94dc89" xsi:nil="true"/>
    <lcf76f155ced4ddcb4097134ff3c332f xmlns="decddec8-ef4b-4d73-8dff-b2dc78c07f99">
      <Terms xmlns="http://schemas.microsoft.com/office/infopath/2007/PartnerControls"/>
    </lcf76f155ced4ddcb4097134ff3c332f>
    <SharedWithUsers xmlns="ad154eb6-9dc8-48a4-8daf-7fcaa26a92b7">
      <UserInfo>
        <DisplayName>Crocquevieille Fanny - SLA</DisplayName>
        <AccountId>293</AccountId>
        <AccountType/>
      </UserInfo>
      <UserInfo>
        <DisplayName>Wiss Catherine - SLA</DisplayName>
        <AccountId>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2A83467043E84996C2FFFC263BAE87" ma:contentTypeVersion="16" ma:contentTypeDescription="Crée un document." ma:contentTypeScope="" ma:versionID="6719a0d7aad0eb4a8b98c87f9163500f">
  <xsd:schema xmlns:xsd="http://www.w3.org/2001/XMLSchema" xmlns:xs="http://www.w3.org/2001/XMLSchema" xmlns:p="http://schemas.microsoft.com/office/2006/metadata/properties" xmlns:ns2="ad154eb6-9dc8-48a4-8daf-7fcaa26a92b7" xmlns:ns3="decddec8-ef4b-4d73-8dff-b2dc78c07f99" xmlns:ns4="3061b61f-940e-49ab-b321-fcdffb94dc89" targetNamespace="http://schemas.microsoft.com/office/2006/metadata/properties" ma:root="true" ma:fieldsID="ca2c835ba75aaa44c72f9b4bbb0b95bc" ns2:_="" ns3:_="" ns4:_="">
    <xsd:import namespace="ad154eb6-9dc8-48a4-8daf-7fcaa26a92b7"/>
    <xsd:import namespace="decddec8-ef4b-4d73-8dff-b2dc78c07f99"/>
    <xsd:import namespace="3061b61f-940e-49ab-b321-fcdffb94dc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4:TaxCatchAll"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154eb6-9dc8-48a4-8daf-7fcaa26a92b7"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cddec8-ef4b-4d73-8dff-b2dc78c07f9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d66e33a3-d984-4e8a-b3e9-c7a90e2e9b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61b61f-940e-49ab-b321-fcdffb94dc8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75bb27b-a4fe-4349-9657-dcdfdf78baea}" ma:internalName="TaxCatchAll" ma:showField="CatchAllData" ma:web="3061b61f-940e-49ab-b321-fcdffb94dc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78D025-C6ED-4B13-8E11-3AB43D7E88D8}">
  <ds:schemaRefs>
    <ds:schemaRef ds:uri="http://schemas.microsoft.com/office/infopath/2007/PartnerControls"/>
    <ds:schemaRef ds:uri="http://schemas.microsoft.com/office/2006/documentManagement/types"/>
    <ds:schemaRef ds:uri="3061b61f-940e-49ab-b321-fcdffb94dc89"/>
    <ds:schemaRef ds:uri="http://purl.org/dc/dcmitype/"/>
    <ds:schemaRef ds:uri="ad154eb6-9dc8-48a4-8daf-7fcaa26a92b7"/>
    <ds:schemaRef ds:uri="http://purl.org/dc/elements/1.1/"/>
    <ds:schemaRef ds:uri="http://schemas.microsoft.com/office/2006/metadata/properties"/>
    <ds:schemaRef ds:uri="http://schemas.openxmlformats.org/package/2006/metadata/core-properties"/>
    <ds:schemaRef ds:uri="decddec8-ef4b-4d73-8dff-b2dc78c07f99"/>
    <ds:schemaRef ds:uri="http://www.w3.org/XML/1998/namespace"/>
    <ds:schemaRef ds:uri="http://purl.org/dc/terms/"/>
  </ds:schemaRefs>
</ds:datastoreItem>
</file>

<file path=customXml/itemProps2.xml><?xml version="1.0" encoding="utf-8"?>
<ds:datastoreItem xmlns:ds="http://schemas.openxmlformats.org/officeDocument/2006/customXml" ds:itemID="{89D35401-65E9-4D45-8628-62AC024552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154eb6-9dc8-48a4-8daf-7fcaa26a92b7"/>
    <ds:schemaRef ds:uri="decddec8-ef4b-4d73-8dff-b2dc78c07f99"/>
    <ds:schemaRef ds:uri="3061b61f-940e-49ab-b321-fcdffb94dc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4A5463-1155-44DA-9B0C-311231BF5F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PFSP 2023 Présentation PowerPoint</Template>
  <TotalTime>8960</TotalTime>
  <Words>8713</Words>
  <Application>Microsoft Office PowerPoint</Application>
  <PresentationFormat>Grand écran</PresentationFormat>
  <Paragraphs>973</Paragraphs>
  <Slides>121</Slides>
  <Notes>119</Notes>
  <HiddenSlides>0</HiddenSlides>
  <MMClips>0</MMClips>
  <ScaleCrop>false</ScaleCrop>
  <HeadingPairs>
    <vt:vector size="8" baseType="variant">
      <vt:variant>
        <vt:lpstr>Polices utilisées</vt:lpstr>
      </vt:variant>
      <vt:variant>
        <vt:i4>16</vt:i4>
      </vt:variant>
      <vt:variant>
        <vt:lpstr>Thème</vt:lpstr>
      </vt:variant>
      <vt:variant>
        <vt:i4>1</vt:i4>
      </vt:variant>
      <vt:variant>
        <vt:lpstr>Serveurs OLE incorporés</vt:lpstr>
      </vt:variant>
      <vt:variant>
        <vt:i4>1</vt:i4>
      </vt:variant>
      <vt:variant>
        <vt:lpstr>Titres des diapositives</vt:lpstr>
      </vt:variant>
      <vt:variant>
        <vt:i4>121</vt:i4>
      </vt:variant>
    </vt:vector>
  </HeadingPairs>
  <TitlesOfParts>
    <vt:vector size="139" baseType="lpstr">
      <vt:lpstr>Agency FB</vt:lpstr>
      <vt:lpstr>Arial</vt:lpstr>
      <vt:lpstr>Bebas</vt:lpstr>
      <vt:lpstr>Calibri</vt:lpstr>
      <vt:lpstr>Century Gothic</vt:lpstr>
      <vt:lpstr>Lato</vt:lpstr>
      <vt:lpstr>Montserrat Light</vt:lpstr>
      <vt:lpstr>Montserrat Medium</vt:lpstr>
      <vt:lpstr>Montserrat SemiBold</vt:lpstr>
      <vt:lpstr>Noteworthy Light</vt:lpstr>
      <vt:lpstr>Source Sans Pro</vt:lpstr>
      <vt:lpstr>Source Sans Pro Semibold</vt:lpstr>
      <vt:lpstr>Symbol</vt:lpstr>
      <vt:lpstr>Trebuchet MS</vt:lpstr>
      <vt:lpstr>Wingdings</vt:lpstr>
      <vt:lpstr>Wingdings 2</vt:lpstr>
      <vt:lpstr>Thème Office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Bocchio Katia - SLA</dc:creator>
  <cp:lastModifiedBy>Delphine MENDES - SLA</cp:lastModifiedBy>
  <cp:revision>76</cp:revision>
  <cp:lastPrinted>2025-02-11T10:13:20Z</cp:lastPrinted>
  <dcterms:created xsi:type="dcterms:W3CDTF">2023-02-27T10:14:31Z</dcterms:created>
  <dcterms:modified xsi:type="dcterms:W3CDTF">2025-03-13T13:35:48Z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0x0101008E2A83467043E84996C2FFFC263BAE87</vt:lpwstr>
  </property>
  <property fmtid="{D5CDD505-2E9C-101B-9397-08002B2CF9AE}" pid="3" name="MediaServiceImageTags">
    <vt:lpwstr/>
  </property>
</Properties>
</file>